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366" r:id="rId3"/>
    <p:sldId id="2379" r:id="rId4"/>
    <p:sldId id="2389" r:id="rId5"/>
    <p:sldId id="2390" r:id="rId6"/>
    <p:sldId id="2393" r:id="rId7"/>
    <p:sldId id="2391" r:id="rId8"/>
    <p:sldId id="2394" r:id="rId9"/>
    <p:sldId id="2372" r:id="rId10"/>
    <p:sldId id="2371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4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DC8"/>
    <a:srgbClr val="FAFCBA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>
      <p:cViewPr varScale="1">
        <p:scale>
          <a:sx n="94" d="100"/>
          <a:sy n="94" d="100"/>
        </p:scale>
        <p:origin x="1123" y="9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e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802.11-24/437r0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image" Target="../media/image10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e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Interference Mitigation for Improved Reliability – More Insights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March 3, 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811812"/>
              </p:ext>
            </p:extLst>
          </p:nvPr>
        </p:nvGraphicFramePr>
        <p:xfrm>
          <a:off x="469900" y="3168650"/>
          <a:ext cx="8221663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9" name="Document" r:id="rId4" imgW="8572996" imgH="2771286" progId="Word.Document.8">
                  <p:embed/>
                </p:oleObj>
              </mc:Choice>
              <mc:Fallback>
                <p:oleObj name="Document" r:id="rId4" imgW="8572996" imgH="27712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168650"/>
                        <a:ext cx="8221663" cy="2655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382587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266825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11-23-1490r0: Physical Layer Reliability Improvements (Shimi Shilo et al)</a:t>
            </a:r>
          </a:p>
          <a:p>
            <a:pPr marL="0" indent="0"/>
            <a:r>
              <a:rPr lang="en-US" sz="1800" dirty="0"/>
              <a:t>[2] 11-23-1943r1: Physical Layer Reliability Improvements – Follow Up (Shimi Shilo et al)</a:t>
            </a:r>
          </a:p>
          <a:p>
            <a:pPr marL="0" indent="0"/>
            <a:r>
              <a:rPr lang="en-US" sz="1800" dirty="0"/>
              <a:t>[3] 11-24-107r0: PHY Layer Interference Mitigation for Improved Reliability (Shimi Shilo et al)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53789"/>
            <a:ext cx="80009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previous contributions [1-3] we presented two Interference Mitigation approaches and the respective benefits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Receiver interference mitigation is a very promising approach that can be used to achieve the ultra high reliability &amp; low latency goals of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address some issues and questions which were raised recently, and add some more insights into the </a:t>
            </a:r>
            <a:r>
              <a:rPr lang="en-US" sz="2000" b="0">
                <a:solidFill>
                  <a:schemeClr val="tx1"/>
                </a:solidFill>
              </a:rPr>
              <a:t>potential benefits: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Impact of using IM Pilots on the design &amp; Tx block diagram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Using it to strengthen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Applicability of applying receiver IM to a STA with 2 Rx antennas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5213"/>
          </a:xfrm>
        </p:spPr>
        <p:txBody>
          <a:bodyPr/>
          <a:lstStyle/>
          <a:p>
            <a:r>
              <a:rPr lang="en-US" sz="2800" dirty="0"/>
              <a:t>Impact of IM Pilots on Tx Block Diagram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existing transmitter block diagram is the following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next slide, we show the minimal impact incorporating Interference Mitigation Pilots will have on the transmitter block diagram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pic>
        <p:nvPicPr>
          <p:cNvPr id="153" name="Picture 152">
            <a:extLst>
              <a:ext uri="{FF2B5EF4-FFF2-40B4-BE49-F238E27FC236}">
                <a16:creationId xmlns:a16="http://schemas.microsoft.com/office/drawing/2014/main" id="{7170DF15-9252-4927-AD42-D3B8B5F19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209800"/>
            <a:ext cx="9144000" cy="2213505"/>
          </a:xfrm>
          <a:prstGeom prst="rect">
            <a:avLst/>
          </a:prstGeom>
        </p:spPr>
      </p:pic>
      <p:sp>
        <p:nvSpPr>
          <p:cNvPr id="154" name="TextBox 153">
            <a:extLst>
              <a:ext uri="{FF2B5EF4-FFF2-40B4-BE49-F238E27FC236}">
                <a16:creationId xmlns:a16="http://schemas.microsoft.com/office/drawing/2014/main" id="{2AB9EB24-9C5C-47B4-A231-00B65D2010E1}"/>
              </a:ext>
            </a:extLst>
          </p:cNvPr>
          <p:cNvSpPr txBox="1"/>
          <p:nvPr/>
        </p:nvSpPr>
        <p:spPr>
          <a:xfrm>
            <a:off x="112970" y="3124200"/>
            <a:ext cx="2226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Based on payload size and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number of tones (        ), determine: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#OFDM Symbols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Padding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LDPC Parameters (e.g. #codewords, puncturing LDPC extra symbol)</a:t>
            </a:r>
          </a:p>
        </p:txBody>
      </p:sp>
      <p:graphicFrame>
        <p:nvGraphicFramePr>
          <p:cNvPr id="155" name="Object 154">
            <a:extLst>
              <a:ext uri="{FF2B5EF4-FFF2-40B4-BE49-F238E27FC236}">
                <a16:creationId xmlns:a16="http://schemas.microsoft.com/office/drawing/2014/main" id="{031499AF-8EBF-4E56-AD81-2C405B5335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277475"/>
              </p:ext>
            </p:extLst>
          </p:nvPr>
        </p:nvGraphicFramePr>
        <p:xfrm>
          <a:off x="1429537" y="3333485"/>
          <a:ext cx="419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4" imgW="419095" imgH="342900" progId="Equation.DSMT4">
                  <p:embed/>
                </p:oleObj>
              </mc:Choice>
              <mc:Fallback>
                <p:oleObj name="Equation" r:id="rId4" imgW="419095" imgH="342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29537" y="3333485"/>
                        <a:ext cx="4191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1775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0CD5E1C7-C2A4-4C96-AC1F-B1CF7CEF0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6" y="2352677"/>
            <a:ext cx="9144000" cy="33111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5213"/>
          </a:xfrm>
        </p:spPr>
        <p:txBody>
          <a:bodyPr/>
          <a:lstStyle/>
          <a:p>
            <a:r>
              <a:rPr lang="en-US" sz="2800" dirty="0"/>
              <a:t>Impact of IM Pilots on Tx Block Diagram – cont.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define the number of IM pilots belonging to a certain RU as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and the number of data subcarriers remaining in the RU as           such that the value of        doesn’t change: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Tx Block diagram is almost unchanged – no impact on LDPC operation or tone mapping (using same       ); applying LDPC Tone Mapping on </a:t>
            </a:r>
            <a:r>
              <a:rPr lang="en-US" sz="2000" b="0" dirty="0" err="1">
                <a:solidFill>
                  <a:schemeClr val="tx1"/>
                </a:solidFill>
              </a:rPr>
              <a:t>data+IM</a:t>
            </a:r>
            <a:r>
              <a:rPr lang="en-US" sz="2000" b="0" dirty="0">
                <a:solidFill>
                  <a:schemeClr val="tx1"/>
                </a:solidFill>
              </a:rPr>
              <a:t> Pilots yields IM Pilots which are spread almost evenly in frequency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C810558-AE77-4BF3-BBB5-C3FBC4FDB9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772890"/>
              </p:ext>
            </p:extLst>
          </p:nvPr>
        </p:nvGraphicFramePr>
        <p:xfrm>
          <a:off x="3810000" y="2100264"/>
          <a:ext cx="22479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Equation" r:id="rId4" imgW="2247895" imgH="365678" progId="Equation.DSMT4">
                  <p:embed/>
                </p:oleObj>
              </mc:Choice>
              <mc:Fallback>
                <p:oleObj name="Equation" r:id="rId4" imgW="2247895" imgH="36567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0" y="2100264"/>
                        <a:ext cx="2247900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EFE03E0-2290-4C34-B7EF-1C582C662A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443573"/>
              </p:ext>
            </p:extLst>
          </p:nvPr>
        </p:nvGraphicFramePr>
        <p:xfrm>
          <a:off x="7353300" y="1492250"/>
          <a:ext cx="9334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Equation" r:id="rId6" imgW="622080" imgH="241200" progId="Equation.DSMT4">
                  <p:embed/>
                </p:oleObj>
              </mc:Choice>
              <mc:Fallback>
                <p:oleObj name="Equation" r:id="rId6" imgW="622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53300" y="1492250"/>
                        <a:ext cx="9334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9CD9BA9-2012-4D1B-B3F9-EF34BE04DC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048780"/>
              </p:ext>
            </p:extLst>
          </p:nvPr>
        </p:nvGraphicFramePr>
        <p:xfrm>
          <a:off x="6781800" y="1798638"/>
          <a:ext cx="6474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" name="Equation" r:id="rId8" imgW="431640" imgH="241200" progId="Equation.DSMT4">
                  <p:embed/>
                </p:oleObj>
              </mc:Choice>
              <mc:Fallback>
                <p:oleObj name="Equation" r:id="rId8" imgW="431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81800" y="1798638"/>
                        <a:ext cx="6474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3E59071-2C31-4CB1-909F-11248DB94F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506757"/>
              </p:ext>
            </p:extLst>
          </p:nvPr>
        </p:nvGraphicFramePr>
        <p:xfrm>
          <a:off x="1693573" y="2122489"/>
          <a:ext cx="41904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" name="Equation" r:id="rId10" imgW="279360" imgH="228600" progId="Equation.DSMT4">
                  <p:embed/>
                </p:oleObj>
              </mc:Choice>
              <mc:Fallback>
                <p:oleObj name="Equation" r:id="rId10" imgW="279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693573" y="2122489"/>
                        <a:ext cx="41904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E3363B2-262D-417E-A43A-20783A3611FE}"/>
              </a:ext>
            </a:extLst>
          </p:cNvPr>
          <p:cNvSpPr txBox="1"/>
          <p:nvPr/>
        </p:nvSpPr>
        <p:spPr>
          <a:xfrm>
            <a:off x="0" y="3334125"/>
            <a:ext cx="21126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Based on payload size and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rgbClr val="FF0000"/>
                </a:solidFill>
              </a:rPr>
              <a:t>smaller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number of tones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(              ), determine: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#OFDM Symbols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Padding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LDPC Parameters (e.g. #codewords, puncturing, LDPC extra symbol)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C8C6501D-C29F-4F70-BF3E-972E8FD3D7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462123"/>
              </p:ext>
            </p:extLst>
          </p:nvPr>
        </p:nvGraphicFramePr>
        <p:xfrm>
          <a:off x="139938" y="3740023"/>
          <a:ext cx="6474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Equation" r:id="rId12" imgW="431640" imgH="241200" progId="Equation.DSMT4">
                  <p:embed/>
                </p:oleObj>
              </mc:Choice>
              <mc:Fallback>
                <p:oleObj name="Equation" r:id="rId12" imgW="431640" imgH="241200" progId="Equation.DSMT4">
                  <p:embed/>
                  <p:pic>
                    <p:nvPicPr>
                      <p:cNvPr id="177" name="Object 176">
                        <a:extLst>
                          <a:ext uri="{FF2B5EF4-FFF2-40B4-BE49-F238E27FC236}">
                            <a16:creationId xmlns:a16="http://schemas.microsoft.com/office/drawing/2014/main" id="{E4BC979E-D781-427E-AA05-A84E109724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9938" y="3740023"/>
                        <a:ext cx="6474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758EC4D9-18B4-4AC0-A6EE-D095011DE0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864412"/>
              </p:ext>
            </p:extLst>
          </p:nvPr>
        </p:nvGraphicFramePr>
        <p:xfrm>
          <a:off x="3000363" y="5857742"/>
          <a:ext cx="43794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Equation" r:id="rId14" imgW="291960" imgH="228600" progId="Equation.DSMT4">
                  <p:embed/>
                </p:oleObj>
              </mc:Choice>
              <mc:Fallback>
                <p:oleObj name="Equation" r:id="rId14" imgW="291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000363" y="5857742"/>
                        <a:ext cx="43794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383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5213"/>
          </a:xfrm>
        </p:spPr>
        <p:txBody>
          <a:bodyPr/>
          <a:lstStyle/>
          <a:p>
            <a:r>
              <a:rPr lang="en-US" sz="2800" dirty="0"/>
              <a:t>Impact of IM Pilots on Rx Block Diagram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At receiver side, the               have to be extracted to compute the covariance of the noise and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Instead of performing equalization on        tones, the receiver now performs equalization on fewer             tones (per OFDM symbol)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EFE03E0-2290-4C34-B7EF-1C582C662A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201745"/>
              </p:ext>
            </p:extLst>
          </p:nvPr>
        </p:nvGraphicFramePr>
        <p:xfrm>
          <a:off x="2914650" y="1517650"/>
          <a:ext cx="8572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3" imgW="571320" imgH="241200" progId="Equation.DSMT4">
                  <p:embed/>
                </p:oleObj>
              </mc:Choice>
              <mc:Fallback>
                <p:oleObj name="Equation" r:id="rId3" imgW="571320" imgH="241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EFE03E0-2290-4C34-B7EF-1C582C662A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4650" y="1517650"/>
                        <a:ext cx="8572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9CD9BA9-2012-4D1B-B3F9-EF34BE04DC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614256"/>
              </p:ext>
            </p:extLst>
          </p:nvPr>
        </p:nvGraphicFramePr>
        <p:xfrm>
          <a:off x="3099039" y="2486026"/>
          <a:ext cx="6474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5" imgW="431640" imgH="241200" progId="Equation.DSMT4">
                  <p:embed/>
                </p:oleObj>
              </mc:Choice>
              <mc:Fallback>
                <p:oleObj name="Equation" r:id="rId5" imgW="431640" imgH="241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9CD9BA9-2012-4D1B-B3F9-EF34BE04DC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99039" y="2486026"/>
                        <a:ext cx="6474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3E59071-2C31-4CB1-909F-11248DB94F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225724"/>
              </p:ext>
            </p:extLst>
          </p:nvPr>
        </p:nvGraphicFramePr>
        <p:xfrm>
          <a:off x="4686300" y="2170113"/>
          <a:ext cx="41904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7" imgW="279360" imgH="228600" progId="Equation.DSMT4">
                  <p:embed/>
                </p:oleObj>
              </mc:Choice>
              <mc:Fallback>
                <p:oleObj name="Equation" r:id="rId7" imgW="279360" imgH="2286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3E59071-2C31-4CB1-909F-11248DB94F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86300" y="2170113"/>
                        <a:ext cx="41904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5809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5213"/>
          </a:xfrm>
        </p:spPr>
        <p:txBody>
          <a:bodyPr/>
          <a:lstStyle/>
          <a:p>
            <a:r>
              <a:rPr lang="en-US" sz="2800" dirty="0"/>
              <a:t>Strengthening Spatial Reuse (SR)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447800"/>
            <a:ext cx="8574741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IM applied at the Rx side can be used to enhance SR performance; with SR an OBSS STA is allowed to transmit while there is an ongoing transmission in the BSS, but it limits its transmit power as a function of the OBSS PD threshold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In other words, with SR an ongoing BSS transmitter ‘allows’ an OBSS STA to transmit simultaneously such that it doesn’t create too much interference at target BSS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However, the </a:t>
            </a:r>
            <a:r>
              <a:rPr lang="en-US" altLang="zh-CN" sz="1600" b="0" dirty="0"/>
              <a:t>interference to the ongoing transmission is not fully controlled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Using IM pilots, the ongoing transmission can ensure high reliability at its Rx side, in particular resilience to interference – exactly the aim of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OBSS STA can also use IM pilots to ensure high reliability at its own target receiver side</a:t>
            </a:r>
            <a:endParaRPr lang="en-US" altLang="zh-CN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557E98E2-31B3-4E45-B84A-1141895AD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60" y="4155814"/>
            <a:ext cx="8930340" cy="230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84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5213"/>
          </a:xfrm>
        </p:spPr>
        <p:txBody>
          <a:bodyPr/>
          <a:lstStyle/>
          <a:p>
            <a:r>
              <a:rPr lang="en-US" sz="2800" dirty="0"/>
              <a:t>Performance with 2Rx antennas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previous contributions [1-3] we presented results for a 4-antenna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Here we extend these results to a 2-antenna receiver (applicable for many non-AP STAs)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assume transmission of a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single stream, 10dB SIR and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20% IM Pilots (when IM is used)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figure on the right shows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big impact of applying IM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at the receiver side, taking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overhead and impact on PER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into consideration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These results show that receiver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interference mitigation can be used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at both AP and non-AP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673CE88-3AC4-45CB-A3C4-5F575EFE4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2284413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67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BB0A-42EE-465B-BD29-C594AED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5213"/>
          </a:xfrm>
        </p:spPr>
        <p:txBody>
          <a:bodyPr/>
          <a:lstStyle/>
          <a:p>
            <a:r>
              <a:rPr lang="en-US" sz="2800" dirty="0"/>
              <a:t>Performance with 2Rx antennas – cont.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BEB5-2E7D-4F46-8BFD-7CB3A2AA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the scenario in the previous slide, we also show below the MCS &amp; PHY rate used in each case (per SNR) - when we use the IM Pilots to apply interference mitigation we can reach a much higher MCS/PHY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Furthermore, despite the lower PHY rate due to IM pilot overhead, it is still significantly higher than the case of no interference mitigation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BA8CB-C1DE-410B-90F3-6F280C951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402B3-3514-4CFE-931D-2D3DC6CF69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4FD6CB0-FF68-4CFB-A9A1-E0649105D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2971800"/>
            <a:ext cx="8601075" cy="345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627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addressed some previous questions related to the design and implementation of interference mitigation within 11bn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also addressed the performance of a 2 antenna device and showed that this approach is valid for such devices (in particular non-AP STAs in the downlink)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Furthermore, we showed that receiver interference mitigation can be used to strengthen Spatial Reuse – receiver would be able to mitigate the interference resulting from the SR transmitter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These new results show that incorporating interference mitigation can yield many benefits – especially in the context of increased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180906</TotalTime>
  <Words>978</Words>
  <Application>Microsoft Office PowerPoint</Application>
  <PresentationFormat>On-screen Show (4:3)</PresentationFormat>
  <Paragraphs>107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Equation</vt:lpstr>
      <vt:lpstr>Interference Mitigation for Improved Reliability – More Insights</vt:lpstr>
      <vt:lpstr>Introduction</vt:lpstr>
      <vt:lpstr>Impact of IM Pilots on Tx Block Diagram</vt:lpstr>
      <vt:lpstr>Impact of IM Pilots on Tx Block Diagram – cont.</vt:lpstr>
      <vt:lpstr>Impact of IM Pilots on Rx Block Diagram</vt:lpstr>
      <vt:lpstr>Strengthening Spatial Reuse (SR)</vt:lpstr>
      <vt:lpstr>Performance with 2Rx antennas</vt:lpstr>
      <vt:lpstr>Performance with 2Rx antennas – cont.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1752</cp:revision>
  <cp:lastPrinted>1601-01-01T00:00:00Z</cp:lastPrinted>
  <dcterms:created xsi:type="dcterms:W3CDTF">2017-01-26T15:28:16Z</dcterms:created>
  <dcterms:modified xsi:type="dcterms:W3CDTF">2024-03-09T16:30:05Z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(3)4lxmxg3Vm2ftHMKJHZCkSUrq4ZZJiYuI9H4COXKlH9b6Uj42saQ+ed/t+GFTYfNOdau2wYse
eTeU2YgmXSL1vYVL0BBQjtSv5+dJdOfhuGS88c4yKVTtp5llJbOQeDcxM7uLIzIRelikJUZN
kIA+WkXydb8cNOaxKc9ZrYKCNsDAnVNsH4tVbBGgVS8I4n2zw0jY7a+yh8E5sKySiXhWljF8
KgJGFb/79D9JsJJQL7</vt:lpwstr>
  </property>
  <property fmtid="{D5CDD505-2E9C-101B-9397-08002B2CF9AE}" pid="7" name="_2015_ms_pID_7253431">
    <vt:lpwstr>zal+WBgjPSCo76wI6jWtWKsrSCqIfehTGtKmHhWMA1Vk3nN5hxf26+
A+cXFdNK1DNWm9kxtNLSGxmh0YUHj0ACOFzU/Oz6/OTwj/iVb+EFpucQv0tdDLnnoBc8O03G
zEOmaC1cMwSlo1cAEN0/OUU8Trpd6nUK8UiiYjTXQykCQHeOFr/JPNB4A4XJw+aWpRcj/DuN
Jkasj2V6dBB412c9SotRV0hnGrv1nbnHIgcK</vt:lpwstr>
  </property>
  <property fmtid="{D5CDD505-2E9C-101B-9397-08002B2CF9AE}" pid="8" name="_2015_ms_pID_7253432">
    <vt:lpwstr>Zw==</vt:lpwstr>
  </property>
</Properties>
</file>