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59" r:id="rId5"/>
    <p:sldId id="265" r:id="rId6"/>
    <p:sldId id="266" r:id="rId7"/>
    <p:sldId id="264" r:id="rId8"/>
    <p:sldId id="272" r:id="rId9"/>
    <p:sldId id="261" r:id="rId10"/>
    <p:sldId id="267" r:id="rId11"/>
    <p:sldId id="268" r:id="rId12"/>
    <p:sldId id="270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8" d="100"/>
          <a:sy n="68" d="100"/>
        </p:scale>
        <p:origin x="126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4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B34F81A2-5091-4055-B09D-EDD4C0E96BC0}"/>
    <pc:docChg chg="modSld modMainMaster">
      <pc:chgData name="Sigurd Schelstraete" userId="cc1875bc-5b00-4f0e-92c1-b5b7dcde1a21" providerId="ADAL" clId="{B34F81A2-5091-4055-B09D-EDD4C0E96BC0}" dt="2024-03-07T00:41:05.840" v="11" actId="20577"/>
      <pc:docMkLst>
        <pc:docMk/>
      </pc:docMkLst>
      <pc:sldChg chg="modSp mod">
        <pc:chgData name="Sigurd Schelstraete" userId="cc1875bc-5b00-4f0e-92c1-b5b7dcde1a21" providerId="ADAL" clId="{B34F81A2-5091-4055-B09D-EDD4C0E96BC0}" dt="2024-03-07T00:35:39.605" v="4" actId="20577"/>
        <pc:sldMkLst>
          <pc:docMk/>
          <pc:sldMk cId="2138460097" sldId="262"/>
        </pc:sldMkLst>
        <pc:spChg chg="mod">
          <ac:chgData name="Sigurd Schelstraete" userId="cc1875bc-5b00-4f0e-92c1-b5b7dcde1a21" providerId="ADAL" clId="{B34F81A2-5091-4055-B09D-EDD4C0E96BC0}" dt="2024-03-07T00:35:39.605" v="4" actId="20577"/>
          <ac:spMkLst>
            <pc:docMk/>
            <pc:sldMk cId="2138460097" sldId="262"/>
            <ac:spMk id="2" creationId="{879CFD38-46D1-FF3E-9A63-AE2A1216292F}"/>
          </ac:spMkLst>
        </pc:spChg>
      </pc:sldChg>
      <pc:sldChg chg="modSp mod">
        <pc:chgData name="Sigurd Schelstraete" userId="cc1875bc-5b00-4f0e-92c1-b5b7dcde1a21" providerId="ADAL" clId="{B34F81A2-5091-4055-B09D-EDD4C0E96BC0}" dt="2024-03-07T00:41:05.840" v="11" actId="20577"/>
        <pc:sldMkLst>
          <pc:docMk/>
          <pc:sldMk cId="4031513867" sldId="272"/>
        </pc:sldMkLst>
        <pc:spChg chg="mod">
          <ac:chgData name="Sigurd Schelstraete" userId="cc1875bc-5b00-4f0e-92c1-b5b7dcde1a21" providerId="ADAL" clId="{B34F81A2-5091-4055-B09D-EDD4C0E96BC0}" dt="2024-03-07T00:41:05.840" v="11" actId="20577"/>
          <ac:spMkLst>
            <pc:docMk/>
            <pc:sldMk cId="4031513867" sldId="272"/>
            <ac:spMk id="3" creationId="{84606BAB-219B-F7DF-5FEB-E0782F89A424}"/>
          </ac:spMkLst>
        </pc:spChg>
      </pc:sldChg>
      <pc:sldMasterChg chg="modSp mod">
        <pc:chgData name="Sigurd Schelstraete" userId="cc1875bc-5b00-4f0e-92c1-b5b7dcde1a21" providerId="ADAL" clId="{B34F81A2-5091-4055-B09D-EDD4C0E96BC0}" dt="2024-03-06T01:05:49.684" v="3" actId="20577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B34F81A2-5091-4055-B09D-EDD4C0E96BC0}" dt="2024-03-06T01:05:49.684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7000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802.11-14/0429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Range Extension with </a:t>
            </a:r>
            <a:r>
              <a:rPr lang="en-GB" dirty="0" err="1"/>
              <a:t>dRU</a:t>
            </a:r>
            <a:r>
              <a:rPr lang="en-GB" dirty="0"/>
              <a:t>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5-Mar-24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7B0E4020-68C4-168A-FA57-D0B2C5BC20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9575346"/>
              </p:ext>
            </p:extLst>
          </p:nvPr>
        </p:nvGraphicFramePr>
        <p:xfrm>
          <a:off x="514350" y="2281238"/>
          <a:ext cx="8002588" cy="245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2532591" progId="Word.Document.8">
                  <p:embed/>
                </p:oleObj>
              </mc:Choice>
              <mc:Fallback>
                <p:oleObj name="Document" r:id="rId3" imgW="8248712" imgH="2532591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7B0E4020-68C4-168A-FA57-D0B2C5BC20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1238"/>
                        <a:ext cx="8002588" cy="2455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8996580-A955-7BB3-12EF-25A1C421457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Sigurd Schelstraete, MaxLinear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07610-85E4-B737-5C34-9499DCA01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TB PPDU arriving at receiver (illustration for RU26)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91EB5E-79F7-4A67-A9B2-F5D213D1C6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91200" y="1981200"/>
                <a:ext cx="3352800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Each RU26 contributes a 20 MHz legacy preamble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Legacy preamble are coherent transmissions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Additional preamble SNR boost of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𝒍𝒐𝒈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𝟏𝟎</m:t>
                    </m:r>
                    <m:d>
                      <m:d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</m:oMath>
                </a14:m>
                <a:r>
                  <a:rPr lang="en-US" sz="2000" b="1" dirty="0"/>
                  <a:t> at receiver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N = # RUs in 20 MHz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N=9: Δ=9.5 dB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N=4: Δ=6 dB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91EB5E-79F7-4A67-A9B2-F5D213D1C6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91200" y="1981200"/>
                <a:ext cx="3352800" cy="4113213"/>
              </a:xfrm>
              <a:blipFill>
                <a:blip r:embed="rId2"/>
                <a:stretch>
                  <a:fillRect l="-1636" t="-741" r="-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42680-81DA-1956-434C-B7412BED84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B9C84A-4268-52C4-6CAD-AE49587C58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F981A1-CB7D-746E-7627-394C6CA6E5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21DC03F-53BB-7C08-66CB-6C346BFFA9F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1000" y="1555828"/>
            <a:ext cx="5943600" cy="472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847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07610-85E4-B737-5C34-9499DCA01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TB PPDU arriving at receiver (illustration for dRU26)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91EB5E-79F7-4A67-A9B2-F5D213D1C6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15000" y="1981200"/>
                <a:ext cx="3429000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Each dRU26 contributes an 80 MHz legacy preamble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Legacy preamble are coherent transmissions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Additional preamble SNR boost of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𝒍𝒐𝒈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𝟏𝟎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</m:oMath>
                </a14:m>
                <a:r>
                  <a:rPr lang="en-US" sz="2000" dirty="0"/>
                  <a:t> at receiver </a:t>
                </a:r>
                <a:endParaRPr lang="en-US" sz="2000" b="1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N = # RUs in 80 MHz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N=37: Δ=15.7 dB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N=16: Δ=12 dB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91EB5E-79F7-4A67-A9B2-F5D213D1C6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15000" y="1981200"/>
                <a:ext cx="3429000" cy="4113213"/>
              </a:xfrm>
              <a:blipFill>
                <a:blip r:embed="rId2"/>
                <a:stretch>
                  <a:fillRect l="-1601" t="-741" r="-1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42680-81DA-1956-434C-B7412BED84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B9C84A-4268-52C4-6CAD-AE49587C58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F981A1-CB7D-746E-7627-394C6CA6E5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389DC6F-743C-9E3B-A376-6597A6C9E04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8600" y="1657254"/>
            <a:ext cx="5943600" cy="4761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640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EE3C2-30FF-E48E-B121-80D49DB2F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E7F30-52C9-16B4-D36D-176E43CCE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751013"/>
            <a:ext cx="81422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good range extension, the following criteria need to be satisfied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SNR Boost in Data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Power Boost in Legacy preamble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Efficient use of spectrum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If the EHT rules for TB PPDU are followed, the power boost for </a:t>
            </a:r>
            <a:r>
              <a:rPr lang="en-US" sz="2000" dirty="0" err="1"/>
              <a:t>dRUs</a:t>
            </a:r>
            <a:r>
              <a:rPr lang="en-US" sz="2000" dirty="0"/>
              <a:t> benefits the legacy preamble as well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Simultaneous reception of multiple TB PPDUs may further enhance detection probability of legacy preamble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three “range extension” criteria appear to coincide favorably for the case of UL OFDMA with </a:t>
            </a:r>
            <a:r>
              <a:rPr lang="en-US" sz="2000" dirty="0" err="1"/>
              <a:t>dRU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For range extension, the focus of </a:t>
            </a:r>
            <a:r>
              <a:rPr lang="en-US" sz="1800" dirty="0" err="1"/>
              <a:t>dRU</a:t>
            </a:r>
            <a:r>
              <a:rPr lang="en-US" sz="1800" dirty="0"/>
              <a:t> should be on UL OFDMA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CF3DBF-EC16-7946-64FF-579147333F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FA6B0-F3CE-0C68-2DA9-CBA2F21E05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FC5793-719A-458D-89B0-4A9BAB0504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943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38A58-656F-B0E5-C6BE-B59447E6F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DC508-0667-CAFE-6566-447959814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Distributed RU (</a:t>
            </a:r>
            <a:r>
              <a:rPr lang="en-US" sz="2000" dirty="0" err="1"/>
              <a:t>dRU</a:t>
            </a:r>
            <a:r>
              <a:rPr lang="en-US" sz="2000" dirty="0"/>
              <a:t>) has been positioned as a way to achieve range extension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Most of the focus has been on the power boost that can be achieved in the data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Relative to “regular” 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However, in order to achieve range extension </a:t>
            </a:r>
            <a:r>
              <a:rPr lang="en-US" sz="2000" u="sng" dirty="0"/>
              <a:t>both</a:t>
            </a:r>
            <a:r>
              <a:rPr lang="en-US" sz="2000" dirty="0"/>
              <a:t> the legacy preamble and the data field need to be considered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At range, legacy preamble errors and misdetection can dominate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Power boost in Data Field may not translate directly into range extension without corresponding improvement in (legacy) preamble power or detection probability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need to confirm that legacy preamble will not be a bottleneck when using </a:t>
            </a:r>
            <a:r>
              <a:rPr lang="en-US" sz="2000" dirty="0" err="1"/>
              <a:t>dRU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15885-B6D8-DDF9-3138-95DDD45AEF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CA967-A759-A4B8-DB3F-2E9A76B860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10FB54-C633-F88F-E0A3-8DF68DBA6E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715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CFD38-46D1-FF3E-9A63-AE2A12162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Allowed Power under PSD constraint</a:t>
            </a:r>
            <a:br>
              <a:rPr lang="en-US" dirty="0"/>
            </a:br>
            <a:r>
              <a:rPr lang="en-US" dirty="0"/>
              <a:t>(e.g., -1 dBm/MHz)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3359075-DDEE-E932-48BA-C5390C46853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Max power for </a:t>
                </a:r>
                <a:r>
                  <a:rPr lang="en-US" sz="2000" dirty="0" err="1"/>
                  <a:t>dRU</a:t>
                </a:r>
                <a:r>
                  <a:rPr lang="en-US" sz="2000" dirty="0"/>
                  <a:t> is function of the number of tones in the </a:t>
                </a:r>
                <a:r>
                  <a:rPr lang="en-US" sz="2000" dirty="0" err="1"/>
                  <a:t>dRU</a:t>
                </a:r>
                <a:r>
                  <a:rPr lang="en-US" sz="2000" dirty="0"/>
                  <a:t> and the spreading BW: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Max power for “legacy” preamble is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𝒍𝒐𝒈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𝟏𝟎</m:t>
                    </m:r>
                    <m:d>
                      <m:d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  <m:t>𝑩𝑾</m:t>
                            </m:r>
                          </m:e>
                          <m:sub>
                            <m:r>
                              <a:rPr lang="en-US" sz="1800" b="1" i="1" smtClean="0">
                                <a:latin typeface="Cambria Math" panose="02040503050406030204" pitchFamily="18" charset="0"/>
                              </a:rPr>
                              <m:t>𝑴𝑯𝒛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/>
                  <a:t> dBm,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𝑩𝑾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𝑴𝑯𝒛</m:t>
                        </m:r>
                      </m:sub>
                    </m:sSub>
                  </m:oMath>
                </a14:m>
                <a:r>
                  <a:rPr lang="en-US" sz="2000" dirty="0"/>
                  <a:t> = spreading BW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Ideally, power of data field and power of preamble should match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3359075-DDEE-E932-48BA-C5390C4685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41" r="-5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24BA08-A2A8-EEEF-F746-6D32AD44D9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F950D3-1B57-CD3B-EC26-8723FC7047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B9F672-7C20-0925-F5ED-22AF1A0F59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4374EF-DDF9-D5B5-4558-EF93AD0FE1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120" y="2743200"/>
            <a:ext cx="4105759" cy="1676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6288F7B-3DA4-9EA0-ED7B-D9011A5665B0}"/>
              </a:ext>
            </a:extLst>
          </p:cNvPr>
          <p:cNvSpPr txBox="1"/>
          <p:nvPr/>
        </p:nvSpPr>
        <p:spPr>
          <a:xfrm>
            <a:off x="6781800" y="37338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Power values in dBm</a:t>
            </a:r>
          </a:p>
        </p:txBody>
      </p:sp>
    </p:spTree>
    <p:extLst>
      <p:ext uri="{BB962C8B-B14F-4D97-AF65-F5344CB8AC3E}">
        <p14:creationId xmlns:p14="http://schemas.microsoft.com/office/powerpoint/2010/main" val="2138460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A494D-CBEC-8BBF-00B5-59243348E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Additional Preamble requirements for (EHT) TB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9F4FA-C856-6708-13CE-F3A851A70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8000206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Where to send legacy preamble (36.3.4)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Power of legacy preamble and Data (36.3.11.4)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i.e., power of non-EHT modulated fields is not higher than power of EHT modulated fields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We’ll assume that the same rules apply for </a:t>
            </a:r>
            <a:r>
              <a:rPr lang="en-US" dirty="0" err="1"/>
              <a:t>dRU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6FE2C2-1490-0C39-2D64-B674092F70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055AB-518B-5057-0CED-37FA03F803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B52884-675C-4130-BD02-CC49C741DF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29BE9E6-8641-F540-40C2-BFC59EC077A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1">
                <a:lumMod val="8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56406" y="2303154"/>
            <a:ext cx="8229600" cy="98787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F5F1159-0944-DD78-00BA-41732CD7984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6406" y="4038600"/>
            <a:ext cx="8229600" cy="142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455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C1E7F-6571-4138-2FFD-D5BD79CF2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of TB PPDU with “regular” RU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C1BB5-757C-62D7-DD86-E629AF2D2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600" y="1991882"/>
            <a:ext cx="2819400" cy="4113213"/>
          </a:xfrm>
        </p:spPr>
        <p:txBody>
          <a:bodyPr/>
          <a:lstStyle/>
          <a:p>
            <a:pPr marL="0" indent="0"/>
            <a:r>
              <a:rPr lang="en-US" sz="1600" i="1" dirty="0"/>
              <a:t>The pre-EHT modulated fields are sent on the 20 MHz channels where the STA’s EHT modulated fields are present.</a:t>
            </a:r>
          </a:p>
          <a:p>
            <a:pPr marL="0" indent="0"/>
            <a:r>
              <a:rPr lang="en-US" sz="1600" i="1" dirty="0"/>
              <a:t>(802.11be, 36.3.4)</a:t>
            </a:r>
            <a:endParaRPr lang="en-US" sz="1600" dirty="0"/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156081-F5A4-1F37-0EB7-4C26D268B6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CEC76-6FE9-3033-FCBB-899810A099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2D529C-EDB2-FDB7-1906-438DAD6DCC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4B6C35A-470F-4C15-7F29-0A2132730C2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1000" y="1678380"/>
            <a:ext cx="5943600" cy="4740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01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C1E7F-6571-4138-2FFD-D5BD79CF2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of TB PPDU with </a:t>
            </a:r>
            <a:r>
              <a:rPr lang="en-US" dirty="0" err="1"/>
              <a:t>dRU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C1BB5-757C-62D7-DD86-E629AF2D2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0" y="1981200"/>
            <a:ext cx="3184520" cy="4113213"/>
          </a:xfrm>
        </p:spPr>
        <p:txBody>
          <a:bodyPr/>
          <a:lstStyle/>
          <a:p>
            <a:pPr marL="0" indent="0"/>
            <a:r>
              <a:rPr lang="en-US" sz="1600" dirty="0"/>
              <a:t>Again assume that “</a:t>
            </a:r>
            <a:r>
              <a:rPr lang="en-US" sz="1600" i="1" dirty="0"/>
              <a:t>The pre-EHT modulated fields are sent on the 20 MHz channels where the STA’s EHT modulated fields are present.”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i.e., across spreading BW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156081-F5A4-1F37-0EB7-4C26D268B6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CEC76-6FE9-3033-FCBB-899810A099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2D529C-EDB2-FDB7-1906-438DAD6DCC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2A0A49A-C5FA-DF0F-257B-64554D02D5B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8601" y="1642701"/>
            <a:ext cx="5943600" cy="4790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726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A47C2-6010-F659-5A0E-E2BA6221C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Allowed Tx Powers for TB PPDU</a:t>
            </a:r>
            <a:br>
              <a:rPr lang="en-US" dirty="0"/>
            </a:br>
            <a:r>
              <a:rPr lang="en-US" dirty="0"/>
              <a:t>(EHT and non-EHT modulated fields)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3B3EDA-A5E5-2F67-3823-7A65D5309E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D1CD9-F6B5-4AF9-0FE0-F94FEA2E0E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33B4BDB-5139-BB2F-1CD7-12FE302056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DE10D5-AF70-7228-4EA1-4B47837B7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960" y="2074683"/>
            <a:ext cx="4305300" cy="263525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E1670A5-527D-E8FD-43D5-BEBD4ACBC5E2}"/>
              </a:ext>
            </a:extLst>
          </p:cNvPr>
          <p:cNvSpPr/>
          <p:nvPr/>
        </p:nvSpPr>
        <p:spPr bwMode="auto">
          <a:xfrm>
            <a:off x="1981200" y="1923871"/>
            <a:ext cx="533400" cy="297021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C28C1-23CA-CBE3-D2B4-EADCF0600DC3}"/>
              </a:ext>
            </a:extLst>
          </p:cNvPr>
          <p:cNvSpPr/>
          <p:nvPr/>
        </p:nvSpPr>
        <p:spPr bwMode="auto">
          <a:xfrm>
            <a:off x="2600458" y="1923871"/>
            <a:ext cx="2404802" cy="297021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C3E394-E2DF-1C66-80AE-3BC5FD691F45}"/>
              </a:ext>
            </a:extLst>
          </p:cNvPr>
          <p:cNvSpPr txBox="1"/>
          <p:nvPr/>
        </p:nvSpPr>
        <p:spPr>
          <a:xfrm>
            <a:off x="382258" y="5200471"/>
            <a:ext cx="74663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Power of legacy preamble limited to power of data field (per EHT standard)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Not a direct regulatory constraint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Power in preamble likely limiting factor for range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B417F6-4D4E-11CA-E6C9-62BB94C80467}"/>
              </a:ext>
            </a:extLst>
          </p:cNvPr>
          <p:cNvSpPr txBox="1"/>
          <p:nvPr/>
        </p:nvSpPr>
        <p:spPr>
          <a:xfrm>
            <a:off x="5548892" y="1942159"/>
            <a:ext cx="351890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Higher power in Data Field allows boost in preamble (per EHT standard)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Max power allowed in preamble actually slightly higher than power allowed in </a:t>
            </a:r>
            <a:r>
              <a:rPr lang="en-US" sz="1800" dirty="0" err="1">
                <a:solidFill>
                  <a:schemeClr val="tx1"/>
                </a:solidFill>
              </a:rPr>
              <a:t>dRU</a:t>
            </a:r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FBAB4F4-5B28-31D2-D204-2E55D8C16DED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 bwMode="auto">
          <a:xfrm>
            <a:off x="2247900" y="4894083"/>
            <a:ext cx="1867529" cy="3063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6175F98-B912-E55C-8313-E26D1AFACE89}"/>
              </a:ext>
            </a:extLst>
          </p:cNvPr>
          <p:cNvCxnSpPr>
            <a:cxnSpLocks/>
            <a:stCxn id="9" idx="3"/>
            <a:endCxn id="11" idx="1"/>
          </p:cNvCxnSpPr>
          <p:nvPr/>
        </p:nvCxnSpPr>
        <p:spPr bwMode="auto">
          <a:xfrm flipV="1">
            <a:off x="5005260" y="2876080"/>
            <a:ext cx="543632" cy="53289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77353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2F7D1-AF3B-77AF-5AEC-30688E518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Intermediate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06BAB-219B-F7DF-5FEB-E0782F89A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(Legacy) Preamble power is impacted by both regulatory and standard constraints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Standards constraint is the most stringent for small RUs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dRU</a:t>
            </a:r>
            <a:r>
              <a:rPr lang="en-US" dirty="0"/>
              <a:t> power boost in the Data Field allows boosting the power of the legacy preamble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 EHT Standard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Both legacy preamble </a:t>
            </a:r>
            <a:r>
              <a:rPr lang="en-US" dirty="0"/>
              <a:t>and the data field are improved, as required for range extension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2B020-7FDE-F9D0-7AB4-56A38E138E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4352D-F983-5905-77E7-4EA939E913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8A48AE-0DC4-B1ED-5922-F00B680D98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513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6A3A7-C8FA-72D9-4A8F-A51FC0622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power benefit at receiver (AP)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E2017-F36F-CCFC-04D2-10B51BAB7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Previous illustrations only discuss transmit power for a single TB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Response to a Trigger frame typically involves multiple simultaneous TB PPDUs, with the (legacy) preambles adding up coherently at the receiver (AP)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See illustrations on next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6F987-5DEC-8F55-5B47-86B7C90588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147A9B-5DB5-0D85-9D72-32075078E5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457A6F-195C-A242-8F86-DE11FA8F37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688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1349</TotalTime>
  <Words>811</Words>
  <Application>Microsoft Office PowerPoint</Application>
  <PresentationFormat>On-screen Show (4:3)</PresentationFormat>
  <Paragraphs>120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Unicode MS</vt:lpstr>
      <vt:lpstr>Cambria Math</vt:lpstr>
      <vt:lpstr>Times New Roman</vt:lpstr>
      <vt:lpstr>Office Theme</vt:lpstr>
      <vt:lpstr>Document</vt:lpstr>
      <vt:lpstr>Range Extension with dRU </vt:lpstr>
      <vt:lpstr>Introduction</vt:lpstr>
      <vt:lpstr>Allowed Power under PSD constraint (e.g., -1 dBm/MHz)</vt:lpstr>
      <vt:lpstr>Additional Preamble requirements for (EHT) TB PPDU</vt:lpstr>
      <vt:lpstr>Illustration of TB PPDU with “regular” RU</vt:lpstr>
      <vt:lpstr>Illustration of TB PPDU with dRU</vt:lpstr>
      <vt:lpstr>Allowed Tx Powers for TB PPDU (EHT and non-EHT modulated fields)</vt:lpstr>
      <vt:lpstr>Intermediate Conclusion</vt:lpstr>
      <vt:lpstr>Additional power benefit at receiver (AP)</vt:lpstr>
      <vt:lpstr>Multiple TB PPDU arriving at receiver (illustration for RU26)</vt:lpstr>
      <vt:lpstr>Multiple TB PPDU arriving at receiver (illustration for dRU26)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Sigurd Schelstraete</cp:lastModifiedBy>
  <cp:revision>2</cp:revision>
  <cp:lastPrinted>1601-01-01T00:00:00Z</cp:lastPrinted>
  <dcterms:created xsi:type="dcterms:W3CDTF">2024-02-29T22:25:19Z</dcterms:created>
  <dcterms:modified xsi:type="dcterms:W3CDTF">2024-03-07T00:41:13Z</dcterms:modified>
</cp:coreProperties>
</file>