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83" r:id="rId2"/>
    <p:sldId id="1251" r:id="rId3"/>
    <p:sldId id="1276" r:id="rId4"/>
    <p:sldId id="1259" r:id="rId5"/>
    <p:sldId id="1267" r:id="rId6"/>
    <p:sldId id="1265" r:id="rId7"/>
    <p:sldId id="1266" r:id="rId8"/>
    <p:sldId id="1256" r:id="rId9"/>
    <p:sldId id="1281" r:id="rId10"/>
    <p:sldId id="1280" r:id="rId11"/>
    <p:sldId id="1268" r:id="rId12"/>
    <p:sldId id="1278" r:id="rId13"/>
    <p:sldId id="1271" r:id="rId14"/>
    <p:sldId id="1272" r:id="rId15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윤예린/연구원/C&amp;M표준(연)IoT커넥티비티표준Task(yl.yoon@lge.com)" initials="윤" lastIdx="25" clrIdx="0">
    <p:extLst>
      <p:ext uri="{19B8F6BF-5375-455C-9EA6-DF929625EA0E}">
        <p15:presenceInfo xmlns:p15="http://schemas.microsoft.com/office/powerpoint/2012/main" userId="S-1-5-21-2543426832-1914326140-3112152631-2663583" providerId="AD"/>
      </p:ext>
    </p:extLst>
  </p:cmAuthor>
  <p:cmAuthor id="2" name="차동주/연구원/C&amp;M표준(연)IoT커넥티비티표준TP(dongju.cha@lge.com)" initials="동차" lastIdx="3" clrIdx="1">
    <p:extLst>
      <p:ext uri="{19B8F6BF-5375-455C-9EA6-DF929625EA0E}">
        <p15:presenceInfo xmlns:p15="http://schemas.microsoft.com/office/powerpoint/2012/main" userId="S::dongju.cha@lge.com::8bd7ce68-320b-4735-9359-8f32c17f053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43667D"/>
    <a:srgbClr val="AA4C4C"/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6" autoAdjust="0"/>
    <p:restoredTop sz="86620" autoAdjust="0"/>
  </p:normalViewPr>
  <p:slideViewPr>
    <p:cSldViewPr>
      <p:cViewPr varScale="1">
        <p:scale>
          <a:sx n="124" d="100"/>
          <a:sy n="124" d="100"/>
        </p:scale>
        <p:origin x="126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1886"/>
    </p:cViewPr>
  </p:outlin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5" d="100"/>
          <a:sy n="115" d="100"/>
        </p:scale>
        <p:origin x="1518" y="11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244987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568855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000247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514535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33736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315" y="6475413"/>
            <a:ext cx="204261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ko-KR"/>
              <a:t>Dongju Cha et.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315" y="6475413"/>
            <a:ext cx="204261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ko-KR"/>
              <a:t>Dongju Cha et.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01315" y="6475413"/>
            <a:ext cx="20426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Dongju Cha et. al,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6" y="332601"/>
            <a:ext cx="3283014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</a:t>
            </a:r>
            <a:r>
              <a:rPr kumimoji="0" lang="en-US" altLang="ko-KR" sz="1800" b="1">
                <a:cs typeface="Arial" charset="0"/>
              </a:rPr>
              <a:t>IEEE 802.11-24/0427r0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30200" y="294734"/>
            <a:ext cx="118205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March 2024</a:t>
            </a:r>
            <a:endParaRPr kumimoji="0" lang="en-US" altLang="ko-KR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41151" y="6475413"/>
            <a:ext cx="1702774" cy="184666"/>
          </a:xfrm>
        </p:spPr>
        <p:txBody>
          <a:bodyPr/>
          <a:lstStyle/>
          <a:p>
            <a:pPr>
              <a:defRPr/>
            </a:pPr>
            <a:r>
              <a:rPr lang="fr-FR" altLang="ko-KR"/>
              <a:t>Dongju Cha et. al, LG Electronics</a:t>
            </a:r>
            <a:endParaRPr lang="en-US" altLang="ko-KR" dirty="0"/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>
                <a:solidFill>
                  <a:schemeClr val="tx1"/>
                </a:solidFill>
                <a:ea typeface="굴림" panose="020B0600000101010101" pitchFamily="50" charset="-127"/>
              </a:rPr>
              <a:t>Enabling Non-Primary Channel Access</a:t>
            </a:r>
            <a:endParaRPr lang="en-US" altLang="ko-KR" dirty="0">
              <a:solidFill>
                <a:schemeClr val="tx1"/>
              </a:solidFill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Date</a:t>
            </a:r>
            <a:r>
              <a:rPr lang="en-US" altLang="ko-KR" sz="2000">
                <a:ea typeface="굴림" panose="020B0600000101010101" pitchFamily="50" charset="-127"/>
              </a:rPr>
              <a:t>:</a:t>
            </a:r>
            <a:r>
              <a:rPr lang="en-US" altLang="ko-KR" sz="2000" b="0">
                <a:ea typeface="굴림" panose="020B0600000101010101" pitchFamily="50" charset="-127"/>
              </a:rPr>
              <a:t> 2024-03-05</a:t>
            </a:r>
            <a:endParaRPr lang="en-US" altLang="ko-KR" sz="2000" b="0" dirty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196913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3" name="Table 12">
            <a:extLst>
              <a:ext uri="{FF2B5EF4-FFF2-40B4-BE49-F238E27FC236}">
                <a16:creationId xmlns:a16="http://schemas.microsoft.com/office/drawing/2014/main" id="{979FB678-2185-1391-FBD7-231E700E94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5727819"/>
              </p:ext>
            </p:extLst>
          </p:nvPr>
        </p:nvGraphicFramePr>
        <p:xfrm>
          <a:off x="685800" y="2514600"/>
          <a:ext cx="7772400" cy="3882985"/>
        </p:xfrm>
        <a:graphic>
          <a:graphicData uri="http://schemas.openxmlformats.org/drawingml/2006/table">
            <a:tbl>
              <a:tblPr/>
              <a:tblGrid>
                <a:gridCol w="1554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73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180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909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815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497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63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 Cha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dongju.cha@lge.com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141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 Jang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185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</a:t>
                      </a: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141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 Choi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616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616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Hongwon Lee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hongwon.lge@lge.com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4226583"/>
                  </a:ext>
                </a:extLst>
              </a:tr>
              <a:tr h="23616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 Baek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sunhee.baek@lge.com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616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Geonhwan Kim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/>
                        <a:t>geonhwan.kim@lge.com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616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Yelin Yoon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/>
                        <a:t>yl.yoon@lge.com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763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CA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Eunsung</a:t>
                      </a:r>
                      <a:r>
                        <a:rPr kumimoji="0" lang="en-CA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Park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esung.park@lge.com 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763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76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jiny.chun@lge.com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76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Jung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insik0618.jung@lge.com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76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HanGyu</a:t>
                      </a:r>
                      <a:r>
                        <a:rPr lang="en-US" altLang="ko-KR" sz="1200" kern="1200" baseline="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Cho</a:t>
                      </a:r>
                      <a:endParaRPr lang="en-US" altLang="ko-KR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/>
                        <a:t>hg.cho@lge.com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51526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10225 Willow Creek Rd, San Diego, CA, USA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sanggook.kim@lge.com</a:t>
                      </a:r>
                      <a:endParaRPr kumimoji="0" lang="ko-KR" altLang="en-US" sz="1100" b="0" i="0" u="none" strike="noStrike" kern="1200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1C844C-56CE-4C82-246A-1449146B3A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83E22D3-22A5-323C-9A72-AB9511978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SP1</a:t>
            </a:r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7980358-075C-A636-3E0F-8DCCA0CF02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altLang="ko-KR" sz="1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Do you agree to include the following into the 11bn SFD?</a:t>
            </a:r>
          </a:p>
          <a:p>
            <a:pPr lvl="1">
              <a:defRPr/>
            </a:pPr>
            <a:r>
              <a:rPr kumimoji="0" lang="en-US" altLang="ko-KR" sz="160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STA(s) shall not switch to the non-primary channel when the non-primary channel that STA(s) performs channel access is overlapped with occupied channel of the OBSS PPDU?</a:t>
            </a:r>
            <a:endParaRPr kumimoji="0" lang="en-US" altLang="ko-KR" sz="16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lvl="1">
              <a:defRPr/>
            </a:pPr>
            <a:endParaRPr kumimoji="0" lang="en-US" altLang="ko-KR" sz="16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0F91C6D6-B2A2-32C1-3283-08D56CF49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Dongju Cha et. al, LG Electronics</a:t>
            </a:r>
            <a:endParaRPr lang="en-US" altLang="ko-KR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3C9EF12-3E29-D6D9-6215-40C8B6856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046915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FEA6CA-7810-3935-1391-8C4FF44649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E595E1D-2469-99D2-5C06-4AEF4F27B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>
                <a:solidFill>
                  <a:schemeClr val="tx1"/>
                </a:solidFill>
              </a:rPr>
              <a:t>SP2</a:t>
            </a: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4976F42-0528-D9B4-8C94-C51E8E0093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0" fontAlgn="base" latinLnBrk="0" hangingPunct="0">
              <a:spcBef>
                <a:spcPct val="20000"/>
              </a:spcBef>
              <a:spcAft>
                <a:spcPct val="0"/>
              </a:spcAft>
              <a:defRPr/>
            </a:pPr>
            <a:r>
              <a:rPr kumimoji="0" lang="en-US" altLang="ko-KR" sz="1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Do you agree to include the following into the 11bn SFD?</a:t>
            </a:r>
          </a:p>
          <a:p>
            <a:pPr lvl="1">
              <a:defRPr/>
            </a:pPr>
            <a:r>
              <a:rPr kumimoji="0" lang="en-US" altLang="ko-KR" sz="160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non-AP STA that is capable of </a:t>
            </a:r>
            <a:r>
              <a:rPr kumimoji="0" lang="en-US" altLang="ko-KR" sz="1600" b="0" i="0" u="none" strike="noStrike" kern="0" cap="none" spc="0" normalizeH="0" baseline="0" noProof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NPCA </a:t>
            </a:r>
            <a:r>
              <a:rPr kumimoji="0" lang="en-US" altLang="ko-KR" sz="160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shall indicate whether it enables or disables the operation of </a:t>
            </a:r>
            <a:r>
              <a:rPr kumimoji="0" lang="en-US" altLang="ko-KR" sz="1600" b="0" i="0" u="none" strike="noStrike" kern="0" cap="none" spc="0" normalizeH="0" baseline="0" noProof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NPCA</a:t>
            </a:r>
            <a:endParaRPr kumimoji="0" lang="en-US" altLang="ko-KR" sz="160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lvl="1">
              <a:defRPr/>
            </a:pPr>
            <a:r>
              <a:rPr lang="en-US" altLang="ko-KR" sz="1600">
                <a:latin typeface="Times New Roman"/>
                <a:ea typeface="MS Gothic"/>
              </a:rPr>
              <a:t>Detailed signaling is TBD</a:t>
            </a:r>
            <a:endParaRPr lang="ko-KR" altLang="ko-KR" sz="160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9921E5DB-DD9D-4779-5EB4-63F4DA3C6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Dongju Cha et. al, LG Electronics</a:t>
            </a:r>
            <a:endParaRPr lang="en-US" altLang="ko-KR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2C62C1C4-3C23-1EB6-D034-A1DD6D5328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013425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1C844C-56CE-4C82-246A-1449146B3A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83E22D3-22A5-323C-9A72-AB9511978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>
                <a:solidFill>
                  <a:schemeClr val="tx1"/>
                </a:solidFill>
              </a:rPr>
              <a:t>SP3</a:t>
            </a: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7980358-075C-A636-3E0F-8DCCA0CF02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kumimoji="0" lang="en-US" altLang="ko-KR" sz="1800" kern="0">
                <a:solidFill>
                  <a:srgbClr val="000000"/>
                </a:solidFill>
                <a:latin typeface="Times New Roman"/>
              </a:rPr>
              <a:t>Do you agree to include the following into the 11bn SFD?</a:t>
            </a:r>
          </a:p>
          <a:p>
            <a:pPr lvl="1">
              <a:defRPr/>
            </a:pPr>
            <a:r>
              <a:rPr kumimoji="0" lang="en-US" altLang="ko-KR" sz="1600" kern="0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>AP that is capable of NPCA shall announce whether it enables or disables the opeartion of </a:t>
            </a:r>
            <a:r>
              <a:rPr kumimoji="0" lang="en-US" altLang="ko-KR" sz="1600" kern="0">
                <a:solidFill>
                  <a:srgbClr val="222222"/>
                </a:solidFill>
                <a:latin typeface="Times New Roman"/>
                <a:ea typeface="MS Gothic"/>
                <a:cs typeface="+mn-cs"/>
              </a:rPr>
              <a:t>NPCA</a:t>
            </a:r>
            <a:endParaRPr kumimoji="0" lang="en-US" altLang="ko-KR" sz="1600" kern="0">
              <a:solidFill>
                <a:srgbClr val="000000"/>
              </a:solidFill>
              <a:latin typeface="Times New Roman"/>
              <a:ea typeface="+mn-ea"/>
              <a:cs typeface="+mn-cs"/>
            </a:endParaRPr>
          </a:p>
          <a:p>
            <a:pPr lvl="1">
              <a:defRPr/>
            </a:pPr>
            <a:r>
              <a:rPr kumimoji="0" lang="en-US" altLang="ko-KR" sz="1600" kern="0">
                <a:latin typeface="Times New Roman"/>
                <a:ea typeface="MS Gothic"/>
              </a:rPr>
              <a:t>Detailed signaling is TBD</a:t>
            </a:r>
            <a:endParaRPr kumimoji="0" lang="ko-KR" altLang="ko-KR" sz="1600" kern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endParaRPr kumimoji="0" lang="ko-KR" altLang="en-US" sz="16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0F91C6D6-B2A2-32C1-3283-08D56CF49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Dongju Cha et. al, LG Electronics</a:t>
            </a:r>
            <a:endParaRPr lang="en-US" altLang="ko-KR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3C9EF12-3E29-D6D9-6215-40C8B6856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685545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E8DF29-D932-90F6-BD89-A520803CF4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7F70371-74B2-C107-6F6C-F29868B5B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SP4</a:t>
            </a:r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BF98652-9777-3384-E0C7-3521154EF0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0" fontAlgn="base" latinLnBrk="0" hangingPunct="0">
              <a:spcBef>
                <a:spcPct val="20000"/>
              </a:spcBef>
              <a:spcAft>
                <a:spcPct val="0"/>
              </a:spcAft>
              <a:defRPr/>
            </a:pPr>
            <a:r>
              <a:rPr kumimoji="0" lang="en-US" altLang="ko-KR" sz="1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Do you agree to include the following into the 11bn SFD?</a:t>
            </a:r>
          </a:p>
          <a:p>
            <a:pPr lvl="1">
              <a:defRPr/>
            </a:pPr>
            <a:r>
              <a:rPr kumimoji="0" lang="en-US" altLang="ko-KR" sz="160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non-AP STA that is capable of NPCA shall not switch to the non-primary channel when it recognizes that AP announces its operation of NPCA to be disabled</a:t>
            </a:r>
            <a:endParaRPr lang="ko-KR" altLang="ko-KR" sz="160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457200" lvl="1" indent="0">
              <a:buNone/>
              <a:defRPr/>
            </a:pPr>
            <a:endParaRPr lang="ko-KR" altLang="ko-KR" sz="140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F0F02109-7A33-8507-9576-201D7936A6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Dongju Cha et. al, LG Electronics</a:t>
            </a:r>
            <a:endParaRPr lang="en-US" altLang="ko-KR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3AB6931-6FAF-67F4-41DD-D05A80508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948713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E00251-B644-C803-0E5F-E2800FD213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335B049-691F-71C0-600A-622B02D9BD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SP5</a:t>
            </a:r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9CCF182-80FF-C43C-3EF4-D692E08F14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0" fontAlgn="base" latinLnBrk="0" hangingPunct="0">
              <a:spcBef>
                <a:spcPct val="20000"/>
              </a:spcBef>
              <a:spcAft>
                <a:spcPct val="0"/>
              </a:spcAft>
              <a:defRPr/>
            </a:pPr>
            <a:r>
              <a:rPr kumimoji="0" lang="en-US" altLang="ko-KR" sz="1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Do you agree to include the following into the 11bn SFD?</a:t>
            </a:r>
          </a:p>
          <a:p>
            <a:pPr lvl="1">
              <a:defRPr/>
            </a:pPr>
            <a:r>
              <a:rPr kumimoji="0" lang="en-US" altLang="ko-KR" sz="160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AP that is capable of NPCA shall not switch to the non-primary channel when it recognizes that all of the associated non-AP STAs that are capable of NPCA indicate its operation of NPCA to be disabled</a:t>
            </a:r>
            <a:endParaRPr lang="ko-KR" altLang="ko-KR" sz="140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40293FF6-B976-96F9-F944-7E3C06981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Dongju Cha et. al, LG Electronics</a:t>
            </a:r>
            <a:endParaRPr lang="en-US" altLang="ko-KR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B09E9886-1EC4-53AE-01FB-168D79119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64002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56A3375-5020-4FFB-A022-A2E48F5AF6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Introduction</a:t>
            </a:r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D8D2E86-51A1-C489-36D0-FE9A07E0F3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>
              <a:buFont typeface="Arial" panose="020B0604020202020204" pitchFamily="34" charset="0"/>
              <a:buChar char="•"/>
            </a:pPr>
            <a:r>
              <a:rPr lang="en-US" altLang="ko-KR" sz="1800">
                <a:solidFill>
                  <a:schemeClr val="tx1"/>
                </a:solidFill>
              </a:rPr>
              <a:t>In the previous contributions, Non-Primary Channel Access (NPCA) mechanism has been discussed widely for efficient wide bandwidth utilization in 11bn [1]~[9]</a:t>
            </a:r>
          </a:p>
          <a:p>
            <a:pPr marL="457200">
              <a:buFont typeface="Arial" panose="020B0604020202020204" pitchFamily="34" charset="0"/>
              <a:buChar char="•"/>
            </a:pPr>
            <a:r>
              <a:rPr lang="en-US" altLang="ko-KR" sz="1800"/>
              <a:t>Basically, many contributions consider STA(s) switches to the Non-Primary Channel (NPCH) when the PCH is BUSY due to OBSS traffic</a:t>
            </a:r>
            <a:endParaRPr lang="en-US" altLang="ko-KR" sz="1800">
              <a:solidFill>
                <a:schemeClr val="tx1"/>
              </a:solidFill>
            </a:endParaRPr>
          </a:p>
          <a:p>
            <a:pPr marL="457200">
              <a:buFont typeface="Arial" panose="020B0604020202020204" pitchFamily="34" charset="0"/>
              <a:buChar char="•"/>
            </a:pPr>
            <a:r>
              <a:rPr lang="en-US" altLang="ko-KR" sz="1800"/>
              <a:t>However,</a:t>
            </a:r>
            <a:r>
              <a:rPr lang="ko-KR" altLang="en-US" sz="1800"/>
              <a:t> </a:t>
            </a:r>
            <a:r>
              <a:rPr lang="en-US" altLang="ko-KR" sz="1800">
                <a:solidFill>
                  <a:schemeClr val="tx1"/>
                </a:solidFill>
              </a:rPr>
              <a:t>STA(s) having capability for Non-Primary Channel Access (NPCA) shall switch to </a:t>
            </a:r>
            <a:r>
              <a:rPr lang="en-US" altLang="ko-KR" sz="1800"/>
              <a:t>non-primary channel (NPCH)</a:t>
            </a:r>
            <a:r>
              <a:rPr lang="en-US" altLang="ko-KR" sz="1800">
                <a:solidFill>
                  <a:schemeClr val="tx1"/>
                </a:solidFill>
              </a:rPr>
              <a:t> when primary channel is BUSY due to OBSS PPDU may not be proper in some cases (next slide)</a:t>
            </a:r>
          </a:p>
          <a:p>
            <a:pPr marL="457200">
              <a:buFont typeface="Arial" panose="020B0604020202020204" pitchFamily="34" charset="0"/>
              <a:buChar char="•"/>
            </a:pPr>
            <a:endParaRPr lang="en-US" altLang="ko-KR" sz="1600">
              <a:solidFill>
                <a:schemeClr val="tx1"/>
              </a:solidFill>
            </a:endParaRPr>
          </a:p>
          <a:p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DE46C53-0250-CB2B-5BE2-524C750D9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Dongju Cha et. al, LG Electronics</a:t>
            </a:r>
            <a:endParaRPr lang="en-US" altLang="ko-KR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61B1EFF-2EF4-00B2-A106-BD5883B29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815363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A5EE0D3-6B4D-BA36-86D6-F0CB845D1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>
                <a:solidFill>
                  <a:schemeClr val="tx1"/>
                </a:solidFill>
              </a:rPr>
              <a:t>Improper Case for Switching to the NPCH</a:t>
            </a: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FD52D35-F9FF-36A4-3A5C-7440D81AE9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>
              <a:buFont typeface="Arial" panose="020B0604020202020204" pitchFamily="34" charset="0"/>
              <a:buChar char="•"/>
            </a:pPr>
            <a:r>
              <a:rPr lang="en-US" altLang="ko-KR" sz="2000">
                <a:solidFill>
                  <a:schemeClr val="tx1"/>
                </a:solidFill>
              </a:rPr>
              <a:t>Even though the PCH is BUSY due to the OBSS traffic, it </a:t>
            </a:r>
            <a:r>
              <a:rPr lang="en-US" altLang="ko-KR" sz="2000"/>
              <a:t>is</a:t>
            </a:r>
            <a:r>
              <a:rPr lang="en-US" altLang="ko-KR" sz="2000">
                <a:solidFill>
                  <a:schemeClr val="tx1"/>
                </a:solidFill>
              </a:rPr>
              <a:t> not proper to switch to the NPCH in the following cases,</a:t>
            </a:r>
          </a:p>
          <a:p>
            <a:pPr marL="857250" lvl="1">
              <a:buFont typeface="Times New Roman" panose="02020603050405020304" pitchFamily="18" charset="0"/>
              <a:buChar char="‒"/>
            </a:pPr>
            <a:r>
              <a:rPr lang="en-US" altLang="ko-KR" sz="1600">
                <a:solidFill>
                  <a:schemeClr val="tx1"/>
                </a:solidFill>
              </a:rPr>
              <a:t>All of the STA(s) associated with AP having capability for NPCA are not capable for NPCA</a:t>
            </a:r>
          </a:p>
          <a:p>
            <a:pPr marL="857250" lvl="1">
              <a:buFont typeface="Times New Roman" panose="02020603050405020304" pitchFamily="18" charset="0"/>
              <a:buChar char="‒"/>
            </a:pPr>
            <a:r>
              <a:rPr lang="en-US" altLang="ko-KR" sz="1600"/>
              <a:t>Occupied channel</a:t>
            </a:r>
            <a:r>
              <a:rPr lang="en-US" altLang="ko-KR" sz="1600">
                <a:solidFill>
                  <a:schemeClr val="tx1"/>
                </a:solidFill>
              </a:rPr>
              <a:t> of the OBSS TXOP is overlapped with the NPCH that STA(s) contends</a:t>
            </a:r>
          </a:p>
          <a:p>
            <a:pPr marL="857250" lvl="1">
              <a:buFont typeface="Times New Roman" panose="02020603050405020304" pitchFamily="18" charset="0"/>
              <a:buChar char="‒"/>
            </a:pPr>
            <a:r>
              <a:rPr lang="en-US" altLang="ko-KR" sz="1600">
                <a:solidFill>
                  <a:schemeClr val="tx1"/>
                </a:solidFill>
              </a:rPr>
              <a:t>Basic NAV </a:t>
            </a:r>
            <a:r>
              <a:rPr lang="en-US" altLang="ko-KR" sz="1600"/>
              <a:t>may</a:t>
            </a:r>
            <a:r>
              <a:rPr lang="ko-KR" altLang="en-US" sz="1600"/>
              <a:t> </a:t>
            </a:r>
            <a:r>
              <a:rPr lang="en-US" altLang="ko-KR" sz="1600"/>
              <a:t>be</a:t>
            </a:r>
            <a:r>
              <a:rPr lang="en-US" altLang="ko-KR" sz="1600">
                <a:solidFill>
                  <a:schemeClr val="tx1"/>
                </a:solidFill>
              </a:rPr>
              <a:t> </a:t>
            </a:r>
            <a:r>
              <a:rPr lang="en-US" altLang="ko-KR" sz="1600"/>
              <a:t>too short for the STA(s) to obtain the TXOP on the NPCH</a:t>
            </a:r>
            <a:endParaRPr lang="en-US" altLang="ko-KR" sz="1600">
              <a:solidFill>
                <a:schemeClr val="tx1"/>
              </a:solidFill>
            </a:endParaRPr>
          </a:p>
          <a:p>
            <a:pPr marL="457200">
              <a:buFont typeface="Arial" panose="020B0604020202020204" pitchFamily="34" charset="0"/>
              <a:buChar char="•"/>
            </a:pPr>
            <a:r>
              <a:rPr lang="en-US" altLang="ko-KR" sz="2000">
                <a:solidFill>
                  <a:schemeClr val="tx1"/>
                </a:solidFill>
              </a:rPr>
              <a:t>Besides this, STA(s) may not willing to switch to the NPCH intentionally for the purpose of power saving, QoS requirement, and etc.</a:t>
            </a:r>
            <a:endParaRPr lang="en-US" altLang="ko-KR" sz="1600"/>
          </a:p>
          <a:p>
            <a:pPr marL="457200">
              <a:buFont typeface="Arial" panose="020B0604020202020204" pitchFamily="34" charset="0"/>
              <a:buChar char="•"/>
            </a:pPr>
            <a:r>
              <a:rPr lang="en-US" altLang="ko-KR" sz="2000" kern="1200">
                <a:latin typeface="Times New Roman"/>
                <a:ea typeface="MS Gothic"/>
              </a:rPr>
              <a:t>For these intentional operation, we propose STA(s) having capability for NPCA to enable or disable the operation of NPCA</a:t>
            </a:r>
            <a:endParaRPr lang="en-US" altLang="ko-KR" sz="1600" kern="1200">
              <a:latin typeface="Times New Roman"/>
              <a:ea typeface="MS Gothic"/>
            </a:endParaRPr>
          </a:p>
          <a:p>
            <a:pPr marL="457200">
              <a:buFont typeface="Arial" panose="020B0604020202020204" pitchFamily="34" charset="0"/>
              <a:buChar char="•"/>
            </a:pPr>
            <a:endParaRPr lang="en-US" altLang="ko-KR" sz="2000" kern="1200">
              <a:latin typeface="Times New Roman"/>
              <a:ea typeface="MS Gothic"/>
            </a:endParaRPr>
          </a:p>
          <a:p>
            <a:pPr marL="857250" lvl="1">
              <a:buFont typeface="Times New Roman" panose="02020603050405020304" pitchFamily="18" charset="0"/>
              <a:buChar char="‒"/>
            </a:pPr>
            <a:endParaRPr lang="en-US" altLang="ko-KR" sz="1600" kern="1200">
              <a:latin typeface="Times New Roman"/>
              <a:ea typeface="MS Gothic"/>
            </a:endParaRPr>
          </a:p>
          <a:p>
            <a:pPr marL="457200">
              <a:buFont typeface="Arial" panose="020B0604020202020204" pitchFamily="34" charset="0"/>
              <a:buChar char="•"/>
            </a:pPr>
            <a:endParaRPr lang="en-US" altLang="ko-KR" sz="2000" kern="1200">
              <a:latin typeface="Times New Roman"/>
              <a:ea typeface="MS Gothic"/>
            </a:endParaRP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EAE60477-F10D-5E99-756B-1A11AEF8F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Dongju Cha et. al, LG Electronics</a:t>
            </a:r>
            <a:endParaRPr lang="en-US" altLang="ko-KR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FA3B07A-D4FB-BEB5-D63B-5B449B391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08249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A5EE0D3-6B4D-BA36-86D6-F0CB845D1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3200"/>
              <a:t>NPCA Mode Indication</a:t>
            </a:r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FD52D35-F9FF-36A4-3A5C-7440D81AE9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>
              <a:buFont typeface="Arial" panose="020B0604020202020204" pitchFamily="34" charset="0"/>
              <a:buChar char="•"/>
            </a:pPr>
            <a:r>
              <a:rPr lang="en-US" altLang="ko-KR" sz="2000">
                <a:solidFill>
                  <a:schemeClr val="tx1"/>
                </a:solidFill>
              </a:rPr>
              <a:t>NPCA Mode: A mode of operation that allows STA(s) having capability for NPCA to switch to the NPCH when the PCH is BUSY due to the OBSS PPDU</a:t>
            </a:r>
          </a:p>
          <a:p>
            <a:pPr marL="457200">
              <a:buFont typeface="Arial" panose="020B0604020202020204" pitchFamily="34" charset="0"/>
              <a:buChar char="•"/>
            </a:pPr>
            <a:r>
              <a:rPr lang="en-US" altLang="ko-KR" sz="2000"/>
              <a:t>STA(s) having capability for </a:t>
            </a:r>
            <a:r>
              <a:rPr lang="en-US" altLang="ko-KR" sz="2000">
                <a:solidFill>
                  <a:schemeClr val="tx1"/>
                </a:solidFill>
              </a:rPr>
              <a:t>NPCA</a:t>
            </a:r>
            <a:r>
              <a:rPr lang="en-US" altLang="ko-KR" sz="2000"/>
              <a:t> </a:t>
            </a:r>
            <a:r>
              <a:rPr lang="en-US" altLang="ko-KR" sz="2000">
                <a:solidFill>
                  <a:schemeClr val="tx1"/>
                </a:solidFill>
              </a:rPr>
              <a:t>can enable or disable its NPCA Mode and it needs to be announced by an AP and indicated by a non-AP STA</a:t>
            </a:r>
          </a:p>
          <a:p>
            <a:pPr marL="457200">
              <a:buFont typeface="Arial" panose="020B0604020202020204" pitchFamily="34" charset="0"/>
              <a:buChar char="•"/>
            </a:pPr>
            <a:r>
              <a:rPr lang="en-US" altLang="ko-KR" sz="2000"/>
              <a:t>With this, </a:t>
            </a:r>
            <a:endParaRPr lang="en-US" altLang="ko-KR" sz="2000">
              <a:solidFill>
                <a:schemeClr val="tx1"/>
              </a:solidFill>
            </a:endParaRPr>
          </a:p>
          <a:p>
            <a:pPr marL="857250" lvl="1">
              <a:buFont typeface="Times New Roman" panose="02020603050405020304" pitchFamily="18" charset="0"/>
              <a:buChar char="‒"/>
            </a:pPr>
            <a:r>
              <a:rPr lang="en-US" altLang="ko-KR" sz="1600" kern="1200">
                <a:latin typeface="Times New Roman"/>
                <a:ea typeface="MS Gothic"/>
              </a:rPr>
              <a:t>STA(s) can guarantee that the recipient STA is performing </a:t>
            </a:r>
            <a:r>
              <a:rPr lang="en-US" altLang="ko-KR" sz="1600">
                <a:solidFill>
                  <a:schemeClr val="tx1"/>
                </a:solidFill>
              </a:rPr>
              <a:t>NPCA</a:t>
            </a:r>
            <a:r>
              <a:rPr lang="en-US" altLang="ko-KR" sz="1600" kern="1200">
                <a:latin typeface="Times New Roman"/>
                <a:ea typeface="MS Gothic"/>
              </a:rPr>
              <a:t> when Basic NAV is set on the primary channel due to OBSS PPDU</a:t>
            </a:r>
          </a:p>
          <a:p>
            <a:pPr marL="857250" lvl="1">
              <a:buFont typeface="Times New Roman" panose="02020603050405020304" pitchFamily="18" charset="0"/>
              <a:buChar char="‒"/>
            </a:pPr>
            <a:r>
              <a:rPr lang="en-US" altLang="ko-KR" sz="1600" kern="1200">
                <a:latin typeface="Times New Roman"/>
                <a:ea typeface="MS Gothic"/>
              </a:rPr>
              <a:t>STA(s) can set enable/disable its </a:t>
            </a:r>
            <a:r>
              <a:rPr lang="en-US" altLang="ko-KR" sz="1600">
                <a:solidFill>
                  <a:schemeClr val="tx1"/>
                </a:solidFill>
              </a:rPr>
              <a:t>NPCA</a:t>
            </a:r>
            <a:r>
              <a:rPr lang="en-US" altLang="ko-KR" sz="1600" kern="1200">
                <a:latin typeface="Times New Roman"/>
                <a:ea typeface="MS Gothic"/>
              </a:rPr>
              <a:t> Mode depending on its intention (e.g., For the purpose of power saving, QoS requirement, or etc.)</a:t>
            </a:r>
          </a:p>
          <a:p>
            <a:pPr marL="457200">
              <a:buFont typeface="Arial" panose="020B0604020202020204" pitchFamily="34" charset="0"/>
              <a:buChar char="•"/>
            </a:pPr>
            <a:endParaRPr lang="en-US" altLang="ko-KR" sz="2000" kern="1200">
              <a:latin typeface="Times New Roman"/>
              <a:ea typeface="MS Gothic"/>
            </a:endParaRP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EAE60477-F10D-5E99-756B-1A11AEF8F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Dongju Cha et. al, LG Electronics</a:t>
            </a:r>
            <a:endParaRPr lang="en-US" altLang="ko-KR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FA3B07A-D4FB-BEB5-D63B-5B449B391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94440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798E89-6ADF-EEE4-ADC4-E0AE1F038F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981A3F4-148B-5483-EECA-14C61BC7EB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3200">
                <a:solidFill>
                  <a:schemeClr val="tx1"/>
                </a:solidFill>
              </a:rPr>
              <a:t>NPCA</a:t>
            </a:r>
            <a:r>
              <a:rPr lang="en-US" altLang="ko-KR" sz="3200"/>
              <a:t> Mode Indication (Cont’d)</a:t>
            </a:r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68A5D9F-2DDB-A11E-670B-AE5D225B46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43400"/>
          </a:xfrm>
        </p:spPr>
        <p:txBody>
          <a:bodyPr/>
          <a:lstStyle/>
          <a:p>
            <a:pPr marL="457200">
              <a:buFont typeface="Arial" panose="020B0604020202020204" pitchFamily="34" charset="0"/>
              <a:buChar char="•"/>
            </a:pPr>
            <a:r>
              <a:rPr lang="en-US" altLang="ko-KR" sz="2000">
                <a:solidFill>
                  <a:schemeClr val="tx1"/>
                </a:solidFill>
              </a:rPr>
              <a:t>With indicated NPCA Mode,</a:t>
            </a:r>
          </a:p>
          <a:p>
            <a:pPr marL="857250" lvl="1">
              <a:buFont typeface="Times New Roman" panose="02020603050405020304" pitchFamily="18" charset="0"/>
              <a:buChar char="‒"/>
            </a:pPr>
            <a:r>
              <a:rPr lang="en-US" altLang="ko-KR" sz="1600"/>
              <a:t>On AP side, </a:t>
            </a:r>
            <a:endParaRPr lang="en-US" altLang="ko-KR" sz="1600">
              <a:solidFill>
                <a:schemeClr val="tx1"/>
              </a:solidFill>
            </a:endParaRPr>
          </a:p>
          <a:p>
            <a:pPr marL="1257300" lvl="2" indent="-285750">
              <a:buFont typeface="Wingdings" panose="05000000000000000000" pitchFamily="2" charset="2"/>
              <a:buChar char="§"/>
            </a:pPr>
            <a:r>
              <a:rPr lang="en-US" altLang="ko-KR" sz="1400" kern="1200">
                <a:latin typeface="Times New Roman"/>
                <a:ea typeface="MS Gothic"/>
              </a:rPr>
              <a:t>AP switches to the NPCH and initiates TXOP to the non-AP STA that indicates its </a:t>
            </a:r>
            <a:r>
              <a:rPr lang="en-US" altLang="ko-KR" sz="1400">
                <a:solidFill>
                  <a:schemeClr val="tx1"/>
                </a:solidFill>
              </a:rPr>
              <a:t>NPCA</a:t>
            </a:r>
            <a:r>
              <a:rPr lang="en-US" altLang="ko-KR" sz="1400" kern="1200">
                <a:latin typeface="Times New Roman"/>
                <a:ea typeface="MS Gothic"/>
              </a:rPr>
              <a:t> Mode to be enabled</a:t>
            </a:r>
            <a:endParaRPr lang="en-US" altLang="ko-KR" sz="1400" i="1" kern="1200">
              <a:latin typeface="Times New Roman"/>
              <a:ea typeface="MS Gothic"/>
            </a:endParaRPr>
          </a:p>
          <a:p>
            <a:pPr marL="1257300" lvl="2" indent="-285750">
              <a:buFont typeface="Wingdings" panose="05000000000000000000" pitchFamily="2" charset="2"/>
              <a:buChar char="§"/>
            </a:pPr>
            <a:r>
              <a:rPr lang="en-US" altLang="ko-KR" sz="1400" kern="1200">
                <a:latin typeface="Times New Roman"/>
                <a:ea typeface="MS Gothic"/>
              </a:rPr>
              <a:t>If all the non-AP STAs set the </a:t>
            </a:r>
            <a:r>
              <a:rPr lang="en-US" altLang="ko-KR" sz="1400">
                <a:solidFill>
                  <a:schemeClr val="tx1"/>
                </a:solidFill>
              </a:rPr>
              <a:t>NPCA</a:t>
            </a:r>
            <a:r>
              <a:rPr lang="en-US" altLang="ko-KR" sz="1400" kern="1200">
                <a:latin typeface="Times New Roman"/>
                <a:ea typeface="MS Gothic"/>
              </a:rPr>
              <a:t> Mode to be disabled, AP does not switch to the NPCH regardless of its </a:t>
            </a:r>
            <a:r>
              <a:rPr lang="en-US" altLang="ko-KR" sz="1400">
                <a:solidFill>
                  <a:schemeClr val="tx1"/>
                </a:solidFill>
              </a:rPr>
              <a:t>NPCA</a:t>
            </a:r>
            <a:r>
              <a:rPr lang="en-US" altLang="ko-KR" sz="1400" kern="1200">
                <a:latin typeface="Times New Roman"/>
                <a:ea typeface="MS Gothic"/>
              </a:rPr>
              <a:t> Mode</a:t>
            </a:r>
          </a:p>
          <a:p>
            <a:pPr marL="1600200" lvl="3" indent="-285750">
              <a:buFont typeface="Wingdings" panose="05000000000000000000" pitchFamily="2" charset="2"/>
              <a:buChar char="ü"/>
            </a:pPr>
            <a:r>
              <a:rPr lang="en-US" altLang="ko-KR" sz="1400" kern="1200">
                <a:latin typeface="Times New Roman"/>
                <a:ea typeface="MS Gothic"/>
              </a:rPr>
              <a:t>Or, AP may set its </a:t>
            </a:r>
            <a:r>
              <a:rPr lang="en-US" altLang="ko-KR" sz="1400">
                <a:solidFill>
                  <a:schemeClr val="tx1"/>
                </a:solidFill>
              </a:rPr>
              <a:t>NPCA</a:t>
            </a:r>
            <a:r>
              <a:rPr lang="en-US" altLang="ko-KR" sz="1400" kern="1200">
                <a:latin typeface="Times New Roman"/>
                <a:ea typeface="MS Gothic"/>
              </a:rPr>
              <a:t> Mode to be disabled</a:t>
            </a:r>
          </a:p>
          <a:p>
            <a:pPr marL="857250" lvl="1">
              <a:buFont typeface="Times New Roman" panose="02020603050405020304" pitchFamily="18" charset="0"/>
              <a:buChar char="‒"/>
            </a:pPr>
            <a:r>
              <a:rPr lang="en-US" altLang="ko-KR" sz="1600"/>
              <a:t>On non-AP STA side,</a:t>
            </a:r>
            <a:endParaRPr lang="en-US" altLang="ko-KR" sz="1600">
              <a:solidFill>
                <a:schemeClr val="tx1"/>
              </a:solidFill>
            </a:endParaRPr>
          </a:p>
          <a:p>
            <a:pPr marL="1257300" lvl="2" indent="-285750">
              <a:buFont typeface="Wingdings" panose="05000000000000000000" pitchFamily="2" charset="2"/>
              <a:buChar char="§"/>
            </a:pPr>
            <a:r>
              <a:rPr lang="en-US" altLang="ko-KR" sz="1400" kern="1200">
                <a:latin typeface="Times New Roman"/>
                <a:ea typeface="MS Gothic"/>
              </a:rPr>
              <a:t>When AP announces its </a:t>
            </a:r>
            <a:r>
              <a:rPr lang="en-US" altLang="ko-KR" sz="1400">
                <a:solidFill>
                  <a:schemeClr val="tx1"/>
                </a:solidFill>
              </a:rPr>
              <a:t>NPCA</a:t>
            </a:r>
            <a:r>
              <a:rPr lang="en-US" altLang="ko-KR" sz="1400" kern="1200">
                <a:latin typeface="Times New Roman"/>
                <a:ea typeface="MS Gothic"/>
              </a:rPr>
              <a:t> Mode to be enabled, non-AP STA that enables its </a:t>
            </a:r>
            <a:r>
              <a:rPr lang="en-US" altLang="ko-KR" sz="1400">
                <a:solidFill>
                  <a:schemeClr val="tx1"/>
                </a:solidFill>
              </a:rPr>
              <a:t>NPCA</a:t>
            </a:r>
            <a:r>
              <a:rPr lang="en-US" altLang="ko-KR" sz="1400" kern="1200">
                <a:latin typeface="Times New Roman"/>
                <a:ea typeface="MS Gothic"/>
              </a:rPr>
              <a:t> Mode can switch to the NPCH and initiates TXOP to the AP</a:t>
            </a:r>
          </a:p>
          <a:p>
            <a:pPr marL="1257300" lvl="2" indent="-285750">
              <a:buFont typeface="Wingdings" panose="05000000000000000000" pitchFamily="2" charset="2"/>
              <a:buChar char="§"/>
            </a:pPr>
            <a:r>
              <a:rPr lang="en-US" altLang="ko-KR" sz="1400" kern="1200">
                <a:latin typeface="Times New Roman"/>
                <a:ea typeface="MS Gothic"/>
              </a:rPr>
              <a:t>If AP announces its </a:t>
            </a:r>
            <a:r>
              <a:rPr lang="en-US" altLang="ko-KR" sz="1400">
                <a:solidFill>
                  <a:schemeClr val="tx1"/>
                </a:solidFill>
              </a:rPr>
              <a:t>NPCA</a:t>
            </a:r>
            <a:r>
              <a:rPr lang="en-US" altLang="ko-KR" sz="1400" kern="1200">
                <a:latin typeface="Times New Roman"/>
                <a:ea typeface="MS Gothic"/>
              </a:rPr>
              <a:t> Mode to be disabled, non-AP STAs does not switch to the NPCH regardless of its </a:t>
            </a:r>
            <a:r>
              <a:rPr lang="en-US" altLang="ko-KR" sz="1400">
                <a:solidFill>
                  <a:schemeClr val="tx1"/>
                </a:solidFill>
              </a:rPr>
              <a:t>NPCA</a:t>
            </a:r>
            <a:r>
              <a:rPr lang="en-US" altLang="ko-KR" sz="1400" kern="1200">
                <a:latin typeface="Times New Roman"/>
                <a:ea typeface="MS Gothic"/>
              </a:rPr>
              <a:t> Mode</a:t>
            </a:r>
          </a:p>
          <a:p>
            <a:pPr marL="1600200" lvl="3" indent="-285750">
              <a:buFont typeface="Wingdings" panose="05000000000000000000" pitchFamily="2" charset="2"/>
              <a:buChar char="ü"/>
            </a:pPr>
            <a:r>
              <a:rPr lang="en-US" altLang="ko-KR" sz="1400" kern="1200">
                <a:latin typeface="Times New Roman"/>
                <a:ea typeface="MS Gothic"/>
              </a:rPr>
              <a:t>Or, non-AP STAs may set its </a:t>
            </a:r>
            <a:r>
              <a:rPr lang="en-US" altLang="ko-KR" sz="1400">
                <a:solidFill>
                  <a:schemeClr val="tx1"/>
                </a:solidFill>
              </a:rPr>
              <a:t>NPCA</a:t>
            </a:r>
            <a:r>
              <a:rPr lang="en-US" altLang="ko-KR" sz="1400" kern="1200">
                <a:latin typeface="Times New Roman"/>
                <a:ea typeface="MS Gothic"/>
              </a:rPr>
              <a:t> Mode to be disabled</a:t>
            </a:r>
          </a:p>
          <a:p>
            <a:pPr marL="457200">
              <a:buFont typeface="Arial" panose="020B0604020202020204" pitchFamily="34" charset="0"/>
              <a:buChar char="•"/>
            </a:pPr>
            <a:endParaRPr lang="en-US" altLang="ko-KR" sz="2000" kern="1200">
              <a:latin typeface="Times New Roman"/>
              <a:ea typeface="MS Gothic"/>
            </a:endParaRP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4497D3FF-7E2A-9383-846C-08770182B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Dongju Cha et. al, LG Electronics</a:t>
            </a:r>
            <a:endParaRPr lang="en-US" altLang="ko-KR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CF82080D-3664-96D3-AA90-A91E0B454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57256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994BD50-FCF1-D06B-DCB6-4388289B1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/>
              <a:t>Example of Announcing/Indicating </a:t>
            </a:r>
            <a:r>
              <a:rPr lang="en-US" altLang="ko-KR" sz="2800">
                <a:solidFill>
                  <a:schemeClr val="tx1"/>
                </a:solidFill>
              </a:rPr>
              <a:t>NPCA</a:t>
            </a:r>
            <a:r>
              <a:rPr lang="en-US" altLang="ko-KR" sz="2800"/>
              <a:t> Mode</a:t>
            </a:r>
            <a:endParaRPr lang="ko-KR" altLang="en-US" sz="280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45B8EFAF-17B8-D5E9-07E7-BD41EF6CA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Dongju Cha et. al, LG Electronics</a:t>
            </a:r>
            <a:endParaRPr lang="en-US" altLang="ko-KR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AE2EEEE9-3931-D2E8-CBAF-C87FDD179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80" name="내용 개체 틀 2">
            <a:extLst>
              <a:ext uri="{FF2B5EF4-FFF2-40B4-BE49-F238E27FC236}">
                <a16:creationId xmlns:a16="http://schemas.microsoft.com/office/drawing/2014/main" id="{CB73E40C-8EEA-81D8-E231-7ADEF0BF9695}"/>
              </a:ext>
            </a:extLst>
          </p:cNvPr>
          <p:cNvSpPr txBox="1">
            <a:spLocks/>
          </p:cNvSpPr>
          <p:nvPr/>
        </p:nvSpPr>
        <p:spPr bwMode="auto">
          <a:xfrm>
            <a:off x="304800" y="1524000"/>
            <a:ext cx="85344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457200">
              <a:buFont typeface="Arial" panose="020B0604020202020204" pitchFamily="34" charset="0"/>
              <a:buChar char="•"/>
            </a:pPr>
            <a:r>
              <a:rPr kumimoji="0" lang="en-US" altLang="ko-KR" sz="1600" kern="0"/>
              <a:t>AP and STA(s) that are capable for </a:t>
            </a:r>
            <a:r>
              <a:rPr lang="en-US" altLang="ko-KR" sz="1600">
                <a:solidFill>
                  <a:schemeClr val="tx1"/>
                </a:solidFill>
              </a:rPr>
              <a:t>NPCA </a:t>
            </a:r>
            <a:r>
              <a:rPr kumimoji="0" lang="en-US" altLang="ko-KR" sz="1600" kern="0"/>
              <a:t>shall indicates whether it would perform </a:t>
            </a:r>
            <a:r>
              <a:rPr lang="en-US" altLang="ko-KR" sz="1600">
                <a:solidFill>
                  <a:schemeClr val="tx1"/>
                </a:solidFill>
              </a:rPr>
              <a:t>NPCA</a:t>
            </a:r>
            <a:r>
              <a:rPr kumimoji="0" lang="en-US" altLang="ko-KR" sz="1600" kern="0"/>
              <a:t> when Basic NAV is set on the primary channel through </a:t>
            </a:r>
            <a:r>
              <a:rPr lang="en-US" altLang="ko-KR" sz="1600">
                <a:solidFill>
                  <a:schemeClr val="tx1"/>
                </a:solidFill>
              </a:rPr>
              <a:t>NPCA </a:t>
            </a:r>
            <a:r>
              <a:rPr kumimoji="0" lang="en-US" altLang="ko-KR" sz="1600" kern="0"/>
              <a:t>Mode </a:t>
            </a:r>
            <a:r>
              <a:rPr kumimoji="0" lang="en-US" altLang="ko-KR" sz="1100" kern="0"/>
              <a:t>(e.g., set to 1 to indicate enabled, otherwise set to 0)</a:t>
            </a:r>
            <a:endParaRPr kumimoji="0" lang="en-US" altLang="ko-KR" sz="1600" kern="0"/>
          </a:p>
          <a:p>
            <a:pPr marL="857250" lvl="1">
              <a:buFont typeface="Times New Roman" panose="02020603050405020304" pitchFamily="18" charset="0"/>
              <a:buChar char="‒"/>
            </a:pPr>
            <a:r>
              <a:rPr lang="en-US" altLang="ko-KR" sz="1400">
                <a:solidFill>
                  <a:schemeClr val="tx1"/>
                </a:solidFill>
              </a:rPr>
              <a:t>NPCA</a:t>
            </a:r>
            <a:r>
              <a:rPr kumimoji="0" lang="en-US" altLang="ko-KR" sz="1400" kern="0">
                <a:latin typeface="Times New Roman"/>
                <a:ea typeface="MS Gothic"/>
              </a:rPr>
              <a:t> Mode can be carried in existing management frame (E.g., AP announces its NPCA Mode through Beacon frame)</a:t>
            </a:r>
          </a:p>
          <a:p>
            <a:pPr marL="857250" lvl="1">
              <a:buFont typeface="Times New Roman" panose="02020603050405020304" pitchFamily="18" charset="0"/>
              <a:buChar char="‒"/>
            </a:pPr>
            <a:r>
              <a:rPr lang="en-US" altLang="ko-KR" sz="1400" kern="1200">
                <a:latin typeface="Times New Roman"/>
                <a:ea typeface="MS Gothic"/>
              </a:rPr>
              <a:t>STA(s) receiving </a:t>
            </a:r>
            <a:r>
              <a:rPr lang="en-US" altLang="ko-KR" sz="1400">
                <a:solidFill>
                  <a:schemeClr val="tx1"/>
                </a:solidFill>
              </a:rPr>
              <a:t>NPCA</a:t>
            </a:r>
            <a:r>
              <a:rPr lang="en-US" altLang="ko-KR" sz="1400" kern="1200">
                <a:latin typeface="Times New Roman"/>
                <a:ea typeface="MS Gothic"/>
              </a:rPr>
              <a:t> Mode of AP indicates its </a:t>
            </a:r>
            <a:r>
              <a:rPr lang="en-US" altLang="ko-KR" sz="1400">
                <a:solidFill>
                  <a:schemeClr val="tx1"/>
                </a:solidFill>
              </a:rPr>
              <a:t>NPCA</a:t>
            </a:r>
            <a:r>
              <a:rPr lang="en-US" altLang="ko-KR" sz="1400" kern="1200">
                <a:latin typeface="Times New Roman"/>
                <a:ea typeface="MS Gothic"/>
              </a:rPr>
              <a:t> Mode to notify AP that each STA(s) would switch to the </a:t>
            </a:r>
            <a:r>
              <a:rPr lang="en-US" altLang="ko-KR" sz="1400">
                <a:latin typeface="Times New Roman"/>
                <a:ea typeface="MS Gothic"/>
              </a:rPr>
              <a:t>NPCH</a:t>
            </a:r>
            <a:r>
              <a:rPr lang="en-US" altLang="ko-KR" sz="1400" kern="1200">
                <a:latin typeface="Times New Roman"/>
                <a:ea typeface="MS Gothic"/>
              </a:rPr>
              <a:t> or not</a:t>
            </a:r>
          </a:p>
          <a:p>
            <a:pPr marL="1257300" lvl="2" indent="-285750">
              <a:buFont typeface="Wingdings" panose="05000000000000000000" pitchFamily="2" charset="2"/>
              <a:buChar char="§"/>
            </a:pPr>
            <a:r>
              <a:rPr lang="en-US" altLang="ko-KR" sz="1200" kern="1200">
                <a:latin typeface="Times New Roman"/>
                <a:ea typeface="MS Gothic"/>
              </a:rPr>
              <a:t>When </a:t>
            </a:r>
            <a:r>
              <a:rPr lang="en-US" altLang="ko-KR" sz="1200">
                <a:solidFill>
                  <a:schemeClr val="tx1"/>
                </a:solidFill>
              </a:rPr>
              <a:t>NPCA</a:t>
            </a:r>
            <a:r>
              <a:rPr lang="en-US" altLang="ko-KR" sz="1200" kern="1200">
                <a:latin typeface="Times New Roman"/>
                <a:ea typeface="MS Gothic"/>
              </a:rPr>
              <a:t> Mode of AP is enabled, AP switches to the </a:t>
            </a:r>
            <a:r>
              <a:rPr lang="en-US" altLang="ko-KR">
                <a:latin typeface="Times New Roman"/>
                <a:ea typeface="MS Gothic"/>
              </a:rPr>
              <a:t>NPCH</a:t>
            </a:r>
            <a:r>
              <a:rPr lang="en-US" altLang="ko-KR" sz="1200" kern="1200">
                <a:latin typeface="Times New Roman"/>
                <a:ea typeface="MS Gothic"/>
              </a:rPr>
              <a:t> and initiate TXOP to STA(s) indicating </a:t>
            </a:r>
            <a:r>
              <a:rPr lang="en-US" altLang="ko-KR" sz="1200">
                <a:solidFill>
                  <a:schemeClr val="tx1"/>
                </a:solidFill>
              </a:rPr>
              <a:t>NPCA</a:t>
            </a:r>
            <a:r>
              <a:rPr lang="en-US" altLang="ko-KR" sz="1200" kern="1200">
                <a:latin typeface="Times New Roman"/>
                <a:ea typeface="MS Gothic"/>
              </a:rPr>
              <a:t> Mode to be enabled</a:t>
            </a:r>
            <a:r>
              <a:rPr lang="en-US" altLang="ko-KR" kern="1200">
                <a:latin typeface="Times New Roman"/>
                <a:ea typeface="MS Gothic"/>
              </a:rPr>
              <a:t> </a:t>
            </a:r>
          </a:p>
          <a:p>
            <a:pPr marL="1257300" lvl="2" indent="-285750">
              <a:buFont typeface="Wingdings" panose="05000000000000000000" pitchFamily="2" charset="2"/>
              <a:buChar char="§"/>
            </a:pPr>
            <a:r>
              <a:rPr lang="en-US" altLang="ko-KR">
                <a:latin typeface="Times New Roman"/>
                <a:ea typeface="MS Gothic"/>
              </a:rPr>
              <a:t>When </a:t>
            </a:r>
            <a:r>
              <a:rPr lang="en-US" altLang="ko-KR" sz="1200">
                <a:solidFill>
                  <a:schemeClr val="tx1"/>
                </a:solidFill>
              </a:rPr>
              <a:t>NPCA</a:t>
            </a:r>
            <a:r>
              <a:rPr lang="en-US" altLang="ko-KR">
                <a:latin typeface="Times New Roman"/>
                <a:ea typeface="MS Gothic"/>
              </a:rPr>
              <a:t> Mode of AP is disabled, STAs do not switch to the NPCH regardless of its </a:t>
            </a:r>
            <a:r>
              <a:rPr lang="en-US" altLang="ko-KR" sz="1200">
                <a:solidFill>
                  <a:schemeClr val="tx1"/>
                </a:solidFill>
              </a:rPr>
              <a:t>NPCA</a:t>
            </a:r>
            <a:r>
              <a:rPr lang="en-US" altLang="ko-KR">
                <a:latin typeface="Times New Roman"/>
                <a:ea typeface="MS Gothic"/>
              </a:rPr>
              <a:t> Mode</a:t>
            </a:r>
            <a:endParaRPr kumimoji="0" lang="en-US" altLang="ko-KR" sz="2000" kern="1200">
              <a:latin typeface="Times New Roman"/>
              <a:ea typeface="MS Gothic"/>
            </a:endParaRPr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36377ACB-2ABB-B37A-472C-7BA6F10D9E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799" y="3733800"/>
            <a:ext cx="7010402" cy="266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85205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994BD50-FCF1-D06B-DCB6-4388289B1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Example of Updating </a:t>
            </a:r>
            <a:r>
              <a:rPr lang="en-US" altLang="ko-KR">
                <a:latin typeface="Times New Roman"/>
                <a:ea typeface="MS Gothic"/>
              </a:rPr>
              <a:t>NPCA</a:t>
            </a:r>
            <a:r>
              <a:rPr lang="en-US" altLang="ko-KR"/>
              <a:t> Mode</a:t>
            </a:r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45B8EFAF-17B8-D5E9-07E7-BD41EF6CA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Dongju Cha et. al, LG Electronics</a:t>
            </a:r>
            <a:endParaRPr lang="en-US" altLang="ko-KR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AE2EEEE9-3931-D2E8-CBAF-C87FDD179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80" name="내용 개체 틀 2">
            <a:extLst>
              <a:ext uri="{FF2B5EF4-FFF2-40B4-BE49-F238E27FC236}">
                <a16:creationId xmlns:a16="http://schemas.microsoft.com/office/drawing/2014/main" id="{CB73E40C-8EEA-81D8-E231-7ADEF0BF9695}"/>
              </a:ext>
            </a:extLst>
          </p:cNvPr>
          <p:cNvSpPr txBox="1">
            <a:spLocks/>
          </p:cNvSpPr>
          <p:nvPr/>
        </p:nvSpPr>
        <p:spPr bwMode="auto">
          <a:xfrm>
            <a:off x="381000" y="1502732"/>
            <a:ext cx="8382000" cy="2570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457200">
              <a:buFont typeface="Arial" panose="020B0604020202020204" pitchFamily="34" charset="0"/>
              <a:buChar char="•"/>
            </a:pPr>
            <a:r>
              <a:rPr kumimoji="0" lang="en-US" altLang="ko-KR" sz="1600" kern="0"/>
              <a:t>STA(s) can update its NPCA Mode based on its intention (e.g., QoS requirement or power saving)</a:t>
            </a:r>
          </a:p>
          <a:p>
            <a:pPr marL="857250" lvl="1">
              <a:buFont typeface="Times New Roman" panose="02020603050405020304" pitchFamily="18" charset="0"/>
              <a:buChar char="‒"/>
            </a:pPr>
            <a:r>
              <a:rPr lang="en-US" altLang="ko-KR" sz="1400">
                <a:latin typeface="Times New Roman"/>
                <a:ea typeface="MS Gothic"/>
              </a:rPr>
              <a:t>In</a:t>
            </a:r>
            <a:r>
              <a:rPr lang="ko-KR" altLang="en-US" sz="1400">
                <a:latin typeface="Times New Roman"/>
                <a:ea typeface="MS Gothic"/>
              </a:rPr>
              <a:t> </a:t>
            </a:r>
            <a:r>
              <a:rPr lang="en-US" altLang="ko-KR" sz="1400">
                <a:latin typeface="Times New Roman"/>
                <a:ea typeface="MS Gothic"/>
              </a:rPr>
              <a:t>the</a:t>
            </a:r>
            <a:r>
              <a:rPr lang="ko-KR" altLang="en-US" sz="1400">
                <a:latin typeface="Times New Roman"/>
                <a:ea typeface="MS Gothic"/>
              </a:rPr>
              <a:t> </a:t>
            </a:r>
            <a:r>
              <a:rPr lang="en-US" altLang="ko-KR" sz="1400">
                <a:latin typeface="Times New Roman"/>
                <a:ea typeface="MS Gothic"/>
              </a:rPr>
              <a:t>beginning</a:t>
            </a:r>
            <a:r>
              <a:rPr lang="ko-KR" altLang="en-US" sz="1400">
                <a:latin typeface="Times New Roman"/>
                <a:ea typeface="MS Gothic"/>
              </a:rPr>
              <a:t> </a:t>
            </a:r>
            <a:r>
              <a:rPr lang="en-US" altLang="ko-KR" sz="1400">
                <a:latin typeface="Times New Roman"/>
                <a:ea typeface="MS Gothic"/>
              </a:rPr>
              <a:t>all STAs (e.g., STA1/STA2) enabled its NPCA Mode, so it switches to the NPCH when the PCH is BUSY due to the OBSS PPDU</a:t>
            </a:r>
          </a:p>
          <a:p>
            <a:pPr marL="857250" lvl="1">
              <a:buFont typeface="Times New Roman" panose="02020603050405020304" pitchFamily="18" charset="0"/>
              <a:buChar char="‒"/>
            </a:pPr>
            <a:r>
              <a:rPr kumimoji="0" lang="en-US" altLang="ko-KR" sz="1400" kern="0"/>
              <a:t>After a while, STA2 notifies AP that it would update its NPCA Mode to be disabled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kumimoji="0" lang="en-US" altLang="ko-KR" sz="1400" kern="0">
                <a:latin typeface="Times New Roman"/>
                <a:ea typeface="MS Gothic"/>
              </a:rPr>
              <a:t>Updated NPCA Mode can be carried in QoS Data, BA frame or newly defined action frame (e.g., NPCA</a:t>
            </a:r>
            <a:r>
              <a:rPr kumimoji="0" lang="ko-KR" altLang="en-US" sz="1400" kern="0">
                <a:latin typeface="Times New Roman"/>
                <a:ea typeface="MS Gothic"/>
              </a:rPr>
              <a:t> </a:t>
            </a:r>
            <a:r>
              <a:rPr kumimoji="0" lang="en-US" altLang="ko-KR" sz="1400" kern="0">
                <a:latin typeface="Times New Roman"/>
                <a:ea typeface="MS Gothic"/>
              </a:rPr>
              <a:t>Mode</a:t>
            </a:r>
            <a:r>
              <a:rPr kumimoji="0" lang="ko-KR" altLang="en-US" sz="1400" kern="0">
                <a:latin typeface="Times New Roman"/>
                <a:ea typeface="MS Gothic"/>
              </a:rPr>
              <a:t> </a:t>
            </a:r>
            <a:r>
              <a:rPr kumimoji="0" lang="en-US" altLang="ko-KR" sz="1400" kern="0">
                <a:latin typeface="Times New Roman"/>
                <a:ea typeface="MS Gothic"/>
              </a:rPr>
              <a:t>Notification frame)</a:t>
            </a:r>
            <a:endParaRPr kumimoji="0" lang="en-US" altLang="ko-KR" sz="1400" kern="0"/>
          </a:p>
          <a:p>
            <a:pPr marL="857250" lvl="1">
              <a:buFont typeface="Times New Roman" panose="02020603050405020304" pitchFamily="18" charset="0"/>
              <a:buChar char="‒"/>
            </a:pPr>
            <a:r>
              <a:rPr kumimoji="0" lang="en-US" altLang="ko-KR" sz="1400" kern="0">
                <a:latin typeface="Times New Roman"/>
                <a:ea typeface="MS Gothic"/>
              </a:rPr>
              <a:t>AP receiving </a:t>
            </a:r>
            <a:r>
              <a:rPr kumimoji="0" lang="en-US" altLang="ko-KR" sz="1400" kern="0"/>
              <a:t>updated NPCA Mode of the </a:t>
            </a:r>
            <a:r>
              <a:rPr kumimoji="0" lang="en-US" altLang="ko-KR" sz="1400" kern="0">
                <a:latin typeface="Times New Roman"/>
                <a:ea typeface="MS Gothic"/>
              </a:rPr>
              <a:t>STA2 can notify that STA2 would not switch to the NPCH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ko-KR">
                <a:latin typeface="Times New Roman"/>
                <a:ea typeface="MS Gothic"/>
              </a:rPr>
              <a:t>AP performs NPCA only w/ STA1 which enabled its NPCA Mode</a:t>
            </a:r>
            <a:endParaRPr kumimoji="0" lang="en-US" altLang="ko-KR" sz="1400" kern="0">
              <a:latin typeface="Times New Roman"/>
              <a:ea typeface="MS Gothic"/>
            </a:endParaRPr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14D29189-6639-6681-AA89-787B6446A5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7146" y="3613022"/>
            <a:ext cx="7405908" cy="2832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43538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84077CF-35A1-8997-6CB2-8757E08032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Conclusion</a:t>
            </a:r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25887B1-AD34-EBB8-1A2E-759D83010D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/>
              <a:t>In this contribution, we’ve proposed </a:t>
            </a:r>
            <a:r>
              <a:rPr kumimoji="0" lang="en-US" altLang="ko-KR" sz="2000" kern="0"/>
              <a:t>NPCA</a:t>
            </a:r>
            <a:r>
              <a:rPr lang="en-US" altLang="ko-KR" sz="2000"/>
              <a:t> Mode Indication and examples of indicating and updating </a:t>
            </a:r>
            <a:r>
              <a:rPr kumimoji="0" lang="en-US" altLang="ko-KR" sz="2000" kern="0"/>
              <a:t>NPCA</a:t>
            </a:r>
            <a:r>
              <a:rPr lang="en-US" altLang="ko-KR" sz="2000"/>
              <a:t> Mode to notify whether STA(s) would switch to the NPCH when the PCH is BUSY due to the OBSS PPDU</a:t>
            </a:r>
            <a:endParaRPr lang="en-US" altLang="ko-KR" sz="1800"/>
          </a:p>
          <a:p>
            <a:pPr marL="800100" lvl="1" indent="-342900">
              <a:buFont typeface="Times New Roman" panose="02020603050405020304" pitchFamily="18" charset="0"/>
              <a:buChar char="‒"/>
            </a:pPr>
            <a:endParaRPr lang="en-US" altLang="ko-KR" sz="1400"/>
          </a:p>
          <a:p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C1CC8D9-D2E1-3362-46BC-E72E079E2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Dongju Cha et. al, LG Electronics</a:t>
            </a:r>
            <a:endParaRPr lang="en-US" altLang="ko-KR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10E09DEA-9EC9-5937-E6CA-F9E694801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999948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0B7A286-CA01-4C5C-60F1-140BD2BE02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Reference</a:t>
            </a:r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51E47A0-7B64-7986-357F-DF3306D534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>
                <a:ea typeface="굴림" panose="020B0600000101010101" pitchFamily="50" charset="-127"/>
              </a:rPr>
              <a:t>[1] 23/1112r0, Thoughts on Secondary Channel Access</a:t>
            </a:r>
          </a:p>
          <a:p>
            <a:pPr marL="0" indent="0">
              <a:buNone/>
            </a:pPr>
            <a:r>
              <a:rPr lang="en-US" altLang="ko-KR" sz="2000">
                <a:ea typeface="굴림" panose="020B0600000101010101" pitchFamily="50" charset="-127"/>
              </a:rPr>
              <a:t>[2] 23/1911r0, Secondary Channel Access and Frame Transmission</a:t>
            </a:r>
          </a:p>
          <a:p>
            <a:pPr marL="0" indent="0">
              <a:buNone/>
            </a:pPr>
            <a:r>
              <a:rPr lang="en-US" altLang="ko-KR" sz="2000">
                <a:ea typeface="굴림" panose="020B0600000101010101" pitchFamily="50" charset="-127"/>
              </a:rPr>
              <a:t>[3] 23/034r1, Non-primary Channel Utilization</a:t>
            </a:r>
          </a:p>
          <a:p>
            <a:pPr marL="0" indent="0">
              <a:buNone/>
            </a:pPr>
            <a:r>
              <a:rPr lang="en-US" altLang="ko-KR" sz="2000">
                <a:ea typeface="굴림" panose="020B0600000101010101" pitchFamily="50" charset="-127"/>
              </a:rPr>
              <a:t>[4] 23/1444r1, Non-primary channel access evaluations_followup</a:t>
            </a:r>
          </a:p>
          <a:p>
            <a:pPr marL="0" indent="0">
              <a:buNone/>
            </a:pPr>
            <a:r>
              <a:rPr lang="en-US" altLang="ko-KR" sz="2000">
                <a:ea typeface="굴림" panose="020B0600000101010101" pitchFamily="50" charset="-127"/>
              </a:rPr>
              <a:t>[5] 23/1419r0, Nonprimary channel access discussions</a:t>
            </a:r>
          </a:p>
          <a:p>
            <a:pPr marL="0" indent="0">
              <a:buNone/>
            </a:pPr>
            <a:r>
              <a:rPr lang="en-US" altLang="ko-KR" sz="2000">
                <a:ea typeface="굴림" panose="020B0600000101010101" pitchFamily="50" charset="-127"/>
              </a:rPr>
              <a:t>[6] 23/1365r0, Discussions on Non-primary Channel Access</a:t>
            </a:r>
          </a:p>
          <a:p>
            <a:pPr marL="0" indent="0">
              <a:buNone/>
            </a:pPr>
            <a:r>
              <a:rPr lang="en-US" altLang="ko-KR" sz="2000">
                <a:ea typeface="굴림" panose="020B0600000101010101" pitchFamily="50" charset="-127"/>
              </a:rPr>
              <a:t>[7] 23/797r0, Non-primary channel access</a:t>
            </a:r>
          </a:p>
          <a:p>
            <a:pPr marL="0" indent="0">
              <a:buNone/>
            </a:pPr>
            <a:r>
              <a:rPr lang="en-US" altLang="ko-KR" sz="2000">
                <a:ea typeface="굴림" panose="020B0600000101010101" pitchFamily="50" charset="-127"/>
              </a:rPr>
              <a:t>[8] 23/1288r0, Non-primary Channel Utilization Follw-up</a:t>
            </a:r>
          </a:p>
          <a:p>
            <a:pPr marL="0" indent="0">
              <a:buNone/>
            </a:pPr>
            <a:r>
              <a:rPr lang="en-US" altLang="ko-KR" sz="2000">
                <a:ea typeface="굴림" panose="020B0600000101010101" pitchFamily="50" charset="-127"/>
              </a:rPr>
              <a:t>[9] 23/1414r0, secondary channel usage follow up</a:t>
            </a:r>
          </a:p>
          <a:p>
            <a:endParaRPr lang="ko-KR" altLang="en-US" sz="200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F41E2D28-58C1-6FE2-AC48-D3428DD214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Dongju Cha et. al, LG Electronics</a:t>
            </a:r>
            <a:endParaRPr lang="en-US" altLang="ko-KR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B3D8CD97-FB52-104D-F630-5A03EF3060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6064808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324785</TotalTime>
  <Words>1514</Words>
  <Application>Microsoft Office PowerPoint</Application>
  <PresentationFormat>화면 슬라이드 쇼(4:3)</PresentationFormat>
  <Paragraphs>160</Paragraphs>
  <Slides>14</Slides>
  <Notes>6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19" baseType="lpstr">
      <vt:lpstr>굴림</vt:lpstr>
      <vt:lpstr>Arial</vt:lpstr>
      <vt:lpstr>Times New Roman</vt:lpstr>
      <vt:lpstr>Wingdings</vt:lpstr>
      <vt:lpstr>802-11-Submission</vt:lpstr>
      <vt:lpstr>Enabling Non-Primary Channel Access</vt:lpstr>
      <vt:lpstr>Introduction</vt:lpstr>
      <vt:lpstr>Improper Case for Switching to the NPCH</vt:lpstr>
      <vt:lpstr>NPCA Mode Indication</vt:lpstr>
      <vt:lpstr>NPCA Mode Indication (Cont’d)</vt:lpstr>
      <vt:lpstr>Example of Announcing/Indicating NPCA Mode</vt:lpstr>
      <vt:lpstr>Example of Updating NPCA Mode</vt:lpstr>
      <vt:lpstr>Conclusion</vt:lpstr>
      <vt:lpstr>Reference</vt:lpstr>
      <vt:lpstr>SP1</vt:lpstr>
      <vt:lpstr>SP2</vt:lpstr>
      <vt:lpstr>SP3</vt:lpstr>
      <vt:lpstr>SP4</vt:lpstr>
      <vt:lpstr>SP5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Secondary Channel Access Operation</dc:title>
  <dc:creator>Dongju Cha</dc:creator>
  <cp:lastModifiedBy>차동주/연구원/C&amp;M표준(연)IoT커넥티비티표준TP(dongju.cha@lge.com)</cp:lastModifiedBy>
  <cp:revision>17058</cp:revision>
  <cp:lastPrinted>2018-10-31T23:27:01Z</cp:lastPrinted>
  <dcterms:created xsi:type="dcterms:W3CDTF">2007-05-21T21:00:37Z</dcterms:created>
  <dcterms:modified xsi:type="dcterms:W3CDTF">2024-05-14T05:46:52Z</dcterms:modified>
</cp:coreProperties>
</file>