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3" r:id="rId2"/>
    <p:sldId id="1251" r:id="rId3"/>
    <p:sldId id="1281" r:id="rId4"/>
    <p:sldId id="1259" r:id="rId5"/>
    <p:sldId id="1273" r:id="rId6"/>
    <p:sldId id="1280" r:id="rId7"/>
    <p:sldId id="1277" r:id="rId8"/>
    <p:sldId id="1278" r:id="rId9"/>
    <p:sldId id="1256" r:id="rId10"/>
    <p:sldId id="1282" r:id="rId11"/>
    <p:sldId id="1283" r:id="rId12"/>
    <p:sldId id="1284" r:id="rId13"/>
    <p:sldId id="1275" r:id="rId14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윤예린/연구원/C&amp;M표준(연)IoT커넥티비티표준Task(yl.yoon@lge.com)" initials="윤" lastIdx="25" clrIdx="0">
    <p:extLst>
      <p:ext uri="{19B8F6BF-5375-455C-9EA6-DF929625EA0E}">
        <p15:presenceInfo xmlns:p15="http://schemas.microsoft.com/office/powerpoint/2012/main" userId="S-1-5-21-2543426832-1914326140-3112152631-2663583" providerId="AD"/>
      </p:ext>
    </p:extLst>
  </p:cmAuthor>
  <p:cmAuthor id="2" name="차동주/연구원/C&amp;M표준(연)IoT커넥티비티표준TP(dongju.cha@lge.com)" initials="동차" lastIdx="1" clrIdx="1">
    <p:extLst>
      <p:ext uri="{19B8F6BF-5375-455C-9EA6-DF929625EA0E}">
        <p15:presenceInfo xmlns:p15="http://schemas.microsoft.com/office/powerpoint/2012/main" userId="S::dongju.cha@lge.com::8bd7ce68-320b-4735-9359-8f32c17f053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3667D"/>
    <a:srgbClr val="AA4C4C"/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7" autoAdjust="0"/>
    <p:restoredTop sz="81329" autoAdjust="0"/>
  </p:normalViewPr>
  <p:slideViewPr>
    <p:cSldViewPr>
      <p:cViewPr varScale="1">
        <p:scale>
          <a:sx n="116" d="100"/>
          <a:sy n="116" d="100"/>
        </p:scale>
        <p:origin x="152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8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6" d="100"/>
          <a:sy n="116" d="100"/>
        </p:scale>
        <p:origin x="4008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10030" y="1315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802.11-yy/0426r0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53257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406591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646079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30677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A63EB3-017D-8712-E94E-D80B7AB254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2F646685-6DC3-6387-B0F2-327228EC30C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3632A452-7B30-684D-1102-B4772C6730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6A96F0AE-C2E9-66C9-A546-E1DFCD9D4262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BCBA574-BB77-06F8-CAF6-1FE53823A95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8B6771A-CE93-E6A2-81A6-027667ACB50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221D0A9-F591-A96E-0AFE-CFC3C438C9B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955397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33736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315" y="6475413"/>
            <a:ext cx="204261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315" y="6475413"/>
            <a:ext cx="204261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01315" y="6475413"/>
            <a:ext cx="20426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</a:t>
            </a:r>
            <a:r>
              <a:rPr kumimoji="0" lang="en-US" altLang="ko-KR" sz="1800" b="1">
                <a:cs typeface="Arial" charset="0"/>
              </a:rPr>
              <a:t>IEEE 802.11-24/0426r0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30200" y="294734"/>
            <a:ext cx="118205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March </a:t>
            </a: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41151" y="6475413"/>
            <a:ext cx="1702774" cy="184666"/>
          </a:xfrm>
        </p:spPr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>
                <a:solidFill>
                  <a:schemeClr val="tx1"/>
                </a:solidFill>
                <a:ea typeface="굴림" panose="020B0600000101010101" pitchFamily="50" charset="-127"/>
              </a:rPr>
              <a:t>EDCA for Non Primary Channel Access</a:t>
            </a:r>
            <a:endParaRPr lang="en-US" altLang="ko-KR" dirty="0">
              <a:solidFill>
                <a:schemeClr val="tx1"/>
              </a:solidFill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</a:t>
            </a:r>
            <a:r>
              <a:rPr lang="en-US" altLang="ko-KR" sz="2000">
                <a:ea typeface="굴림" panose="020B0600000101010101" pitchFamily="50" charset="-127"/>
              </a:rPr>
              <a:t>:</a:t>
            </a:r>
            <a:r>
              <a:rPr lang="en-US" altLang="ko-KR" sz="2000" b="0">
                <a:ea typeface="굴림" panose="020B0600000101010101" pitchFamily="50" charset="-127"/>
              </a:rPr>
              <a:t> 2024-03-05</a:t>
            </a:r>
            <a:endParaRPr lang="en-US" altLang="ko-KR" sz="2000" b="0" dirty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19691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2" name="Table 12">
            <a:extLst>
              <a:ext uri="{FF2B5EF4-FFF2-40B4-BE49-F238E27FC236}">
                <a16:creationId xmlns:a16="http://schemas.microsoft.com/office/drawing/2014/main" id="{CDA0A7E2-D014-5733-4375-F09AF11540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513405"/>
              </p:ext>
            </p:extLst>
          </p:nvPr>
        </p:nvGraphicFramePr>
        <p:xfrm>
          <a:off x="685800" y="2514600"/>
          <a:ext cx="7772400" cy="3882985"/>
        </p:xfrm>
        <a:graphic>
          <a:graphicData uri="http://schemas.openxmlformats.org/drawingml/2006/table">
            <a:tbl>
              <a:tblPr/>
              <a:tblGrid>
                <a:gridCol w="1554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73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8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09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15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497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63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 Cha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4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18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</a:t>
                      </a: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4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1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1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 Lee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hongwon.lge@lge.com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4226583"/>
                  </a:ext>
                </a:extLst>
              </a:tr>
              <a:tr h="2361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 Baek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1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 Kim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/>
                        <a:t>geonhwan.kim@lge.com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61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Yelin Yoon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/>
                        <a:t>yl.yoon@lge.com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763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Eunsung</a:t>
                      </a:r>
                      <a:r>
                        <a:rPr kumimoji="0" lang="en-CA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Park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763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76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76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76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152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84077CF-35A1-8997-6CB2-8757E0803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Reference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25887B1-AD34-EBB8-1A2E-759D83010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>
                <a:ea typeface="굴림" panose="020B0600000101010101" pitchFamily="50" charset="-127"/>
              </a:rPr>
              <a:t>[1] 23/1112r0, Thoughts on Secondary Channel Access</a:t>
            </a:r>
          </a:p>
          <a:p>
            <a:pPr marL="0" indent="0">
              <a:buNone/>
            </a:pPr>
            <a:r>
              <a:rPr lang="en-US" altLang="ko-KR" sz="2000">
                <a:ea typeface="굴림" panose="020B0600000101010101" pitchFamily="50" charset="-127"/>
              </a:rPr>
              <a:t>[2] 23/1911r0, Secondary Channel Access and Frame Transmission</a:t>
            </a:r>
          </a:p>
          <a:p>
            <a:pPr marL="0" indent="0">
              <a:buNone/>
            </a:pPr>
            <a:r>
              <a:rPr lang="en-US" altLang="ko-KR" sz="2000">
                <a:ea typeface="굴림" panose="020B0600000101010101" pitchFamily="50" charset="-127"/>
              </a:rPr>
              <a:t>[3] 23/034r1, Non-primary Channel Utilization</a:t>
            </a:r>
          </a:p>
          <a:p>
            <a:pPr marL="0" indent="0">
              <a:buNone/>
            </a:pPr>
            <a:r>
              <a:rPr lang="en-US" altLang="ko-KR" sz="2000">
                <a:ea typeface="굴림" panose="020B0600000101010101" pitchFamily="50" charset="-127"/>
              </a:rPr>
              <a:t>[4] 23/1444r1, Non-primary channel access evaluations_followup</a:t>
            </a:r>
          </a:p>
          <a:p>
            <a:pPr marL="0" indent="0">
              <a:buNone/>
            </a:pPr>
            <a:r>
              <a:rPr lang="en-US" altLang="ko-KR" sz="2000">
                <a:ea typeface="굴림" panose="020B0600000101010101" pitchFamily="50" charset="-127"/>
              </a:rPr>
              <a:t>[5] 23/1419r0, Nonprimary channel access discussions</a:t>
            </a:r>
          </a:p>
          <a:p>
            <a:pPr marL="0" indent="0">
              <a:buNone/>
            </a:pPr>
            <a:r>
              <a:rPr lang="en-US" altLang="ko-KR" sz="2000">
                <a:ea typeface="굴림" panose="020B0600000101010101" pitchFamily="50" charset="-127"/>
              </a:rPr>
              <a:t>[6] 23/1365r0, Discussions on Non-primary Channel Access</a:t>
            </a:r>
          </a:p>
          <a:p>
            <a:pPr marL="0" indent="0">
              <a:buNone/>
            </a:pPr>
            <a:r>
              <a:rPr lang="en-US" altLang="ko-KR" sz="2000">
                <a:ea typeface="굴림" panose="020B0600000101010101" pitchFamily="50" charset="-127"/>
              </a:rPr>
              <a:t>[7] 23/797r0, Non-primary channel access</a:t>
            </a:r>
          </a:p>
          <a:p>
            <a:pPr marL="0" indent="0">
              <a:buNone/>
            </a:pPr>
            <a:r>
              <a:rPr lang="en-US" altLang="ko-KR" sz="2000">
                <a:ea typeface="굴림" panose="020B0600000101010101" pitchFamily="50" charset="-127"/>
              </a:rPr>
              <a:t>[8] 23/1288r0, Non-primary Channel Utilization Follw-up</a:t>
            </a:r>
          </a:p>
          <a:p>
            <a:pPr marL="0" indent="0">
              <a:buNone/>
            </a:pPr>
            <a:r>
              <a:rPr lang="en-US" altLang="ko-KR" sz="2000">
                <a:ea typeface="굴림" panose="020B0600000101010101" pitchFamily="50" charset="-127"/>
              </a:rPr>
              <a:t>[9] 23/1414r0, secondary channel usage follow up</a:t>
            </a:r>
          </a:p>
          <a:p>
            <a:endParaRPr lang="ko-KR" altLang="en-US" sz="200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C1CC8D9-D2E1-3362-46BC-E72E079E2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0E09DEA-9EC9-5937-E6CA-F9E694801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2645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1C844C-56CE-4C82-246A-1449146B3A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83E22D3-22A5-323C-9A72-AB9511978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SP1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7980358-075C-A636-3E0F-8DCCA0CF02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0" fontAlgn="base" latinLnBrk="0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kumimoji="0" lang="en-US" altLang="ko-KR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 you agree to include the following into the 11bn SFD?</a:t>
            </a:r>
          </a:p>
          <a:p>
            <a:pPr lvl="1">
              <a:defRPr/>
            </a:pPr>
            <a:r>
              <a:rPr kumimoji="0" lang="en-US" altLang="ko-KR" sz="16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AP shall announce an separate EDCA Parameter Set for performing channel access on a non-primary channel</a:t>
            </a:r>
          </a:p>
          <a:p>
            <a:pPr lvl="1">
              <a:defRPr/>
            </a:pPr>
            <a:r>
              <a:rPr lang="en-US" altLang="ko-KR" sz="1600">
                <a:latin typeface="Times New Roman"/>
                <a:ea typeface="MS Gothic"/>
              </a:rPr>
              <a:t>Detailed signaling is TBD</a:t>
            </a:r>
            <a:endParaRPr lang="ko-KR" altLang="ko-KR" sz="160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F91C6D6-B2A2-32C1-3283-08D56CF49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3C9EF12-3E29-D6D9-6215-40C8B6856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04691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1C844C-56CE-4C82-246A-1449146B3A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83E22D3-22A5-323C-9A72-AB9511978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SP2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7980358-075C-A636-3E0F-8DCCA0CF02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ko-KR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 you agree to include the following into the 11bn SFD?</a:t>
            </a:r>
          </a:p>
          <a:p>
            <a:pPr lvl="1">
              <a:defRPr/>
            </a:pPr>
            <a:r>
              <a:rPr kumimoji="0" lang="en-US" altLang="ko-KR" sz="16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STA shall maintain backoff counter and contention window it used last time when it performed channel access on a non-primary channel</a:t>
            </a:r>
            <a:endParaRPr kumimoji="0" lang="ko-KR" altLang="en-US" sz="16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F91C6D6-B2A2-32C1-3283-08D56CF49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3C9EF12-3E29-D6D9-6215-40C8B6856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685545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9C7EFF-C1C0-12B9-64C4-E5962B86B4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1512BC4-9828-39CD-C74C-29DE21486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/>
              <a:t>Appendix: Example of Backoff Procedure on </a:t>
            </a:r>
            <a:r>
              <a:rPr lang="en-US" altLang="ko-KR" sz="3200">
                <a:solidFill>
                  <a:schemeClr val="tx1"/>
                </a:solidFill>
              </a:rPr>
              <a:t>NPCH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6FC8F59-C969-DD61-5B2F-445EC7CE26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1752600"/>
          </a:xfrm>
        </p:spPr>
        <p:txBody>
          <a:bodyPr/>
          <a:lstStyle/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/>
              <a:t>Below example figure adapts EDCA Parameter Set for </a:t>
            </a:r>
            <a:r>
              <a:rPr lang="en-US" altLang="ko-KR" sz="2000">
                <a:solidFill>
                  <a:schemeClr val="tx1"/>
                </a:solidFill>
              </a:rPr>
              <a:t>NPCH</a:t>
            </a:r>
            <a:r>
              <a:rPr lang="en-US" altLang="ko-KR" sz="2000"/>
              <a:t> </a:t>
            </a:r>
            <a:r>
              <a:rPr lang="en-US" altLang="ko-KR" sz="1000"/>
              <a:t>(on slide 4)</a:t>
            </a:r>
            <a:r>
              <a:rPr lang="en-US" altLang="ko-KR" sz="2000"/>
              <a:t> option 1 and BC / CW for </a:t>
            </a:r>
            <a:r>
              <a:rPr lang="en-US" altLang="ko-KR" sz="2000">
                <a:solidFill>
                  <a:schemeClr val="tx1"/>
                </a:solidFill>
              </a:rPr>
              <a:t>NPCH</a:t>
            </a:r>
            <a:r>
              <a:rPr lang="en-US" altLang="ko-KR" sz="2000"/>
              <a:t> </a:t>
            </a:r>
            <a:r>
              <a:rPr lang="en-US" altLang="ko-KR" sz="1000"/>
              <a:t>(on slide 5)</a:t>
            </a:r>
            <a:r>
              <a:rPr lang="en-US" altLang="ko-KR" sz="2000"/>
              <a:t> option 1</a:t>
            </a: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/>
              <a:t>When STA performs NPCA, STA maintains its CW value (e.g., 31) and BC (e.g., 7 which is remaining BC from previous NPCA) used from previous channel access on the NPCH</a:t>
            </a:r>
            <a:endParaRPr lang="en-US" altLang="ko-KR" sz="2000">
              <a:solidFill>
                <a:schemeClr val="tx1"/>
              </a:solidFill>
            </a:endParaRP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 kern="1200">
                <a:latin typeface="Times New Roman"/>
                <a:ea typeface="MS Gothic"/>
              </a:rPr>
              <a:t>Switching back to the PCH does not affect the backoff procedure (in</a:t>
            </a:r>
            <a:r>
              <a:rPr lang="ko-KR" altLang="en-US" sz="1600" kern="1200">
                <a:latin typeface="Times New Roman"/>
                <a:ea typeface="MS Gothic"/>
              </a:rPr>
              <a:t> </a:t>
            </a:r>
            <a:r>
              <a:rPr lang="en-US" altLang="ko-KR" sz="1600" kern="1200">
                <a:latin typeface="Times New Roman"/>
                <a:ea typeface="MS Gothic"/>
              </a:rPr>
              <a:t>terms of BC and CW value) on the </a:t>
            </a:r>
            <a:r>
              <a:rPr lang="en-US" altLang="ko-KR" sz="1600"/>
              <a:t>NPCH</a:t>
            </a:r>
            <a:endParaRPr lang="en-US" altLang="ko-KR" sz="1600" kern="1200">
              <a:latin typeface="Times New Roman"/>
              <a:ea typeface="MS Gothic"/>
            </a:endParaRPr>
          </a:p>
          <a:p>
            <a:pPr marL="457200">
              <a:buFont typeface="Arial" panose="020B0604020202020204" pitchFamily="34" charset="0"/>
              <a:buChar char="•"/>
            </a:pPr>
            <a:endParaRPr lang="en-US" altLang="ko-KR" sz="2000"/>
          </a:p>
          <a:p>
            <a:pPr marL="457200">
              <a:buFont typeface="Arial" panose="020B0604020202020204" pitchFamily="34" charset="0"/>
              <a:buChar char="•"/>
            </a:pPr>
            <a:endParaRPr lang="en-US" altLang="ko-KR" sz="200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95B3336-6D60-3025-EBC1-98440A939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E151CDE-ED86-4AAB-E753-DBBDBB373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47FF5B6C-48F1-426F-1FC9-F44C28513B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92" r="59302" b="72557"/>
          <a:stretch/>
        </p:blipFill>
        <p:spPr>
          <a:xfrm>
            <a:off x="6539824" y="3923506"/>
            <a:ext cx="2438400" cy="838200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F33B411A-C037-37DE-90AF-FE8AEA8293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253" y="3923506"/>
            <a:ext cx="6553768" cy="2255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628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56A3375-5020-4FFB-A022-A2E48F5AF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/>
              <a:t>Introduction</a:t>
            </a:r>
            <a:endParaRPr lang="ko-KR" altLang="en-US" sz="280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D8D2E86-51A1-C489-36D0-FE9A07E0F3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>
                <a:solidFill>
                  <a:schemeClr val="tx1"/>
                </a:solidFill>
              </a:rPr>
              <a:t>To improve medium efficiency </a:t>
            </a:r>
            <a:r>
              <a:rPr lang="en-US" altLang="ko-KR" sz="2000"/>
              <a:t>of</a:t>
            </a:r>
            <a:r>
              <a:rPr lang="ko-KR" altLang="en-US" sz="2000"/>
              <a:t> </a:t>
            </a:r>
            <a:r>
              <a:rPr lang="en-US" altLang="ko-KR" sz="2000"/>
              <a:t>the</a:t>
            </a:r>
            <a:r>
              <a:rPr lang="ko-KR" altLang="en-US" sz="2000"/>
              <a:t> </a:t>
            </a:r>
            <a:r>
              <a:rPr lang="en-US" altLang="ko-KR" sz="2000">
                <a:solidFill>
                  <a:schemeClr val="tx1"/>
                </a:solidFill>
              </a:rPr>
              <a:t>large bandwidth, Non-Primary Channel Access (NPCA) has been discussed in several contributions in UHR SG and 11bn TG [1]~[9]</a:t>
            </a: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>
                <a:solidFill>
                  <a:schemeClr val="tx1"/>
                </a:solidFill>
              </a:rPr>
              <a:t>STA(s) </a:t>
            </a:r>
            <a:r>
              <a:rPr lang="en-US" altLang="ko-KR" sz="2000"/>
              <a:t>performing </a:t>
            </a:r>
            <a:r>
              <a:rPr lang="en-US" altLang="ko-KR" sz="2000">
                <a:solidFill>
                  <a:schemeClr val="tx1"/>
                </a:solidFill>
              </a:rPr>
              <a:t>NPCA</a:t>
            </a:r>
            <a:r>
              <a:rPr lang="en-US" altLang="ko-KR" sz="2000"/>
              <a:t> need to perform EDCA procedure on the Non-Primary Channel (NPCH) to mitigate the frame collision that may lead to the medium wastage</a:t>
            </a: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 kern="1200">
                <a:latin typeface="Times New Roman"/>
                <a:ea typeface="MS Gothic"/>
              </a:rPr>
              <a:t>To perform EDCA procedure on the </a:t>
            </a:r>
            <a:r>
              <a:rPr lang="en-US" altLang="ko-KR" sz="2000">
                <a:solidFill>
                  <a:schemeClr val="tx1"/>
                </a:solidFill>
              </a:rPr>
              <a:t>NPCH</a:t>
            </a:r>
            <a:r>
              <a:rPr lang="en-US" altLang="ko-KR" sz="2000" kern="1200">
                <a:solidFill>
                  <a:schemeClr val="tx1"/>
                </a:solidFill>
                <a:latin typeface="Times New Roman"/>
                <a:ea typeface="MS Gothic"/>
              </a:rPr>
              <a:t>,</a:t>
            </a:r>
            <a:r>
              <a:rPr lang="en-US" altLang="ko-KR" sz="2000" kern="1200">
                <a:latin typeface="Times New Roman"/>
                <a:ea typeface="MS Gothic"/>
              </a:rPr>
              <a:t> few considerations need to be discussed (see next slide)</a:t>
            </a:r>
          </a:p>
          <a:p>
            <a:pPr marL="457200">
              <a:buFont typeface="Arial" panose="020B0604020202020204" pitchFamily="34" charset="0"/>
              <a:buChar char="•"/>
            </a:pPr>
            <a:endParaRPr lang="en-US" altLang="ko-KR" sz="1800" kern="1200">
              <a:latin typeface="Times New Roman"/>
              <a:ea typeface="MS Gothic"/>
            </a:endParaRPr>
          </a:p>
          <a:p>
            <a:pPr marL="457200">
              <a:buFont typeface="Arial" panose="020B0604020202020204" pitchFamily="34" charset="0"/>
              <a:buChar char="•"/>
            </a:pPr>
            <a:endParaRPr lang="en-US" altLang="ko-KR" sz="1600">
              <a:solidFill>
                <a:schemeClr val="tx1"/>
              </a:solidFill>
            </a:endParaRPr>
          </a:p>
          <a:p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E46C53-0250-CB2B-5BE2-524C750D9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61B1EFF-2EF4-00B2-A106-BD5883B29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81536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199D4DF-01F4-94C1-D463-DC0E27524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914400"/>
          </a:xfrm>
        </p:spPr>
        <p:txBody>
          <a:bodyPr/>
          <a:lstStyle/>
          <a:p>
            <a:r>
              <a:rPr lang="en-US" altLang="ko-KR">
                <a:solidFill>
                  <a:schemeClr val="tx1"/>
                </a:solidFill>
              </a:rPr>
              <a:t>Recap: Non-Primary Channel Access (NPCA)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09BD6E6-9220-2A59-AF78-8B3CD23D57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/>
              <a:t>In the previous contribution, we’ve shared our thoughts on EDCA procedure w/ some restrictions for medium access recovery when STA(s) switches to NPCH [1]</a:t>
            </a:r>
          </a:p>
          <a:p>
            <a:pPr lvl="1"/>
            <a:r>
              <a:rPr lang="en-US" altLang="ko-KR" sz="1600"/>
              <a:t>Attempt to obtain a TXOP shall be initiated w/ short control frame (e.g., RTS) using regular EDCA backoff using baseline CCA but TBD ED threshold value</a:t>
            </a:r>
            <a:endParaRPr lang="en-US" altLang="ko-KR" sz="1600" b="1" i="1"/>
          </a:p>
          <a:p>
            <a:r>
              <a:rPr lang="en-US" altLang="ko-KR" sz="2000"/>
              <a:t>In this contribution, we discuss the EDCA procedure 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 kern="1200">
                <a:latin typeface="Times New Roman"/>
                <a:ea typeface="MS Gothic"/>
              </a:rPr>
              <a:t>EDCA Parameter Set for </a:t>
            </a:r>
            <a:r>
              <a:rPr lang="en-US" altLang="ko-KR" sz="1600">
                <a:solidFill>
                  <a:schemeClr val="tx1"/>
                </a:solidFill>
              </a:rPr>
              <a:t>NPCH</a:t>
            </a:r>
            <a:endParaRPr lang="en-US" altLang="ko-KR" sz="1600" kern="1200">
              <a:latin typeface="Times New Roman"/>
              <a:ea typeface="MS Gothic"/>
            </a:endParaRP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 kern="1200">
                <a:latin typeface="Times New Roman"/>
                <a:ea typeface="MS Gothic"/>
              </a:rPr>
              <a:t>Backoff Counter and Contention Window for </a:t>
            </a:r>
            <a:r>
              <a:rPr lang="en-US" altLang="ko-KR" sz="1600">
                <a:solidFill>
                  <a:schemeClr val="tx1"/>
                </a:solidFill>
              </a:rPr>
              <a:t>NPCH</a:t>
            </a:r>
            <a:endParaRPr lang="en-US" altLang="ko-KR" sz="1600" kern="1200">
              <a:latin typeface="Times New Roman"/>
              <a:ea typeface="MS Gothic"/>
            </a:endParaRP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 kern="1200">
                <a:latin typeface="Times New Roman"/>
                <a:ea typeface="MS Gothic"/>
              </a:rPr>
              <a:t>Wide Bandwidth Frame Transmission</a:t>
            </a:r>
          </a:p>
          <a:p>
            <a:endParaRPr lang="en-US" altLang="ko-KR" sz="2000" b="1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9CDE6CF3-873C-15D3-AFA0-A87BE68B1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39ACF2A9-045B-EB25-75BF-1C9557058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FAD5E4EA-895D-133A-4ECE-57337A99CD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8371" y="4419600"/>
            <a:ext cx="7053683" cy="2249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620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A5EE0D3-6B4D-BA36-86D6-F0CB845D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/>
              <a:t>EDCA Parameter Set for </a:t>
            </a:r>
            <a:r>
              <a:rPr lang="en-US" altLang="ko-KR" sz="3200">
                <a:solidFill>
                  <a:schemeClr val="tx1"/>
                </a:solidFill>
              </a:rPr>
              <a:t>NPCH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FD52D35-F9FF-36A4-3A5C-7440D81AE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>
                <a:solidFill>
                  <a:schemeClr val="tx1"/>
                </a:solidFill>
              </a:rPr>
              <a:t>To perform channel access on the NPCH, AP shall announce EDCA Parameter Set for NPCH</a:t>
            </a: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>
                <a:solidFill>
                  <a:schemeClr val="tx1"/>
                </a:solidFill>
              </a:rPr>
              <a:t>Option 1: </a:t>
            </a:r>
            <a:r>
              <a:rPr lang="en-US" altLang="ko-KR" sz="2000"/>
              <a:t>Seperate</a:t>
            </a:r>
            <a:r>
              <a:rPr lang="en-US" altLang="ko-KR" sz="2000">
                <a:solidFill>
                  <a:schemeClr val="tx1"/>
                </a:solidFill>
              </a:rPr>
              <a:t> EDCA Parameter Set for NPCH (Preferred)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 kern="1200">
                <a:latin typeface="Times New Roman"/>
                <a:ea typeface="MS Gothic"/>
              </a:rPr>
              <a:t>AP can consider each of the channel condition for PCH /</a:t>
            </a:r>
            <a:r>
              <a:rPr lang="en-US" altLang="ko-KR" sz="1600">
                <a:solidFill>
                  <a:schemeClr val="tx1"/>
                </a:solidFill>
              </a:rPr>
              <a:t> NPCH</a:t>
            </a:r>
            <a:r>
              <a:rPr lang="en-US" altLang="ko-KR" sz="1600" kern="1200">
                <a:latin typeface="Times New Roman"/>
                <a:ea typeface="MS Gothic"/>
              </a:rPr>
              <a:t> and announce the separate EDCA Parameter Set for </a:t>
            </a:r>
            <a:r>
              <a:rPr lang="en-US" altLang="ko-KR" sz="1600">
                <a:solidFill>
                  <a:schemeClr val="tx1"/>
                </a:solidFill>
              </a:rPr>
              <a:t>NPCH while reusing the existing format</a:t>
            </a:r>
            <a:endParaRPr lang="en-US" altLang="ko-KR" sz="1600" kern="1200">
              <a:latin typeface="Times New Roman"/>
              <a:ea typeface="MS Gothic"/>
            </a:endParaRP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 kern="1200">
                <a:latin typeface="Times New Roman"/>
                <a:ea typeface="MS Gothic"/>
              </a:rPr>
              <a:t>With this, AP can adjust the prioritization of the PCH and NPCH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 kern="1200">
                <a:latin typeface="Times New Roman"/>
                <a:ea typeface="MS Gothic"/>
              </a:rPr>
              <a:t>EDCA Parameter Set for </a:t>
            </a:r>
            <a:r>
              <a:rPr lang="en-US" altLang="ko-KR" sz="1600">
                <a:solidFill>
                  <a:schemeClr val="tx1"/>
                </a:solidFill>
              </a:rPr>
              <a:t>NPCH</a:t>
            </a:r>
            <a:r>
              <a:rPr lang="en-US" altLang="ko-KR" sz="1600" kern="1200">
                <a:latin typeface="Times New Roman"/>
                <a:ea typeface="MS Gothic"/>
              </a:rPr>
              <a:t> may have lower priority compared to the PCH</a:t>
            </a:r>
          </a:p>
          <a:p>
            <a:pPr marL="1257300" lvl="2" indent="-285750">
              <a:buFont typeface="Wingdings" panose="05000000000000000000" pitchFamily="2" charset="2"/>
              <a:buChar char="§"/>
            </a:pPr>
            <a:r>
              <a:rPr lang="en-US" altLang="ko-KR" sz="1600" kern="1200">
                <a:latin typeface="Times New Roman"/>
                <a:ea typeface="MS Gothic"/>
              </a:rPr>
              <a:t>To reduce the impact on the STAs on OBSS</a:t>
            </a:r>
          </a:p>
          <a:p>
            <a:pPr marL="1257300" lvl="2" indent="-285750">
              <a:buFont typeface="Wingdings" panose="05000000000000000000" pitchFamily="2" charset="2"/>
              <a:buChar char="§"/>
            </a:pPr>
            <a:r>
              <a:rPr lang="en-US" altLang="ko-KR" sz="1600" kern="1200">
                <a:latin typeface="Times New Roman"/>
                <a:ea typeface="MS Gothic"/>
              </a:rPr>
              <a:t>E.g., MU EDCA Parameter Set can be adapted for the </a:t>
            </a:r>
            <a:r>
              <a:rPr lang="en-US" altLang="ko-KR" sz="1600">
                <a:solidFill>
                  <a:schemeClr val="tx1"/>
                </a:solidFill>
              </a:rPr>
              <a:t>NPCH</a:t>
            </a:r>
            <a:endParaRPr lang="en-US" altLang="ko-KR" sz="1600" kern="1200">
              <a:latin typeface="Times New Roman"/>
              <a:ea typeface="MS Gothic"/>
            </a:endParaRP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/>
              <a:t>Option 2: EDCA Parameter Set for PCH can be shared w/ </a:t>
            </a:r>
            <a:r>
              <a:rPr lang="en-US" altLang="ko-KR" sz="2000">
                <a:solidFill>
                  <a:schemeClr val="tx1"/>
                </a:solidFill>
              </a:rPr>
              <a:t>NPCH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 kern="1200">
                <a:latin typeface="Times New Roman"/>
                <a:ea typeface="MS Gothic"/>
              </a:rPr>
              <a:t>However, not to affect the channel access each other, CW and BC is updated and maintained seperately on PCH and </a:t>
            </a:r>
            <a:r>
              <a:rPr lang="en-US" altLang="ko-KR" sz="1600">
                <a:solidFill>
                  <a:schemeClr val="tx1"/>
                </a:solidFill>
              </a:rPr>
              <a:t>NPCH</a:t>
            </a:r>
            <a:r>
              <a:rPr lang="en-US" altLang="ko-KR" sz="1600" kern="1200">
                <a:latin typeface="Times New Roman"/>
                <a:ea typeface="MS Gothic"/>
              </a:rPr>
              <a:t> while sharing the EDCA Parameter Set</a:t>
            </a:r>
          </a:p>
          <a:p>
            <a:pPr marL="457200">
              <a:buFont typeface="Arial" panose="020B0604020202020204" pitchFamily="34" charset="0"/>
              <a:buChar char="•"/>
            </a:pPr>
            <a:endParaRPr lang="en-US" altLang="ko-KR" sz="2000" kern="1200">
              <a:latin typeface="Times New Roman"/>
              <a:ea typeface="MS Gothic"/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AE60477-F10D-5E99-756B-1A11AEF8F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FA3B07A-D4FB-BEB5-D63B-5B449B391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9444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819841-125A-F6A3-A38E-0C6A7B11E9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BEB5868-BD63-9A86-0138-3C96E850B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/>
              <a:t>BC and CW for </a:t>
            </a:r>
            <a:r>
              <a:rPr lang="en-US" altLang="ko-KR" sz="3200">
                <a:solidFill>
                  <a:schemeClr val="tx1"/>
                </a:solidFill>
              </a:rPr>
              <a:t>NPCH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1489336-29B6-457B-E4B9-D610638FE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752600"/>
            <a:ext cx="8077200" cy="4343400"/>
          </a:xfrm>
        </p:spPr>
        <p:txBody>
          <a:bodyPr/>
          <a:lstStyle/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/>
              <a:t>STA(s) performing </a:t>
            </a:r>
            <a:r>
              <a:rPr lang="en-US" altLang="ko-KR" sz="2000">
                <a:solidFill>
                  <a:schemeClr val="tx1"/>
                </a:solidFill>
              </a:rPr>
              <a:t>NPCA</a:t>
            </a:r>
            <a:r>
              <a:rPr lang="en-US" altLang="ko-KR" sz="2000"/>
              <a:t> switches its channel that performs channel access dynamically from the PCH to the </a:t>
            </a:r>
            <a:r>
              <a:rPr lang="en-US" altLang="ko-KR" sz="2000">
                <a:solidFill>
                  <a:schemeClr val="tx1"/>
                </a:solidFill>
              </a:rPr>
              <a:t>NPCH</a:t>
            </a:r>
            <a:r>
              <a:rPr lang="en-US" altLang="ko-KR" sz="2000"/>
              <a:t> (vice versa)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 kern="1200">
                <a:latin typeface="Times New Roman"/>
                <a:ea typeface="MS Gothic"/>
              </a:rPr>
              <a:t> </a:t>
            </a:r>
            <a:r>
              <a:rPr lang="en-US" altLang="ko-KR" sz="1600"/>
              <a:t>How to maintain the BC and CW on the NPCH need to be discussed</a:t>
            </a: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>
                <a:solidFill>
                  <a:schemeClr val="tx1"/>
                </a:solidFill>
              </a:rPr>
              <a:t>Option 1: Maintain the BC and CW that STA used last time when it performed channel access on the NPCH (Preferred)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 kern="1200">
                <a:latin typeface="Times New Roman"/>
                <a:ea typeface="MS Gothic"/>
              </a:rPr>
              <a:t>When maintaining the CW, frame collision may be reduced since the channel condition of the previous channel access on the </a:t>
            </a:r>
            <a:r>
              <a:rPr lang="en-US" altLang="ko-KR" sz="1600">
                <a:solidFill>
                  <a:schemeClr val="tx1"/>
                </a:solidFill>
              </a:rPr>
              <a:t>NPCH</a:t>
            </a:r>
            <a:r>
              <a:rPr lang="en-US" altLang="ko-KR" sz="1600" kern="1200">
                <a:latin typeface="Times New Roman"/>
                <a:ea typeface="MS Gothic"/>
              </a:rPr>
              <a:t> is considered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 kern="1200">
                <a:latin typeface="Times New Roman"/>
                <a:ea typeface="MS Gothic"/>
              </a:rPr>
              <a:t>When maintaining the BC, fairness of channel access opportunity among STAs in BSS can be guarateed</a:t>
            </a: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/>
              <a:t>Option 2: Initialize the BC and CW whenever STA(s) switches to the NPCH </a:t>
            </a:r>
            <a:endParaRPr lang="en-US" altLang="ko-KR" sz="2000">
              <a:solidFill>
                <a:schemeClr val="tx1"/>
              </a:solidFill>
            </a:endParaRP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 kern="1200">
                <a:latin typeface="Times New Roman"/>
                <a:ea typeface="MS Gothic"/>
              </a:rPr>
              <a:t>E.g., STA sets its BC to a random value selected from [0, CWmin] 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 kern="1200">
                <a:latin typeface="Times New Roman"/>
                <a:ea typeface="MS Gothic"/>
              </a:rPr>
              <a:t>Simple to design / Memory overhead can be reduced</a:t>
            </a:r>
          </a:p>
          <a:p>
            <a:pPr marL="457200">
              <a:buFont typeface="Arial" panose="020B0604020202020204" pitchFamily="34" charset="0"/>
              <a:buChar char="•"/>
            </a:pPr>
            <a:endParaRPr lang="en-US" altLang="ko-KR" sz="2000" kern="1200">
              <a:latin typeface="Times New Roman"/>
              <a:ea typeface="MS Gothic"/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84C1AE80-653A-2A3C-041F-6D9BBCE7A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5136ACC-B584-09AB-022E-E6464F614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19563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C13802-1438-3172-E12D-F88AD08F2C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9BA9CB3-DC7B-D767-D0F8-0FEF699B1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solidFill>
                  <a:schemeClr val="tx1"/>
                </a:solidFill>
              </a:rPr>
              <a:t>Wide Bandwidth for NPCA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29D40A1-9E5F-FD03-2889-D4881145DD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343400"/>
          </a:xfrm>
        </p:spPr>
        <p:txBody>
          <a:bodyPr/>
          <a:lstStyle/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/>
              <a:t>According to the current spec </a:t>
            </a:r>
            <a:r>
              <a:rPr lang="en-US" altLang="ko-KR" sz="1000"/>
              <a:t>(</a:t>
            </a:r>
            <a:r>
              <a:rPr lang="en-US" altLang="ko-KR" sz="1000" i="1"/>
              <a:t>REVme</a:t>
            </a:r>
            <a:r>
              <a:rPr lang="en-US" altLang="ko-KR" sz="1000"/>
              <a:t>) </a:t>
            </a:r>
            <a:r>
              <a:rPr lang="en-US" altLang="ko-KR" sz="2000"/>
              <a:t>, STA(s) are able to transmit </a:t>
            </a:r>
            <a:r>
              <a:rPr lang="en-US" altLang="ko-KR" sz="2000" i="1"/>
              <a:t>N</a:t>
            </a:r>
            <a:r>
              <a:rPr lang="en-US" altLang="ko-KR" sz="2000"/>
              <a:t> MHz PPDU according to EDCA channel access rule </a:t>
            </a:r>
            <a:endParaRPr lang="en-US" altLang="ko-KR" sz="1000"/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/>
              <a:t>The width of transmission is determined by the CCA status of the nonprimary channels during an interval of duration before transmission</a:t>
            </a:r>
          </a:p>
          <a:p>
            <a:pPr marL="457200">
              <a:buFont typeface="Arial" panose="020B0604020202020204" pitchFamily="34" charset="0"/>
              <a:buChar char="•"/>
            </a:pPr>
            <a:endParaRPr lang="en-US" altLang="ko-KR" sz="2000" kern="1200">
              <a:latin typeface="Times New Roman"/>
              <a:ea typeface="MS Gothic"/>
            </a:endParaRPr>
          </a:p>
          <a:p>
            <a:pPr marL="457200">
              <a:buFont typeface="Arial" panose="020B0604020202020204" pitchFamily="34" charset="0"/>
              <a:buChar char="•"/>
            </a:pPr>
            <a:endParaRPr lang="en-US" altLang="ko-KR" sz="2000" kern="1200">
              <a:latin typeface="Times New Roman"/>
              <a:ea typeface="MS Gothic"/>
            </a:endParaRPr>
          </a:p>
          <a:p>
            <a:pPr marL="457200">
              <a:buFont typeface="Arial" panose="020B0604020202020204" pitchFamily="34" charset="0"/>
              <a:buChar char="•"/>
            </a:pPr>
            <a:endParaRPr lang="en-US" altLang="ko-KR" sz="2000" kern="1200">
              <a:latin typeface="Times New Roman"/>
              <a:ea typeface="MS Gothic"/>
            </a:endParaRPr>
          </a:p>
          <a:p>
            <a:pPr marL="457200">
              <a:buFont typeface="Arial" panose="020B0604020202020204" pitchFamily="34" charset="0"/>
              <a:buChar char="•"/>
            </a:pPr>
            <a:endParaRPr lang="en-US" altLang="ko-KR" sz="2000" kern="1200">
              <a:latin typeface="Times New Roman"/>
              <a:ea typeface="MS Gothic"/>
            </a:endParaRPr>
          </a:p>
          <a:p>
            <a:pPr marL="457200">
              <a:buFont typeface="Arial" panose="020B0604020202020204" pitchFamily="34" charset="0"/>
              <a:buChar char="•"/>
            </a:pPr>
            <a:endParaRPr lang="en-US" altLang="ko-KR" sz="2000" kern="1200">
              <a:latin typeface="Times New Roman"/>
              <a:ea typeface="MS Gothic"/>
            </a:endParaRPr>
          </a:p>
          <a:p>
            <a:pPr marL="114300" indent="0">
              <a:buNone/>
            </a:pPr>
            <a:endParaRPr lang="en-US" altLang="ko-KR" sz="2000" kern="1200">
              <a:latin typeface="Times New Roman"/>
              <a:ea typeface="MS Gothic"/>
            </a:endParaRP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 kern="1200">
                <a:latin typeface="Times New Roman"/>
                <a:ea typeface="MS Gothic"/>
              </a:rPr>
              <a:t>To define EDCA channel access for NPCA, primary </a:t>
            </a:r>
            <a:r>
              <a:rPr lang="en-US" altLang="ko-KR" sz="2000" i="1" kern="1200">
                <a:latin typeface="Times New Roman"/>
                <a:ea typeface="MS Gothic"/>
              </a:rPr>
              <a:t>N</a:t>
            </a:r>
            <a:r>
              <a:rPr lang="en-US" altLang="ko-KR" sz="2000" kern="1200">
                <a:latin typeface="Times New Roman"/>
                <a:ea typeface="MS Gothic"/>
              </a:rPr>
              <a:t> MHz and secondary </a:t>
            </a:r>
            <a:r>
              <a:rPr lang="en-US" altLang="ko-KR" sz="2000" i="1" kern="1200">
                <a:latin typeface="Times New Roman"/>
                <a:ea typeface="MS Gothic"/>
              </a:rPr>
              <a:t>N</a:t>
            </a:r>
            <a:r>
              <a:rPr lang="en-US" altLang="ko-KR" sz="2000" kern="1200">
                <a:latin typeface="Times New Roman"/>
                <a:ea typeface="MS Gothic"/>
              </a:rPr>
              <a:t> MHz for NPCA may need to be defined</a:t>
            </a: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5EE1BBC-EE7F-24A0-3718-EB88E02F4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B620778-B14B-81B2-99C1-38263F89D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00800A5E-5E9A-A4EC-9979-B36832D107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6362" y="2667000"/>
            <a:ext cx="6391275" cy="2133600"/>
          </a:xfrm>
          <a:prstGeom prst="rect">
            <a:avLst/>
          </a:prstGeom>
        </p:spPr>
      </p:pic>
      <p:sp>
        <p:nvSpPr>
          <p:cNvPr id="12" name="직사각형 11">
            <a:extLst>
              <a:ext uri="{FF2B5EF4-FFF2-40B4-BE49-F238E27FC236}">
                <a16:creationId xmlns:a16="http://schemas.microsoft.com/office/drawing/2014/main" id="{D6600E95-5286-780D-AF3D-6C925FA3C35A}"/>
              </a:ext>
            </a:extLst>
          </p:cNvPr>
          <p:cNvSpPr/>
          <p:nvPr/>
        </p:nvSpPr>
        <p:spPr bwMode="auto">
          <a:xfrm>
            <a:off x="2133600" y="3811734"/>
            <a:ext cx="1600200" cy="192234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2D6BA54C-B39F-FF63-509A-71A083E7FB9E}"/>
              </a:ext>
            </a:extLst>
          </p:cNvPr>
          <p:cNvSpPr/>
          <p:nvPr/>
        </p:nvSpPr>
        <p:spPr bwMode="auto">
          <a:xfrm>
            <a:off x="6324600" y="3631734"/>
            <a:ext cx="1152000" cy="1800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FF024BC8-1A7F-38F3-B1C2-3D4774DB72EE}"/>
              </a:ext>
            </a:extLst>
          </p:cNvPr>
          <p:cNvSpPr/>
          <p:nvPr/>
        </p:nvSpPr>
        <p:spPr bwMode="auto">
          <a:xfrm>
            <a:off x="2590800" y="3619500"/>
            <a:ext cx="3124200" cy="192234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18081F3A-9BBA-F480-EBE8-3491D62A64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8127" y="5514536"/>
            <a:ext cx="6943946" cy="981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040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C13802-1438-3172-E12D-F88AD08F2C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9BA9CB3-DC7B-D767-D0F8-0FEF699B1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914400"/>
          </a:xfrm>
        </p:spPr>
        <p:txBody>
          <a:bodyPr/>
          <a:lstStyle/>
          <a:p>
            <a:r>
              <a:rPr lang="en-US" altLang="ko-KR">
                <a:solidFill>
                  <a:schemeClr val="tx1"/>
                </a:solidFill>
              </a:rPr>
              <a:t>Primary </a:t>
            </a:r>
            <a:r>
              <a:rPr lang="en-US" altLang="ko-KR" i="1">
                <a:solidFill>
                  <a:schemeClr val="tx1"/>
                </a:solidFill>
              </a:rPr>
              <a:t>N</a:t>
            </a:r>
            <a:r>
              <a:rPr lang="en-US" altLang="ko-KR">
                <a:solidFill>
                  <a:schemeClr val="tx1"/>
                </a:solidFill>
              </a:rPr>
              <a:t> MHz and Secondary </a:t>
            </a:r>
            <a:r>
              <a:rPr lang="en-US" altLang="ko-KR" i="1">
                <a:solidFill>
                  <a:schemeClr val="tx1"/>
                </a:solidFill>
              </a:rPr>
              <a:t>N</a:t>
            </a:r>
            <a:r>
              <a:rPr lang="en-US" altLang="ko-KR">
                <a:solidFill>
                  <a:schemeClr val="tx1"/>
                </a:solidFill>
              </a:rPr>
              <a:t> MHz for NPCA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29D40A1-9E5F-FD03-2889-D4881145DD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752600"/>
            <a:ext cx="8382000" cy="4343400"/>
          </a:xfrm>
        </p:spPr>
        <p:txBody>
          <a:bodyPr/>
          <a:lstStyle/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/>
              <a:t>NPCA Primary Channel and NPCA Secondary Channel can be defined as follows</a:t>
            </a:r>
            <a:endParaRPr lang="en-US" altLang="ko-KR" sz="1600"/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/>
              <a:t>NPCA P20: 20MHz CH that STA contends for NPCA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/>
              <a:t>NPCA</a:t>
            </a:r>
            <a:r>
              <a:rPr lang="ko-KR" altLang="en-US" sz="1600"/>
              <a:t> </a:t>
            </a:r>
            <a:r>
              <a:rPr lang="en-US" altLang="ko-KR" sz="1600"/>
              <a:t>S20:</a:t>
            </a:r>
            <a:r>
              <a:rPr lang="ko-KR" altLang="en-US" sz="1600"/>
              <a:t> </a:t>
            </a:r>
            <a:r>
              <a:rPr lang="en-US" altLang="ko-KR" sz="1600"/>
              <a:t>20MHz CH adjacent to the NPCA P20 that together forms the NPCA P40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/>
              <a:t>NPCA</a:t>
            </a:r>
            <a:r>
              <a:rPr lang="ko-KR" altLang="en-US" sz="1600"/>
              <a:t> </a:t>
            </a:r>
            <a:r>
              <a:rPr lang="en-US" altLang="ko-KR" sz="1600"/>
              <a:t>P40:</a:t>
            </a:r>
            <a:r>
              <a:rPr lang="ko-KR" altLang="en-US" sz="1600"/>
              <a:t> </a:t>
            </a:r>
            <a:r>
              <a:rPr lang="en-US" altLang="ko-KR" sz="1600"/>
              <a:t>40MHz CH including NPCA P20 that is used to transmit 40MHz PPDU 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/>
              <a:t>NPCA</a:t>
            </a:r>
            <a:r>
              <a:rPr lang="ko-KR" altLang="en-US" sz="1600"/>
              <a:t> </a:t>
            </a:r>
            <a:r>
              <a:rPr lang="en-US" altLang="ko-KR" sz="1600"/>
              <a:t>S40:</a:t>
            </a:r>
            <a:r>
              <a:rPr lang="ko-KR" altLang="en-US" sz="1600"/>
              <a:t> </a:t>
            </a:r>
            <a:r>
              <a:rPr lang="en-US" altLang="ko-KR" sz="1600"/>
              <a:t>40MHz CH adjacent to the NPCA P40 that together forms the NPCA P80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/>
              <a:t>NPCA P80: 80MHz CH including NPCA P20 that is used to transmit 80MHz PPDU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/>
              <a:t>NPCA S80: 80MHz CH adjacent to the NPCA P80 that together forms the NPCA P160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/>
              <a:t>NPCA P160: 160MHz CH including NPCA P20 that is used to transmit 160MHz PPDU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/>
              <a:t>NPCA S160: 160MHz CH not including NPCA P20, which together w/ the NPCA P160, forms the 320MHz channel </a:t>
            </a:r>
          </a:p>
          <a:p>
            <a:pPr marL="571500" lvl="1" indent="0">
              <a:buNone/>
            </a:pPr>
            <a:endParaRPr lang="en-US" altLang="ko-KR" sz="160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5EE1BBC-EE7F-24A0-3718-EB88E02F4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B620778-B14B-81B2-99C1-38263F89D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0A3F4BD3-6219-0404-2E54-55538E6A0A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8982" y="4953000"/>
            <a:ext cx="6962235" cy="1522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472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5C4728-F9ED-6DA8-0D3D-9DEB695762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72B0968-EDA3-9856-AED1-2FF466DDB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solidFill>
                  <a:schemeClr val="tx1"/>
                </a:solidFill>
              </a:rPr>
              <a:t>Wide Bandwidth Frame Transmission for NPCA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53F55E1-597A-4AE1-1ACF-B80EC7C8C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924800" cy="4343400"/>
          </a:xfrm>
        </p:spPr>
        <p:txBody>
          <a:bodyPr/>
          <a:lstStyle/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/>
              <a:t>To obtain EDCA TXOP on NPCH, STA(s) performs back-off on NPCA P20 and when BC reaches 0, a PPDU including Frame(s) can be transmitted on NPCA P20 including other IDLE NPCH(s) according to the CCA results  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/>
              <a:t>Transmits 20MHz PPDU on the NPCA P20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/>
              <a:t>Transmits 40MHz PPDU on the NPCA P40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/>
              <a:t>Transmits 80MHz PPDU on the NPCA P80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/>
              <a:t>Transmits 160MHz PPDU on the NPCA P160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/>
              <a:t>Transmits 320MHz PPDU on the NPCA P320</a:t>
            </a:r>
          </a:p>
          <a:p>
            <a:pPr marL="1257300" lvl="2" indent="-285750">
              <a:buFont typeface="Wingdings" panose="05000000000000000000" pitchFamily="2" charset="2"/>
              <a:buChar char="§"/>
            </a:pPr>
            <a:r>
              <a:rPr lang="en-US" altLang="ko-KR" sz="1600" kern="1200">
                <a:latin typeface="Times New Roman"/>
                <a:ea typeface="MS Gothic"/>
              </a:rPr>
              <a:t>If NPCA S20, NPCA S40, NPCA S80 and NPCA S160 were idle during an interval of PIFS immediately preceding the start of TXOP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endParaRPr lang="en-US" altLang="ko-KR" sz="1600"/>
          </a:p>
          <a:p>
            <a:pPr marL="114300" indent="0">
              <a:buNone/>
            </a:pPr>
            <a:endParaRPr lang="en-US" altLang="ko-KR" sz="2000" kern="1200">
              <a:latin typeface="Times New Roman"/>
              <a:ea typeface="MS Gothic"/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F4D810FD-5B30-6725-3308-4B292B567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B165C6C-FEE4-6893-36D5-8EA68A61D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83181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84077CF-35A1-8997-6CB2-8757E0803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Conclusion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25887B1-AD34-EBB8-1A2E-759D83010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/>
              <a:t>In this contribution, we’ve proposed EDCA for NPCA</a:t>
            </a:r>
            <a:endParaRPr lang="en-US" altLang="ko-KR" sz="2000">
              <a:solidFill>
                <a:schemeClr val="tx1"/>
              </a:solidFill>
            </a:endParaRP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 kern="1200">
                <a:latin typeface="Times New Roman"/>
                <a:ea typeface="MS Gothic"/>
              </a:rPr>
              <a:t>EDCA Parameter Sets for NPCH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 kern="1200">
                <a:latin typeface="Times New Roman"/>
                <a:ea typeface="MS Gothic"/>
              </a:rPr>
              <a:t>How to maintain backoff counter and contention window value whenever STA switches between the PCH and SCH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 kern="1200">
                <a:latin typeface="Times New Roman"/>
                <a:ea typeface="MS Gothic"/>
              </a:rPr>
              <a:t>Define Primary </a:t>
            </a:r>
            <a:r>
              <a:rPr lang="en-US" altLang="ko-KR" sz="1600" i="1" kern="1200">
                <a:latin typeface="Times New Roman"/>
                <a:ea typeface="MS Gothic"/>
              </a:rPr>
              <a:t>N</a:t>
            </a:r>
            <a:r>
              <a:rPr lang="en-US" altLang="ko-KR" sz="1600" kern="1200">
                <a:latin typeface="Times New Roman"/>
                <a:ea typeface="MS Gothic"/>
              </a:rPr>
              <a:t> MHz and Secondary </a:t>
            </a:r>
            <a:r>
              <a:rPr lang="en-US" altLang="ko-KR" sz="1600" i="1" kern="1200">
                <a:latin typeface="Times New Roman"/>
                <a:ea typeface="MS Gothic"/>
              </a:rPr>
              <a:t>N</a:t>
            </a:r>
            <a:r>
              <a:rPr lang="en-US" altLang="ko-KR" sz="1600" kern="1200">
                <a:latin typeface="Times New Roman"/>
                <a:ea typeface="MS Gothic"/>
              </a:rPr>
              <a:t> MHz for NPCA</a:t>
            </a:r>
          </a:p>
          <a:p>
            <a:pPr marL="1257300" lvl="2" indent="-285750">
              <a:buFont typeface="Wingdings" panose="05000000000000000000" pitchFamily="2" charset="2"/>
              <a:buChar char="§"/>
            </a:pPr>
            <a:r>
              <a:rPr lang="en-US" altLang="ko-KR" sz="1600" kern="1200">
                <a:latin typeface="Times New Roman"/>
                <a:ea typeface="MS Gothic"/>
              </a:rPr>
              <a:t>Wide bandwidth frame transmission can be done based on defined Primary </a:t>
            </a:r>
            <a:r>
              <a:rPr lang="en-US" altLang="ko-KR" sz="1600" i="1" kern="1200">
                <a:latin typeface="Times New Roman"/>
                <a:ea typeface="MS Gothic"/>
              </a:rPr>
              <a:t>N </a:t>
            </a:r>
            <a:r>
              <a:rPr lang="en-US" altLang="ko-KR" sz="1600" kern="1200">
                <a:latin typeface="Times New Roman"/>
                <a:ea typeface="MS Gothic"/>
              </a:rPr>
              <a:t>MHz and Secondary </a:t>
            </a:r>
            <a:r>
              <a:rPr lang="en-US" altLang="ko-KR" sz="1600" i="1" kern="1200">
                <a:latin typeface="Times New Roman"/>
                <a:ea typeface="MS Gothic"/>
              </a:rPr>
              <a:t>N </a:t>
            </a:r>
            <a:r>
              <a:rPr lang="en-US" altLang="ko-KR" sz="1600" kern="1200">
                <a:latin typeface="Times New Roman"/>
                <a:ea typeface="MS Gothic"/>
              </a:rPr>
              <a:t>MHz for NPCA</a:t>
            </a:r>
          </a:p>
          <a:p>
            <a:pPr marL="457200">
              <a:buFont typeface="Arial" panose="020B0604020202020204" pitchFamily="34" charset="0"/>
              <a:buChar char="•"/>
            </a:pPr>
            <a:endParaRPr lang="en-US" altLang="ko-KR" sz="2000" kern="1200">
              <a:latin typeface="Times New Roman"/>
              <a:ea typeface="MS Gothic"/>
            </a:endParaRPr>
          </a:p>
          <a:p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C1CC8D9-D2E1-3362-46BC-E72E079E2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0E09DEA-9EC9-5937-E6CA-F9E694801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9999480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321551</TotalTime>
  <Words>1525</Words>
  <Application>Microsoft Office PowerPoint</Application>
  <PresentationFormat>화면 슬라이드 쇼(4:3)</PresentationFormat>
  <Paragraphs>178</Paragraphs>
  <Slides>13</Slides>
  <Notes>7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8" baseType="lpstr">
      <vt:lpstr>굴림</vt:lpstr>
      <vt:lpstr>Arial</vt:lpstr>
      <vt:lpstr>Times New Roman</vt:lpstr>
      <vt:lpstr>Wingdings</vt:lpstr>
      <vt:lpstr>802-11-Submission</vt:lpstr>
      <vt:lpstr>EDCA for Non Primary Channel Access</vt:lpstr>
      <vt:lpstr>Introduction</vt:lpstr>
      <vt:lpstr>Recap: Non-Primary Channel Access (NPCA)</vt:lpstr>
      <vt:lpstr>EDCA Parameter Set for NPCH</vt:lpstr>
      <vt:lpstr>BC and CW for NPCH</vt:lpstr>
      <vt:lpstr>Wide Bandwidth for NPCA</vt:lpstr>
      <vt:lpstr>Primary N MHz and Secondary N MHz for NPCA</vt:lpstr>
      <vt:lpstr>Wide Bandwidth Frame Transmission for NPCA</vt:lpstr>
      <vt:lpstr>Conclusion</vt:lpstr>
      <vt:lpstr>Reference</vt:lpstr>
      <vt:lpstr>SP1</vt:lpstr>
      <vt:lpstr>SP2</vt:lpstr>
      <vt:lpstr>Appendix: Example of Backoff Procedure on NPCH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Secondary Channel Access Operation</dc:title>
  <dc:creator>Dongju Cha</dc:creator>
  <cp:lastModifiedBy>차동주/연구원/C&amp;M표준(연)IoT커넥티비티표준TP(dongju.cha@lge.com)</cp:lastModifiedBy>
  <cp:revision>17057</cp:revision>
  <cp:lastPrinted>2018-10-31T23:27:01Z</cp:lastPrinted>
  <dcterms:created xsi:type="dcterms:W3CDTF">2007-05-21T21:00:37Z</dcterms:created>
  <dcterms:modified xsi:type="dcterms:W3CDTF">2024-05-14T05:52:14Z</dcterms:modified>
</cp:coreProperties>
</file>