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72" r:id="rId5"/>
    <p:sldId id="267" r:id="rId6"/>
    <p:sldId id="271" r:id="rId7"/>
    <p:sldId id="270" r:id="rId8"/>
    <p:sldId id="268" r:id="rId9"/>
    <p:sldId id="269"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CB0591-0F3A-4946-9FA3-475C566115AA}" v="6" dt="2024-03-05T16:34:32.5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36" autoAdjust="0"/>
    <p:restoredTop sz="94692" autoAdjust="0"/>
  </p:normalViewPr>
  <p:slideViewPr>
    <p:cSldViewPr>
      <p:cViewPr varScale="1">
        <p:scale>
          <a:sx n="59" d="100"/>
          <a:sy n="59" d="100"/>
        </p:scale>
        <p:origin x="72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95CB0591-0F3A-4946-9FA3-475C566115AA}"/>
    <pc:docChg chg="custSel modSld modMainMaster">
      <pc:chgData name="Solomon Trainin" userId="2fd97090-6d93-40b2-beb7-666ebb440730" providerId="ADAL" clId="{95CB0591-0F3A-4946-9FA3-475C566115AA}" dt="2024-03-05T16:44:12.922" v="36" actId="122"/>
      <pc:docMkLst>
        <pc:docMk/>
      </pc:docMkLst>
      <pc:sldChg chg="modSp mod">
        <pc:chgData name="Solomon Trainin" userId="2fd97090-6d93-40b2-beb7-666ebb440730" providerId="ADAL" clId="{95CB0591-0F3A-4946-9FA3-475C566115AA}" dt="2024-03-05T16:24:32.572" v="16" actId="14100"/>
        <pc:sldMkLst>
          <pc:docMk/>
          <pc:sldMk cId="0" sldId="256"/>
        </pc:sldMkLst>
        <pc:spChg chg="mod">
          <ac:chgData name="Solomon Trainin" userId="2fd97090-6d93-40b2-beb7-666ebb440730" providerId="ADAL" clId="{95CB0591-0F3A-4946-9FA3-475C566115AA}" dt="2024-03-05T16:24:32.572" v="16" actId="14100"/>
          <ac:spMkLst>
            <pc:docMk/>
            <pc:sldMk cId="0" sldId="256"/>
            <ac:spMk id="3073" creationId="{00000000-0000-0000-0000-000000000000}"/>
          </ac:spMkLst>
        </pc:spChg>
        <pc:spChg chg="mod">
          <ac:chgData name="Solomon Trainin" userId="2fd97090-6d93-40b2-beb7-666ebb440730" providerId="ADAL" clId="{95CB0591-0F3A-4946-9FA3-475C566115AA}" dt="2024-03-05T16:24:24.827" v="13" actId="14100"/>
          <ac:spMkLst>
            <pc:docMk/>
            <pc:sldMk cId="0" sldId="256"/>
            <ac:spMk id="3074" creationId="{00000000-0000-0000-0000-000000000000}"/>
          </ac:spMkLst>
        </pc:spChg>
      </pc:sldChg>
      <pc:sldChg chg="modSp mod">
        <pc:chgData name="Solomon Trainin" userId="2fd97090-6d93-40b2-beb7-666ebb440730" providerId="ADAL" clId="{95CB0591-0F3A-4946-9FA3-475C566115AA}" dt="2024-03-05T16:43:31.087" v="35" actId="14100"/>
        <pc:sldMkLst>
          <pc:docMk/>
          <pc:sldMk cId="0" sldId="262"/>
        </pc:sldMkLst>
        <pc:spChg chg="mod">
          <ac:chgData name="Solomon Trainin" userId="2fd97090-6d93-40b2-beb7-666ebb440730" providerId="ADAL" clId="{95CB0591-0F3A-4946-9FA3-475C566115AA}" dt="2024-03-05T16:43:31.087" v="35" actId="14100"/>
          <ac:spMkLst>
            <pc:docMk/>
            <pc:sldMk cId="0" sldId="262"/>
            <ac:spMk id="2" creationId="{00000000-0000-0000-0000-000000000000}"/>
          </ac:spMkLst>
        </pc:spChg>
      </pc:sldChg>
      <pc:sldChg chg="modSp mod">
        <pc:chgData name="Solomon Trainin" userId="2fd97090-6d93-40b2-beb7-666ebb440730" providerId="ADAL" clId="{95CB0591-0F3A-4946-9FA3-475C566115AA}" dt="2024-03-05T16:43:02.200" v="33"/>
        <pc:sldMkLst>
          <pc:docMk/>
          <pc:sldMk cId="0" sldId="264"/>
        </pc:sldMkLst>
        <pc:spChg chg="mod">
          <ac:chgData name="Solomon Trainin" userId="2fd97090-6d93-40b2-beb7-666ebb440730" providerId="ADAL" clId="{95CB0591-0F3A-4946-9FA3-475C566115AA}" dt="2024-03-05T16:43:02.200" v="33"/>
          <ac:spMkLst>
            <pc:docMk/>
            <pc:sldMk cId="0" sldId="264"/>
            <ac:spMk id="2" creationId="{00000000-0000-0000-0000-000000000000}"/>
          </ac:spMkLst>
        </pc:spChg>
      </pc:sldChg>
      <pc:sldChg chg="modSp mod">
        <pc:chgData name="Solomon Trainin" userId="2fd97090-6d93-40b2-beb7-666ebb440730" providerId="ADAL" clId="{95CB0591-0F3A-4946-9FA3-475C566115AA}" dt="2024-03-05T16:44:12.922" v="36" actId="122"/>
        <pc:sldMkLst>
          <pc:docMk/>
          <pc:sldMk cId="1069251534" sldId="268"/>
        </pc:sldMkLst>
        <pc:graphicFrameChg chg="modGraphic">
          <ac:chgData name="Solomon Trainin" userId="2fd97090-6d93-40b2-beb7-666ebb440730" providerId="ADAL" clId="{95CB0591-0F3A-4946-9FA3-475C566115AA}" dt="2024-03-05T16:44:12.922" v="36" actId="122"/>
          <ac:graphicFrameMkLst>
            <pc:docMk/>
            <pc:sldMk cId="1069251534" sldId="268"/>
            <ac:graphicFrameMk id="8" creationId="{53B7B03E-9FA7-89B1-2C9C-1B8F0602894A}"/>
          </ac:graphicFrameMkLst>
        </pc:graphicFrameChg>
      </pc:sldChg>
      <pc:sldMasterChg chg="modSp mod">
        <pc:chgData name="Solomon Trainin" userId="2fd97090-6d93-40b2-beb7-666ebb440730" providerId="ADAL" clId="{95CB0591-0F3A-4946-9FA3-475C566115AA}" dt="2024-03-05T16:32:54.846" v="22" actId="20577"/>
        <pc:sldMasterMkLst>
          <pc:docMk/>
          <pc:sldMasterMk cId="0" sldId="2147483648"/>
        </pc:sldMasterMkLst>
        <pc:spChg chg="mod">
          <ac:chgData name="Solomon Trainin" userId="2fd97090-6d93-40b2-beb7-666ebb440730" providerId="ADAL" clId="{95CB0591-0F3A-4946-9FA3-475C566115AA}" dt="2024-03-05T16:32:54.846" v="22"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802.11-24/0421r0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CCEC461-EB04-436F-82C0-4406B1F2A5E5}" type="datetime8">
              <a:rPr lang="en-IL" smtClean="0"/>
              <a:t>05/03/2024 18:34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802.11-24/0421r0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03BD7079-35FC-430C-B1BA-ACD5602FA2B6}" type="datetime8">
              <a:rPr lang="en-IL" smtClean="0"/>
              <a:t>05/03/2024 18:34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802.11-24/0421r0</a:t>
            </a:r>
          </a:p>
        </p:txBody>
      </p:sp>
      <p:sp>
        <p:nvSpPr>
          <p:cNvPr id="5" name="Rectangle 3"/>
          <p:cNvSpPr>
            <a:spLocks noGrp="1" noChangeArrowheads="1"/>
          </p:cNvSpPr>
          <p:nvPr>
            <p:ph type="dt"/>
          </p:nvPr>
        </p:nvSpPr>
        <p:spPr>
          <a:ln/>
        </p:spPr>
        <p:txBody>
          <a:bodyPr/>
          <a:lstStyle/>
          <a:p>
            <a:fld id="{0CB65CBB-893F-4FB1-B31B-EDAE059B0D77}" type="datetime8">
              <a:rPr lang="en-IL" smtClean="0"/>
              <a:t>05/03/2024 18:34</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802.11-24/0421r0</a:t>
            </a:r>
          </a:p>
        </p:txBody>
      </p:sp>
      <p:sp>
        <p:nvSpPr>
          <p:cNvPr id="5" name="Rectangle 3"/>
          <p:cNvSpPr>
            <a:spLocks noGrp="1" noChangeArrowheads="1"/>
          </p:cNvSpPr>
          <p:nvPr>
            <p:ph type="dt"/>
          </p:nvPr>
        </p:nvSpPr>
        <p:spPr>
          <a:ln/>
        </p:spPr>
        <p:txBody>
          <a:bodyPr/>
          <a:lstStyle/>
          <a:p>
            <a:fld id="{D5347226-8953-4BC2-9118-4A077346C4AA}" type="datetime8">
              <a:rPr lang="en-IL" smtClean="0"/>
              <a:t>05/03/2024 18:34</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802.11-24/0421r0</a:t>
            </a:r>
          </a:p>
        </p:txBody>
      </p:sp>
      <p:sp>
        <p:nvSpPr>
          <p:cNvPr id="5" name="Rectangle 3"/>
          <p:cNvSpPr>
            <a:spLocks noGrp="1" noChangeArrowheads="1"/>
          </p:cNvSpPr>
          <p:nvPr>
            <p:ph type="dt"/>
          </p:nvPr>
        </p:nvSpPr>
        <p:spPr>
          <a:ln/>
        </p:spPr>
        <p:txBody>
          <a:bodyPr/>
          <a:lstStyle/>
          <a:p>
            <a:fld id="{4960B757-7D33-4F4A-9834-17BEF6093B5F}" type="datetime8">
              <a:rPr lang="en-IL" smtClean="0"/>
              <a:t>05/03/2024 18:34</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4E0B23A-B37D-7AC9-5E37-705E6B775F6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18272E0-B1FB-9FC9-FEC0-6E60AF47016D}"/>
              </a:ext>
            </a:extLst>
          </p:cNvPr>
          <p:cNvSpPr>
            <a:spLocks noGrp="1" noChangeArrowheads="1"/>
          </p:cNvSpPr>
          <p:nvPr>
            <p:ph type="hdr"/>
          </p:nvPr>
        </p:nvSpPr>
        <p:spPr>
          <a:ln/>
        </p:spPr>
        <p:txBody>
          <a:bodyPr/>
          <a:lstStyle/>
          <a:p>
            <a:r>
              <a:rPr lang="en-US"/>
              <a:t>doc.: IEEE 802.11-24/0421r0</a:t>
            </a:r>
          </a:p>
        </p:txBody>
      </p:sp>
      <p:sp>
        <p:nvSpPr>
          <p:cNvPr id="5" name="Rectangle 3">
            <a:extLst>
              <a:ext uri="{FF2B5EF4-FFF2-40B4-BE49-F238E27FC236}">
                <a16:creationId xmlns:a16="http://schemas.microsoft.com/office/drawing/2014/main" id="{E4AE05F2-6712-27A8-724A-941EDF1D21E4}"/>
              </a:ext>
            </a:extLst>
          </p:cNvPr>
          <p:cNvSpPr>
            <a:spLocks noGrp="1" noChangeArrowheads="1"/>
          </p:cNvSpPr>
          <p:nvPr>
            <p:ph type="dt"/>
          </p:nvPr>
        </p:nvSpPr>
        <p:spPr>
          <a:ln/>
        </p:spPr>
        <p:txBody>
          <a:bodyPr/>
          <a:lstStyle/>
          <a:p>
            <a:fld id="{AE161EA1-3C8F-4C1E-B31C-D65534B37E6F}" type="datetime8">
              <a:rPr lang="en-IL" smtClean="0"/>
              <a:t>05/03/2024 18:34</a:t>
            </a:fld>
            <a:endParaRPr lang="en-US"/>
          </a:p>
        </p:txBody>
      </p:sp>
      <p:sp>
        <p:nvSpPr>
          <p:cNvPr id="6" name="Rectangle 6">
            <a:extLst>
              <a:ext uri="{FF2B5EF4-FFF2-40B4-BE49-F238E27FC236}">
                <a16:creationId xmlns:a16="http://schemas.microsoft.com/office/drawing/2014/main" id="{6FEECBA6-1C47-C669-F1DA-B9EBD9E6FE5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512A7E5-AB4F-CE57-B782-292190F54544}"/>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65BE4A1E-84DF-A865-E6A1-CE6D1C4EF4D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26813CF-8874-FAD2-0C44-09B090F5445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0302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802.11-24/0421r0</a:t>
            </a:r>
          </a:p>
        </p:txBody>
      </p:sp>
      <p:sp>
        <p:nvSpPr>
          <p:cNvPr id="5" name="Rectangle 3"/>
          <p:cNvSpPr>
            <a:spLocks noGrp="1" noChangeArrowheads="1"/>
          </p:cNvSpPr>
          <p:nvPr>
            <p:ph type="dt"/>
          </p:nvPr>
        </p:nvSpPr>
        <p:spPr>
          <a:ln/>
        </p:spPr>
        <p:txBody>
          <a:bodyPr/>
          <a:lstStyle/>
          <a:p>
            <a:fld id="{1E1E091F-DB10-42C6-A9ED-118852A81888}" type="datetime8">
              <a:rPr lang="en-IL" smtClean="0"/>
              <a:t>05/03/2024 18:34</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IL"/>
              <a:t>March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Wiliot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IL"/>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IL"/>
              <a:t>March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IL"/>
              <a:t>March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IL"/>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IL"/>
              <a:t>March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IL"/>
              <a:t>March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IL"/>
              <a:t>March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IL"/>
              <a:t>March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IL"/>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Wiliot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39788"/>
            <a:ext cx="10363200" cy="57298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AMP link access</a:t>
            </a:r>
          </a:p>
        </p:txBody>
      </p:sp>
      <p:sp>
        <p:nvSpPr>
          <p:cNvPr id="3074" name="Rectangle 2"/>
          <p:cNvSpPr>
            <a:spLocks noGrp="1" noChangeArrowheads="1"/>
          </p:cNvSpPr>
          <p:nvPr>
            <p:ph type="subTitle" idx="1"/>
          </p:nvPr>
        </p:nvSpPr>
        <p:spPr>
          <a:xfrm>
            <a:off x="1828800" y="1628799"/>
            <a:ext cx="8534400" cy="28676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2024-03-10</a:t>
            </a:r>
          </a:p>
        </p:txBody>
      </p:sp>
      <p:sp>
        <p:nvSpPr>
          <p:cNvPr id="6" name="Date Placeholder 3"/>
          <p:cNvSpPr>
            <a:spLocks noGrp="1"/>
          </p:cNvSpPr>
          <p:nvPr>
            <p:ph type="dt" idx="10"/>
          </p:nvPr>
        </p:nvSpPr>
        <p:spPr/>
        <p:txBody>
          <a:bodyPr/>
          <a:lstStyle/>
          <a:p>
            <a:r>
              <a:rPr lang="en-IL"/>
              <a:t>March 2024</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8455960"/>
              </p:ext>
            </p:extLst>
          </p:nvPr>
        </p:nvGraphicFramePr>
        <p:xfrm>
          <a:off x="993775" y="2411413"/>
          <a:ext cx="10275888" cy="24923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3775" y="2411413"/>
                        <a:ext cx="10275888" cy="24923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37767"/>
            <a:ext cx="10361084" cy="4356647"/>
          </a:xfrm>
        </p:spPr>
        <p:txBody>
          <a:bodyPr/>
          <a:lstStyle/>
          <a:p>
            <a:pPr marL="457200" indent="-457200">
              <a:buAutoNum type="arabicPeriod"/>
            </a:pPr>
            <a:r>
              <a:rPr lang="en-GB" dirty="0"/>
              <a:t>11-23-0774-00-0amp-wur-applicability-for-amp-downlink </a:t>
            </a:r>
          </a:p>
          <a:p>
            <a:pPr marL="457200" indent="-457200">
              <a:buAutoNum type="arabicPeriod"/>
            </a:pPr>
            <a:r>
              <a:rPr lang="en-US" dirty="0"/>
              <a:t>11-24-0047-01-0amp AMP Station operation states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en-IL"/>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Three modes of the AMP link access is presented and discussed.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en-IL"/>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835167"/>
            <a:ext cx="10361084" cy="560574"/>
          </a:xfrm>
        </p:spPr>
        <p:txBody>
          <a:bodyPr/>
          <a:lstStyle/>
          <a:p>
            <a:r>
              <a:rPr lang="en-US" dirty="0"/>
              <a:t>Three modes of access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en-IL"/>
              <a:t>March 2024</a:t>
            </a:r>
            <a:endParaRPr lang="en-GB"/>
          </a:p>
        </p:txBody>
      </p:sp>
      <p:graphicFrame>
        <p:nvGraphicFramePr>
          <p:cNvPr id="3" name="Table 2">
            <a:extLst>
              <a:ext uri="{FF2B5EF4-FFF2-40B4-BE49-F238E27FC236}">
                <a16:creationId xmlns:a16="http://schemas.microsoft.com/office/drawing/2014/main" id="{AE63E7FA-3A35-0FE3-C79C-DCA494847CC7}"/>
              </a:ext>
            </a:extLst>
          </p:cNvPr>
          <p:cNvGraphicFramePr>
            <a:graphicFrameLocks noGrp="1"/>
          </p:cNvGraphicFramePr>
          <p:nvPr>
            <p:extLst>
              <p:ext uri="{D42A27DB-BD31-4B8C-83A1-F6EECF244321}">
                <p14:modId xmlns:p14="http://schemas.microsoft.com/office/powerpoint/2010/main" val="3861813352"/>
              </p:ext>
            </p:extLst>
          </p:nvPr>
        </p:nvGraphicFramePr>
        <p:xfrm>
          <a:off x="2207568" y="1848322"/>
          <a:ext cx="8123165" cy="3613937"/>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1990839990"/>
                    </a:ext>
                  </a:extLst>
                </a:gridCol>
                <a:gridCol w="7475093">
                  <a:extLst>
                    <a:ext uri="{9D8B030D-6E8A-4147-A177-3AD203B41FA5}">
                      <a16:colId xmlns:a16="http://schemas.microsoft.com/office/drawing/2014/main" val="3731124367"/>
                    </a:ext>
                  </a:extLst>
                </a:gridCol>
              </a:tblGrid>
              <a:tr h="382703">
                <a:tc>
                  <a:txBody>
                    <a:bodyPr/>
                    <a:lstStyle/>
                    <a:p>
                      <a:pPr algn="ctr"/>
                      <a:r>
                        <a:rPr lang="en-US" sz="2000" dirty="0"/>
                        <a:t>#</a:t>
                      </a:r>
                      <a:endParaRPr lang="en-IL" sz="2000" dirty="0"/>
                    </a:p>
                  </a:txBody>
                  <a:tcPr/>
                </a:tc>
                <a:tc>
                  <a:txBody>
                    <a:bodyPr/>
                    <a:lstStyle/>
                    <a:p>
                      <a:pPr algn="ctr"/>
                      <a:r>
                        <a:rPr lang="en-US" sz="2000" dirty="0"/>
                        <a:t>Access Mode</a:t>
                      </a:r>
                      <a:endParaRPr lang="en-IL" sz="2000" dirty="0"/>
                    </a:p>
                  </a:txBody>
                  <a:tcPr/>
                </a:tc>
                <a:extLst>
                  <a:ext uri="{0D108BD9-81ED-4DB2-BD59-A6C34878D82A}">
                    <a16:rowId xmlns:a16="http://schemas.microsoft.com/office/drawing/2014/main" val="1231006200"/>
                  </a:ext>
                </a:extLst>
              </a:tr>
              <a:tr h="1008256">
                <a:tc>
                  <a:txBody>
                    <a:bodyPr/>
                    <a:lstStyle/>
                    <a:p>
                      <a:pPr algn="ctr"/>
                      <a:r>
                        <a:rPr lang="en-US" sz="2000" dirty="0"/>
                        <a:t>1</a:t>
                      </a:r>
                      <a:endParaRPr lang="en-IL" sz="2000" dirty="0"/>
                    </a:p>
                  </a:txBody>
                  <a:tcPr/>
                </a:tc>
                <a:tc>
                  <a:txBody>
                    <a:bodyPr/>
                    <a:lstStyle/>
                    <a:p>
                      <a:r>
                        <a:rPr lang="en-US" sz="2000" dirty="0"/>
                        <a:t>- Random access of multiple AMP STA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 no RX (no Trigger frame)</a:t>
                      </a:r>
                    </a:p>
                    <a:p>
                      <a:r>
                        <a:rPr lang="en-US" sz="2000" dirty="0"/>
                        <a:t>- AMP STA transmits broadcast addressed frame</a:t>
                      </a:r>
                    </a:p>
                  </a:txBody>
                  <a:tcPr/>
                </a:tc>
                <a:extLst>
                  <a:ext uri="{0D108BD9-81ED-4DB2-BD59-A6C34878D82A}">
                    <a16:rowId xmlns:a16="http://schemas.microsoft.com/office/drawing/2014/main" val="3798616793"/>
                  </a:ext>
                </a:extLst>
              </a:tr>
              <a:tr h="1043219">
                <a:tc>
                  <a:txBody>
                    <a:bodyPr/>
                    <a:lstStyle/>
                    <a:p>
                      <a:pPr algn="ctr"/>
                      <a:r>
                        <a:rPr lang="en-US" sz="2000" dirty="0"/>
                        <a:t>2</a:t>
                      </a:r>
                      <a:endParaRPr lang="en-IL" sz="2000" dirty="0"/>
                    </a:p>
                  </a:txBody>
                  <a:tcPr/>
                </a:tc>
                <a:tc>
                  <a:txBody>
                    <a:bodyPr/>
                    <a:lstStyle/>
                    <a:p>
                      <a:r>
                        <a:rPr lang="en-US" sz="2000" dirty="0"/>
                        <a:t>- Random access of multiple AMP STA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 AMP STA receives groupcast addressed Trigger frame</a:t>
                      </a:r>
                    </a:p>
                    <a:p>
                      <a:r>
                        <a:rPr lang="en-US" sz="2000" dirty="0"/>
                        <a:t>- AMP STA responds with unicast addressed frame</a:t>
                      </a:r>
                    </a:p>
                  </a:txBody>
                  <a:tcPr/>
                </a:tc>
                <a:extLst>
                  <a:ext uri="{0D108BD9-81ED-4DB2-BD59-A6C34878D82A}">
                    <a16:rowId xmlns:a16="http://schemas.microsoft.com/office/drawing/2014/main" val="3601724901"/>
                  </a:ext>
                </a:extLst>
              </a:tr>
              <a:tr h="1166222">
                <a:tc>
                  <a:txBody>
                    <a:bodyPr/>
                    <a:lstStyle/>
                    <a:p>
                      <a:pPr algn="ctr"/>
                      <a:r>
                        <a:rPr lang="en-US" sz="2000" dirty="0"/>
                        <a:t>3</a:t>
                      </a:r>
                      <a:endParaRPr lang="en-IL"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 Access of single AMP STA.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 AMP STA receives unicast addressed Trigger frame</a:t>
                      </a:r>
                    </a:p>
                    <a:p>
                      <a:r>
                        <a:rPr lang="en-US" sz="2000" dirty="0"/>
                        <a:t>- AMP STA responds with unicast addressed frame</a:t>
                      </a:r>
                    </a:p>
                  </a:txBody>
                  <a:tcPr/>
                </a:tc>
                <a:extLst>
                  <a:ext uri="{0D108BD9-81ED-4DB2-BD59-A6C34878D82A}">
                    <a16:rowId xmlns:a16="http://schemas.microsoft.com/office/drawing/2014/main" val="381170646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BE7CC-4D15-5318-26E0-5E9D0B25B2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529992-0D48-4D9C-C7A2-BEAC498EC411}"/>
              </a:ext>
            </a:extLst>
          </p:cNvPr>
          <p:cNvSpPr>
            <a:spLocks noGrp="1"/>
          </p:cNvSpPr>
          <p:nvPr>
            <p:ph type="title"/>
          </p:nvPr>
        </p:nvSpPr>
        <p:spPr>
          <a:xfrm>
            <a:off x="891475" y="689872"/>
            <a:ext cx="10361084" cy="302595"/>
          </a:xfrm>
        </p:spPr>
        <p:txBody>
          <a:bodyPr/>
          <a:lstStyle/>
          <a:p>
            <a:r>
              <a:rPr lang="en-US" sz="2800" dirty="0"/>
              <a:t>Exemplary frame exchange (access mode 1) </a:t>
            </a:r>
            <a:endParaRPr lang="en-IL" sz="2800" dirty="0"/>
          </a:p>
        </p:txBody>
      </p:sp>
      <p:sp>
        <p:nvSpPr>
          <p:cNvPr id="4" name="Slide Number Placeholder 3">
            <a:extLst>
              <a:ext uri="{FF2B5EF4-FFF2-40B4-BE49-F238E27FC236}">
                <a16:creationId xmlns:a16="http://schemas.microsoft.com/office/drawing/2014/main" id="{51B38771-B35D-0DD2-75B7-CB85C8C75DB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EE51463-00D3-8552-4F32-D77590AA1DA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674B07C7-8FDA-BD56-D0E1-3D901F0189C1}"/>
              </a:ext>
            </a:extLst>
          </p:cNvPr>
          <p:cNvSpPr>
            <a:spLocks noGrp="1"/>
          </p:cNvSpPr>
          <p:nvPr>
            <p:ph type="dt" idx="15"/>
          </p:nvPr>
        </p:nvSpPr>
        <p:spPr/>
        <p:txBody>
          <a:bodyPr/>
          <a:lstStyle/>
          <a:p>
            <a:r>
              <a:rPr lang="en-IL"/>
              <a:t>March 2024</a:t>
            </a:r>
            <a:endParaRPr lang="en-GB" dirty="0"/>
          </a:p>
        </p:txBody>
      </p:sp>
      <p:graphicFrame>
        <p:nvGraphicFramePr>
          <p:cNvPr id="45" name="Table 44">
            <a:extLst>
              <a:ext uri="{FF2B5EF4-FFF2-40B4-BE49-F238E27FC236}">
                <a16:creationId xmlns:a16="http://schemas.microsoft.com/office/drawing/2014/main" id="{A3007400-118C-9148-5B0C-37E4A0BA3FBF}"/>
              </a:ext>
            </a:extLst>
          </p:cNvPr>
          <p:cNvGraphicFramePr>
            <a:graphicFrameLocks noGrp="1"/>
          </p:cNvGraphicFramePr>
          <p:nvPr>
            <p:extLst>
              <p:ext uri="{D42A27DB-BD31-4B8C-83A1-F6EECF244321}">
                <p14:modId xmlns:p14="http://schemas.microsoft.com/office/powerpoint/2010/main" val="1815648321"/>
              </p:ext>
            </p:extLst>
          </p:nvPr>
        </p:nvGraphicFramePr>
        <p:xfrm>
          <a:off x="676586" y="4755901"/>
          <a:ext cx="11085780" cy="1645920"/>
        </p:xfrm>
        <a:graphic>
          <a:graphicData uri="http://schemas.openxmlformats.org/drawingml/2006/table">
            <a:tbl>
              <a:tblPr firstRow="1" bandRow="1">
                <a:tableStyleId>{5C22544A-7EE6-4342-B048-85BDC9FD1C3A}</a:tableStyleId>
              </a:tblPr>
              <a:tblGrid>
                <a:gridCol w="720081">
                  <a:extLst>
                    <a:ext uri="{9D8B030D-6E8A-4147-A177-3AD203B41FA5}">
                      <a16:colId xmlns:a16="http://schemas.microsoft.com/office/drawing/2014/main" val="3060896685"/>
                    </a:ext>
                  </a:extLst>
                </a:gridCol>
                <a:gridCol w="1748731">
                  <a:extLst>
                    <a:ext uri="{9D8B030D-6E8A-4147-A177-3AD203B41FA5}">
                      <a16:colId xmlns:a16="http://schemas.microsoft.com/office/drawing/2014/main" val="1804542677"/>
                    </a:ext>
                  </a:extLst>
                </a:gridCol>
                <a:gridCol w="2516461">
                  <a:extLst>
                    <a:ext uri="{9D8B030D-6E8A-4147-A177-3AD203B41FA5}">
                      <a16:colId xmlns:a16="http://schemas.microsoft.com/office/drawing/2014/main" val="2468254374"/>
                    </a:ext>
                  </a:extLst>
                </a:gridCol>
                <a:gridCol w="1184936">
                  <a:extLst>
                    <a:ext uri="{9D8B030D-6E8A-4147-A177-3AD203B41FA5}">
                      <a16:colId xmlns:a16="http://schemas.microsoft.com/office/drawing/2014/main" val="1851750344"/>
                    </a:ext>
                  </a:extLst>
                </a:gridCol>
                <a:gridCol w="1115234">
                  <a:extLst>
                    <a:ext uri="{9D8B030D-6E8A-4147-A177-3AD203B41FA5}">
                      <a16:colId xmlns:a16="http://schemas.microsoft.com/office/drawing/2014/main" val="3144903000"/>
                    </a:ext>
                  </a:extLst>
                </a:gridCol>
                <a:gridCol w="3800337">
                  <a:extLst>
                    <a:ext uri="{9D8B030D-6E8A-4147-A177-3AD203B41FA5}">
                      <a16:colId xmlns:a16="http://schemas.microsoft.com/office/drawing/2014/main" val="965011906"/>
                    </a:ext>
                  </a:extLst>
                </a:gridCol>
              </a:tblGrid>
              <a:tr h="318431">
                <a:tc rowSpan="2">
                  <a:txBody>
                    <a:bodyPr/>
                    <a:lstStyle/>
                    <a:p>
                      <a:endParaRPr lang="en-US" sz="1600" dirty="0"/>
                    </a:p>
                    <a:p>
                      <a:r>
                        <a:rPr lang="en-US" sz="1600" dirty="0"/>
                        <a:t>Mode</a:t>
                      </a:r>
                      <a:endParaRPr lang="en-IL" sz="1600" dirty="0"/>
                    </a:p>
                  </a:txBody>
                  <a:tcPr/>
                </a:tc>
                <a:tc rowSpan="2">
                  <a:txBody>
                    <a:bodyPr/>
                    <a:lstStyle/>
                    <a:p>
                      <a:pPr algn="ctr"/>
                      <a:endParaRPr lang="en-US" sz="1600" dirty="0"/>
                    </a:p>
                    <a:p>
                      <a:pPr algn="ctr"/>
                      <a:r>
                        <a:rPr lang="en-US" sz="1600" dirty="0"/>
                        <a:t>Trigger frame</a:t>
                      </a:r>
                    </a:p>
                    <a:p>
                      <a:r>
                        <a:rPr lang="en-US" sz="1400" b="1" dirty="0">
                          <a:solidFill>
                            <a:schemeClr val="bg1"/>
                          </a:solidFill>
                        </a:rPr>
                        <a:t> </a:t>
                      </a: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Duration and Number of slots</a:t>
                      </a:r>
                      <a:endParaRPr lang="en-IL" sz="1600" dirty="0"/>
                    </a:p>
                  </a:txBody>
                  <a:tcPr/>
                </a:tc>
                <a:tc gridSpan="2">
                  <a:txBody>
                    <a:bodyPr/>
                    <a:lstStyle/>
                    <a:p>
                      <a:r>
                        <a:rPr lang="en-US" dirty="0"/>
                        <a:t>Response frame</a:t>
                      </a:r>
                      <a:endParaRPr lang="en-IL" dirty="0"/>
                    </a:p>
                  </a:txBody>
                  <a:tcPr/>
                </a:tc>
                <a:tc hMerge="1">
                  <a:txBody>
                    <a:bodyPr/>
                    <a:lstStyle/>
                    <a:p>
                      <a:endParaRPr lang="en-IL" dirty="0"/>
                    </a:p>
                  </a:txBody>
                  <a:tcPr/>
                </a:tc>
                <a:tc rowSpan="2">
                  <a:txBody>
                    <a:bodyPr/>
                    <a:lstStyle/>
                    <a:p>
                      <a:endParaRPr lang="en-US" dirty="0"/>
                    </a:p>
                    <a:p>
                      <a:r>
                        <a:rPr lang="en-US" dirty="0"/>
                        <a:t>Comment</a:t>
                      </a:r>
                      <a:endParaRPr lang="en-IL" dirty="0"/>
                    </a:p>
                  </a:txBody>
                  <a:tcPr/>
                </a:tc>
                <a:extLst>
                  <a:ext uri="{0D108BD9-81ED-4DB2-BD59-A6C34878D82A}">
                    <a16:rowId xmlns:a16="http://schemas.microsoft.com/office/drawing/2014/main" val="676767874"/>
                  </a:ext>
                </a:extLst>
              </a:tr>
              <a:tr h="275736">
                <a:tc vMerge="1">
                  <a:txBody>
                    <a:bodyPr/>
                    <a:lstStyle/>
                    <a:p>
                      <a:endParaRPr lang="en-IL" sz="1600" dirty="0"/>
                    </a:p>
                  </a:txBody>
                  <a:tcPr>
                    <a:solidFill>
                      <a:schemeClr val="accent1"/>
                    </a:solidFill>
                  </a:tcPr>
                </a:tc>
                <a:tc vMerge="1">
                  <a:txBody>
                    <a:bodyPr/>
                    <a:lstStyle/>
                    <a:p>
                      <a:endParaRPr dirty="0"/>
                    </a:p>
                  </a:txBody>
                  <a:tcPr>
                    <a:solidFill>
                      <a:schemeClr val="accent1"/>
                    </a:solidFill>
                  </a:tcPr>
                </a:tc>
                <a:tc vMerge="1">
                  <a:txBody>
                    <a:bodyPr/>
                    <a:lstStyle/>
                    <a:p>
                      <a:endParaRPr lang="en-IL" dirty="0"/>
                    </a:p>
                  </a:txBody>
                  <a:tcPr>
                    <a:solidFill>
                      <a:schemeClr val="accent1"/>
                    </a:solidFill>
                  </a:tcPr>
                </a:tc>
                <a:tc>
                  <a:txBody>
                    <a:bodyPr/>
                    <a:lstStyle/>
                    <a:p>
                      <a:pPr algn="ctr"/>
                      <a:r>
                        <a:rPr lang="en-US" sz="1400" b="1" dirty="0">
                          <a:solidFill>
                            <a:schemeClr val="bg1"/>
                          </a:solidFill>
                        </a:rPr>
                        <a:t>RA</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TA</a:t>
                      </a:r>
                      <a:endParaRPr lang="en-IL" sz="1400" b="1" dirty="0">
                        <a:solidFill>
                          <a:schemeClr val="bg1"/>
                        </a:solidFill>
                      </a:endParaRPr>
                    </a:p>
                  </a:txBody>
                  <a:tcPr>
                    <a:solidFill>
                      <a:schemeClr val="accent1"/>
                    </a:solidFill>
                  </a:tcPr>
                </a:tc>
                <a:tc vMerge="1">
                  <a:txBody>
                    <a:bodyPr/>
                    <a:lstStyle/>
                    <a:p>
                      <a:endParaRPr lang="en-IL" dirty="0"/>
                    </a:p>
                  </a:txBody>
                  <a:tcPr>
                    <a:solidFill>
                      <a:schemeClr val="accent1"/>
                    </a:solidFill>
                  </a:tcPr>
                </a:tc>
                <a:extLst>
                  <a:ext uri="{0D108BD9-81ED-4DB2-BD59-A6C34878D82A}">
                    <a16:rowId xmlns:a16="http://schemas.microsoft.com/office/drawing/2014/main" val="972816164"/>
                  </a:ext>
                </a:extLst>
              </a:tr>
              <a:tr h="796077">
                <a:tc>
                  <a:txBody>
                    <a:bodyPr/>
                    <a:lstStyle/>
                    <a:p>
                      <a:pPr algn="ctr"/>
                      <a:r>
                        <a:rPr lang="en-US" sz="1600" dirty="0"/>
                        <a:t>1</a:t>
                      </a:r>
                      <a:endParaRPr lang="en-IL" sz="1600" dirty="0"/>
                    </a:p>
                  </a:txBody>
                  <a:tcPr/>
                </a:tc>
                <a:tc>
                  <a:txBody>
                    <a:bodyPr/>
                    <a:lstStyle/>
                    <a:p>
                      <a:r>
                        <a:rPr lang="en-US" sz="1600" dirty="0"/>
                        <a:t>Does not present</a:t>
                      </a:r>
                      <a:endParaRPr lang="en-IL" sz="1600" dirty="0"/>
                    </a:p>
                  </a:txBody>
                  <a:tcPr/>
                </a:tc>
                <a:tc>
                  <a:txBody>
                    <a:bodyPr/>
                    <a:lstStyle/>
                    <a:p>
                      <a:r>
                        <a:rPr lang="en-US" sz="1600" dirty="0"/>
                        <a:t>Preset out or the frame</a:t>
                      </a:r>
                      <a:endParaRPr lang="en-IL" dirty="0"/>
                    </a:p>
                  </a:txBody>
                  <a:tcPr/>
                </a:tc>
                <a:tc>
                  <a:txBody>
                    <a:bodyPr/>
                    <a:lstStyle/>
                    <a:p>
                      <a:r>
                        <a:rPr lang="en-US" sz="1600" dirty="0"/>
                        <a:t>N/A</a:t>
                      </a:r>
                    </a:p>
                    <a:p>
                      <a:r>
                        <a:rPr lang="en-US" sz="1600" dirty="0"/>
                        <a:t>(broadcast)</a:t>
                      </a:r>
                      <a:endParaRPr lang="en-I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(broadcast)</a:t>
                      </a:r>
                      <a:endParaRPr lang="en-IL" sz="1600" dirty="0"/>
                    </a:p>
                    <a:p>
                      <a:endParaRPr lang="en-IL" sz="1600" dirty="0"/>
                    </a:p>
                  </a:txBody>
                  <a:tcPr/>
                </a:tc>
                <a:tc>
                  <a:txBody>
                    <a:bodyPr/>
                    <a:lstStyle/>
                    <a:p>
                      <a:r>
                        <a:rPr lang="en-US" sz="1600" dirty="0"/>
                        <a:t>There might not be RA and TA in the frame format</a:t>
                      </a:r>
                      <a:endParaRPr lang="en-IL" sz="1600" dirty="0"/>
                    </a:p>
                  </a:txBody>
                  <a:tcPr/>
                </a:tc>
                <a:extLst>
                  <a:ext uri="{0D108BD9-81ED-4DB2-BD59-A6C34878D82A}">
                    <a16:rowId xmlns:a16="http://schemas.microsoft.com/office/drawing/2014/main" val="1548637538"/>
                  </a:ext>
                </a:extLst>
              </a:tr>
            </a:tbl>
          </a:graphicData>
        </a:graphic>
      </p:graphicFrame>
      <p:cxnSp>
        <p:nvCxnSpPr>
          <p:cNvPr id="61" name="Straight Connector 60">
            <a:extLst>
              <a:ext uri="{FF2B5EF4-FFF2-40B4-BE49-F238E27FC236}">
                <a16:creationId xmlns:a16="http://schemas.microsoft.com/office/drawing/2014/main" id="{D8855A4A-DDCD-95F9-8B81-0FDE8E61FA99}"/>
              </a:ext>
            </a:extLst>
          </p:cNvPr>
          <p:cNvCxnSpPr>
            <a:cxnSpLocks/>
          </p:cNvCxnSpPr>
          <p:nvPr/>
        </p:nvCxnSpPr>
        <p:spPr bwMode="auto">
          <a:xfrm>
            <a:off x="11904760" y="2284262"/>
            <a:ext cx="0"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81" name="Group 80">
            <a:extLst>
              <a:ext uri="{FF2B5EF4-FFF2-40B4-BE49-F238E27FC236}">
                <a16:creationId xmlns:a16="http://schemas.microsoft.com/office/drawing/2014/main" id="{18CE840D-EC8F-F249-76A0-F59EB9DF7551}"/>
              </a:ext>
            </a:extLst>
          </p:cNvPr>
          <p:cNvGrpSpPr/>
          <p:nvPr/>
        </p:nvGrpSpPr>
        <p:grpSpPr>
          <a:xfrm>
            <a:off x="3143672" y="1237360"/>
            <a:ext cx="5616624" cy="3273648"/>
            <a:chOff x="3143672" y="1237360"/>
            <a:chExt cx="5616624" cy="3273648"/>
          </a:xfrm>
        </p:grpSpPr>
        <p:sp>
          <p:nvSpPr>
            <p:cNvPr id="77" name="Rectangle 76">
              <a:extLst>
                <a:ext uri="{FF2B5EF4-FFF2-40B4-BE49-F238E27FC236}">
                  <a16:creationId xmlns:a16="http://schemas.microsoft.com/office/drawing/2014/main" id="{4A906520-283F-9014-B923-44ED41D4DE8F}"/>
                </a:ext>
              </a:extLst>
            </p:cNvPr>
            <p:cNvSpPr/>
            <p:nvPr/>
          </p:nvSpPr>
          <p:spPr bwMode="auto">
            <a:xfrm>
              <a:off x="3143672" y="1237360"/>
              <a:ext cx="5616624" cy="32736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L" sz="2400" b="0" i="0" u="none" strike="noStrike" cap="none" normalizeH="0" baseline="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CF2E99E5-FA48-0E85-EAC2-64A66CCBF073}"/>
                </a:ext>
              </a:extLst>
            </p:cNvPr>
            <p:cNvSpPr txBox="1"/>
            <p:nvPr/>
          </p:nvSpPr>
          <p:spPr>
            <a:xfrm>
              <a:off x="3643365" y="4114891"/>
              <a:ext cx="1182569" cy="321084"/>
            </a:xfrm>
            <a:prstGeom prst="rect">
              <a:avLst/>
            </a:prstGeom>
            <a:noFill/>
          </p:spPr>
          <p:txBody>
            <a:bodyPr wrap="square">
              <a:spAutoFit/>
            </a:bodyPr>
            <a:lstStyle/>
            <a:p>
              <a:r>
                <a:rPr lang="en-US" sz="1400" dirty="0">
                  <a:solidFill>
                    <a:schemeClr val="tx1"/>
                  </a:solidFill>
                </a:rPr>
                <a:t>AMP-STA</a:t>
              </a:r>
              <a:endParaRPr lang="en-IL" sz="1400" dirty="0">
                <a:solidFill>
                  <a:schemeClr val="tx1"/>
                </a:solidFill>
              </a:endParaRPr>
            </a:p>
          </p:txBody>
        </p:sp>
        <p:sp>
          <p:nvSpPr>
            <p:cNvPr id="42" name="TextBox 41">
              <a:extLst>
                <a:ext uri="{FF2B5EF4-FFF2-40B4-BE49-F238E27FC236}">
                  <a16:creationId xmlns:a16="http://schemas.microsoft.com/office/drawing/2014/main" id="{772EA37A-BFAC-0C1D-FF5E-4EAA0CF1EE34}"/>
                </a:ext>
              </a:extLst>
            </p:cNvPr>
            <p:cNvSpPr txBox="1"/>
            <p:nvPr/>
          </p:nvSpPr>
          <p:spPr>
            <a:xfrm>
              <a:off x="6012288" y="1939113"/>
              <a:ext cx="2175393" cy="385301"/>
            </a:xfrm>
            <a:prstGeom prst="rect">
              <a:avLst/>
            </a:prstGeom>
            <a:noFill/>
          </p:spPr>
          <p:txBody>
            <a:bodyPr wrap="square" rtlCol="0">
              <a:spAutoFit/>
            </a:bodyPr>
            <a:lstStyle/>
            <a:p>
              <a:r>
                <a:rPr lang="en-US" sz="1800" dirty="0">
                  <a:solidFill>
                    <a:schemeClr val="tx1"/>
                  </a:solidFill>
                </a:rPr>
                <a:t>Protection</a:t>
              </a:r>
              <a:endParaRPr lang="en-IL" sz="1800" baseline="-25000" dirty="0">
                <a:solidFill>
                  <a:schemeClr val="tx1"/>
                </a:solidFill>
              </a:endParaRPr>
            </a:p>
          </p:txBody>
        </p:sp>
        <p:cxnSp>
          <p:nvCxnSpPr>
            <p:cNvPr id="52" name="Straight Connector 51">
              <a:extLst>
                <a:ext uri="{FF2B5EF4-FFF2-40B4-BE49-F238E27FC236}">
                  <a16:creationId xmlns:a16="http://schemas.microsoft.com/office/drawing/2014/main" id="{464AA183-5080-F77D-3575-E6268D4007E3}"/>
                </a:ext>
              </a:extLst>
            </p:cNvPr>
            <p:cNvCxnSpPr>
              <a:cxnSpLocks/>
            </p:cNvCxnSpPr>
            <p:nvPr/>
          </p:nvCxnSpPr>
          <p:spPr bwMode="auto">
            <a:xfrm>
              <a:off x="4749982" y="1297987"/>
              <a:ext cx="3" cy="31379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a:extLst>
                <a:ext uri="{FF2B5EF4-FFF2-40B4-BE49-F238E27FC236}">
                  <a16:creationId xmlns:a16="http://schemas.microsoft.com/office/drawing/2014/main" id="{0A67B76A-A605-36D5-7D86-4DD32379225D}"/>
                </a:ext>
              </a:extLst>
            </p:cNvPr>
            <p:cNvSpPr/>
            <p:nvPr/>
          </p:nvSpPr>
          <p:spPr bwMode="auto">
            <a:xfrm>
              <a:off x="4032341" y="2615121"/>
              <a:ext cx="717644" cy="5365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CTS to self</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27" name="Straight Connector 26">
              <a:extLst>
                <a:ext uri="{FF2B5EF4-FFF2-40B4-BE49-F238E27FC236}">
                  <a16:creationId xmlns:a16="http://schemas.microsoft.com/office/drawing/2014/main" id="{BE6F5739-9420-691A-3B79-AE4A4CBD9CB3}"/>
                </a:ext>
              </a:extLst>
            </p:cNvPr>
            <p:cNvCxnSpPr>
              <a:cxnSpLocks/>
            </p:cNvCxnSpPr>
            <p:nvPr/>
          </p:nvCxnSpPr>
          <p:spPr bwMode="auto">
            <a:xfrm>
              <a:off x="3881206" y="4013982"/>
              <a:ext cx="3621339"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TextBox 27">
              <a:extLst>
                <a:ext uri="{FF2B5EF4-FFF2-40B4-BE49-F238E27FC236}">
                  <a16:creationId xmlns:a16="http://schemas.microsoft.com/office/drawing/2014/main" id="{675C2ADC-B9C0-49D6-31FF-443F7E49E97C}"/>
                </a:ext>
              </a:extLst>
            </p:cNvPr>
            <p:cNvSpPr txBox="1"/>
            <p:nvPr/>
          </p:nvSpPr>
          <p:spPr>
            <a:xfrm>
              <a:off x="3362502" y="3327124"/>
              <a:ext cx="1182569" cy="288976"/>
            </a:xfrm>
            <a:prstGeom prst="rect">
              <a:avLst/>
            </a:prstGeom>
            <a:noFill/>
          </p:spPr>
          <p:txBody>
            <a:bodyPr wrap="square" rtlCol="0">
              <a:spAutoFit/>
            </a:bodyPr>
            <a:lstStyle/>
            <a:p>
              <a:r>
                <a:rPr lang="en-US" sz="1200" dirty="0">
                  <a:solidFill>
                    <a:schemeClr val="tx1"/>
                  </a:solidFill>
                </a:rPr>
                <a:t>AMP AP STA</a:t>
              </a:r>
              <a:endParaRPr lang="en-IL" sz="1200" dirty="0">
                <a:solidFill>
                  <a:schemeClr val="tx1"/>
                </a:solidFill>
              </a:endParaRPr>
            </a:p>
          </p:txBody>
        </p:sp>
        <p:cxnSp>
          <p:nvCxnSpPr>
            <p:cNvPr id="40" name="Straight Arrow Connector 39">
              <a:extLst>
                <a:ext uri="{FF2B5EF4-FFF2-40B4-BE49-F238E27FC236}">
                  <a16:creationId xmlns:a16="http://schemas.microsoft.com/office/drawing/2014/main" id="{63B281FD-3975-557D-3985-25B909415F85}"/>
                </a:ext>
              </a:extLst>
            </p:cNvPr>
            <p:cNvCxnSpPr>
              <a:cxnSpLocks/>
            </p:cNvCxnSpPr>
            <p:nvPr/>
          </p:nvCxnSpPr>
          <p:spPr bwMode="auto">
            <a:xfrm>
              <a:off x="4749985" y="2297439"/>
              <a:ext cx="3496964"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Connector 25">
              <a:extLst>
                <a:ext uri="{FF2B5EF4-FFF2-40B4-BE49-F238E27FC236}">
                  <a16:creationId xmlns:a16="http://schemas.microsoft.com/office/drawing/2014/main" id="{E9623643-0145-E3EC-7B7C-D99DD5797E27}"/>
                </a:ext>
              </a:extLst>
            </p:cNvPr>
            <p:cNvCxnSpPr>
              <a:cxnSpLocks/>
            </p:cNvCxnSpPr>
            <p:nvPr/>
          </p:nvCxnSpPr>
          <p:spPr bwMode="auto">
            <a:xfrm>
              <a:off x="3859811" y="3151633"/>
              <a:ext cx="370184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AD5F82CC-6E1B-1EC0-6CE7-4612823CC5ED}"/>
                </a:ext>
              </a:extLst>
            </p:cNvPr>
            <p:cNvCxnSpPr>
              <a:cxnSpLocks/>
            </p:cNvCxnSpPr>
            <p:nvPr/>
          </p:nvCxnSpPr>
          <p:spPr bwMode="auto">
            <a:xfrm>
              <a:off x="7994452" y="3151633"/>
              <a:ext cx="374449"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9FC345F7-9244-187F-29E5-418B8B55C3EA}"/>
                </a:ext>
              </a:extLst>
            </p:cNvPr>
            <p:cNvSpPr txBox="1"/>
            <p:nvPr/>
          </p:nvSpPr>
          <p:spPr>
            <a:xfrm>
              <a:off x="7502545" y="2827956"/>
              <a:ext cx="491908" cy="481626"/>
            </a:xfrm>
            <a:prstGeom prst="rect">
              <a:avLst/>
            </a:prstGeom>
            <a:noFill/>
          </p:spPr>
          <p:txBody>
            <a:bodyPr wrap="square" rtlCol="0">
              <a:spAutoFit/>
            </a:bodyPr>
            <a:lstStyle/>
            <a:p>
              <a:r>
                <a:rPr lang="en-US" dirty="0">
                  <a:solidFill>
                    <a:schemeClr val="tx1"/>
                  </a:solidFill>
                </a:rPr>
                <a:t>…</a:t>
              </a:r>
              <a:endParaRPr lang="en-IL" dirty="0">
                <a:solidFill>
                  <a:schemeClr val="tx1"/>
                </a:solidFill>
              </a:endParaRPr>
            </a:p>
          </p:txBody>
        </p:sp>
        <p:sp>
          <p:nvSpPr>
            <p:cNvPr id="9" name="TextBox 8">
              <a:extLst>
                <a:ext uri="{FF2B5EF4-FFF2-40B4-BE49-F238E27FC236}">
                  <a16:creationId xmlns:a16="http://schemas.microsoft.com/office/drawing/2014/main" id="{AAA10403-1DDF-1C44-7DCC-B7C08701630C}"/>
                </a:ext>
              </a:extLst>
            </p:cNvPr>
            <p:cNvSpPr txBox="1"/>
            <p:nvPr/>
          </p:nvSpPr>
          <p:spPr>
            <a:xfrm>
              <a:off x="4932355" y="3992284"/>
              <a:ext cx="2334181" cy="417410"/>
            </a:xfrm>
            <a:prstGeom prst="rect">
              <a:avLst/>
            </a:prstGeom>
            <a:noFill/>
          </p:spPr>
          <p:txBody>
            <a:bodyPr wrap="square" rtlCol="0">
              <a:spAutoFit/>
            </a:bodyPr>
            <a:lstStyle/>
            <a:p>
              <a:r>
                <a:rPr lang="en-US" sz="2000" dirty="0">
                  <a:solidFill>
                    <a:schemeClr val="tx1"/>
                  </a:solidFill>
                </a:rPr>
                <a:t>Response frame</a:t>
              </a:r>
              <a:endParaRPr lang="en-IL" sz="2000" dirty="0">
                <a:solidFill>
                  <a:schemeClr val="tx1"/>
                </a:solidFill>
              </a:endParaRPr>
            </a:p>
          </p:txBody>
        </p:sp>
        <p:sp>
          <p:nvSpPr>
            <p:cNvPr id="18" name="Rectangle 17">
              <a:extLst>
                <a:ext uri="{FF2B5EF4-FFF2-40B4-BE49-F238E27FC236}">
                  <a16:creationId xmlns:a16="http://schemas.microsoft.com/office/drawing/2014/main" id="{CD249965-688A-3427-D085-5F44D8A4ABB0}"/>
                </a:ext>
              </a:extLst>
            </p:cNvPr>
            <p:cNvSpPr/>
            <p:nvPr/>
          </p:nvSpPr>
          <p:spPr bwMode="auto">
            <a:xfrm>
              <a:off x="4749982" y="3477470"/>
              <a:ext cx="737077" cy="5365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F</a:t>
              </a:r>
              <a:r>
                <a:rPr kumimoji="0" lang="en-US" sz="1200" b="0" i="0" u="none" strike="noStrike" cap="none" normalizeH="0" baseline="0" dirty="0">
                  <a:ln>
                    <a:noFill/>
                  </a:ln>
                  <a:solidFill>
                    <a:schemeClr val="tx1"/>
                  </a:solidFill>
                  <a:effectLst/>
                  <a:latin typeface="Times New Roman" pitchFamily="16" charset="0"/>
                  <a:ea typeface="MS Gothic" charset="-128"/>
                </a:rPr>
                <a:t>rame control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4EFF8A14-5685-C63B-A060-A354545A69B8}"/>
                </a:ext>
              </a:extLst>
            </p:cNvPr>
            <p:cNvSpPr/>
            <p:nvPr/>
          </p:nvSpPr>
          <p:spPr bwMode="auto">
            <a:xfrm>
              <a:off x="5878743" y="3477469"/>
              <a:ext cx="435145" cy="5365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RA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574B1076-686C-3801-53F0-2D16DE7542B9}"/>
                </a:ext>
              </a:extLst>
            </p:cNvPr>
            <p:cNvSpPr/>
            <p:nvPr/>
          </p:nvSpPr>
          <p:spPr bwMode="auto">
            <a:xfrm>
              <a:off x="6313889" y="3477469"/>
              <a:ext cx="439332" cy="5365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 TA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A61D950F-8F4C-F2CB-630B-777A5F2ABBE4}"/>
                </a:ext>
              </a:extLst>
            </p:cNvPr>
            <p:cNvSpPr/>
            <p:nvPr/>
          </p:nvSpPr>
          <p:spPr bwMode="auto">
            <a:xfrm>
              <a:off x="6752383" y="3477469"/>
              <a:ext cx="434969" cy="5365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1" i="0" strike="noStrike" cap="none" normalizeH="0">
                  <a:ln>
                    <a:noFill/>
                  </a:ln>
                  <a:solidFill>
                    <a:schemeClr val="tx1"/>
                  </a:solidFill>
                  <a:effectLst/>
                  <a:latin typeface="Times New Roman" pitchFamily="16" charset="0"/>
                  <a:ea typeface="MS Gothic" charset="-128"/>
                </a:rPr>
                <a:t>…</a:t>
              </a:r>
              <a:endParaRPr kumimoji="0" lang="en-IL" sz="1200" b="1" i="0" u="none" strike="noStrike" cap="none" normalizeH="0" baseline="0" dirty="0">
                <a:ln>
                  <a:noFill/>
                </a:ln>
                <a:solidFill>
                  <a:schemeClr val="tx1"/>
                </a:solidFill>
                <a:effectLst/>
                <a:latin typeface="Times New Roman" pitchFamily="16" charset="0"/>
                <a:ea typeface="MS Gothic" charset="-128"/>
              </a:endParaRPr>
            </a:p>
          </p:txBody>
        </p:sp>
        <p:cxnSp>
          <p:nvCxnSpPr>
            <p:cNvPr id="36" name="Straight Connector 35">
              <a:extLst>
                <a:ext uri="{FF2B5EF4-FFF2-40B4-BE49-F238E27FC236}">
                  <a16:creationId xmlns:a16="http://schemas.microsoft.com/office/drawing/2014/main" id="{F2B68D47-CB29-5C49-38F6-C8E2D433D36B}"/>
                </a:ext>
              </a:extLst>
            </p:cNvPr>
            <p:cNvCxnSpPr>
              <a:cxnSpLocks/>
            </p:cNvCxnSpPr>
            <p:nvPr/>
          </p:nvCxnSpPr>
          <p:spPr bwMode="auto">
            <a:xfrm>
              <a:off x="8240358" y="1560547"/>
              <a:ext cx="0" cy="26404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A3EABE08-A978-6160-9F59-BE5B783C6AC3}"/>
                </a:ext>
              </a:extLst>
            </p:cNvPr>
            <p:cNvCxnSpPr>
              <a:cxnSpLocks/>
            </p:cNvCxnSpPr>
            <p:nvPr/>
          </p:nvCxnSpPr>
          <p:spPr bwMode="auto">
            <a:xfrm>
              <a:off x="7957560" y="4013982"/>
              <a:ext cx="41134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Arrow Connector 69">
              <a:extLst>
                <a:ext uri="{FF2B5EF4-FFF2-40B4-BE49-F238E27FC236}">
                  <a16:creationId xmlns:a16="http://schemas.microsoft.com/office/drawing/2014/main" id="{7614E678-0B7D-41C5-F347-993460BC4355}"/>
                </a:ext>
              </a:extLst>
            </p:cNvPr>
            <p:cNvCxnSpPr>
              <a:cxnSpLocks/>
            </p:cNvCxnSpPr>
            <p:nvPr/>
          </p:nvCxnSpPr>
          <p:spPr bwMode="auto">
            <a:xfrm>
              <a:off x="4749982" y="2938566"/>
              <a:ext cx="34903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1" name="TextBox 70">
              <a:extLst>
                <a:ext uri="{FF2B5EF4-FFF2-40B4-BE49-F238E27FC236}">
                  <a16:creationId xmlns:a16="http://schemas.microsoft.com/office/drawing/2014/main" id="{B368A858-1F60-9BCC-0DFF-CE7BA904311E}"/>
                </a:ext>
              </a:extLst>
            </p:cNvPr>
            <p:cNvSpPr txBox="1"/>
            <p:nvPr/>
          </p:nvSpPr>
          <p:spPr>
            <a:xfrm>
              <a:off x="5747152" y="2535792"/>
              <a:ext cx="1314301" cy="385301"/>
            </a:xfrm>
            <a:prstGeom prst="rect">
              <a:avLst/>
            </a:prstGeom>
            <a:noFill/>
          </p:spPr>
          <p:txBody>
            <a:bodyPr wrap="square" rtlCol="0">
              <a:spAutoFit/>
            </a:bodyPr>
            <a:lstStyle/>
            <a:p>
              <a:r>
                <a:rPr lang="en-US" sz="1800" dirty="0">
                  <a:solidFill>
                    <a:schemeClr val="tx1"/>
                  </a:solidFill>
                </a:rPr>
                <a:t>Slots (S</a:t>
              </a:r>
              <a:r>
                <a:rPr lang="en-US" sz="1800" baseline="-25000" dirty="0">
                  <a:solidFill>
                    <a:schemeClr val="tx1"/>
                  </a:solidFill>
                </a:rPr>
                <a:t>i</a:t>
              </a:r>
              <a:r>
                <a:rPr lang="en-US" sz="1800" dirty="0">
                  <a:solidFill>
                    <a:schemeClr val="tx1"/>
                  </a:solidFill>
                </a:rPr>
                <a:t>)</a:t>
              </a:r>
              <a:endParaRPr lang="en-IL" sz="1800" baseline="-25000" dirty="0">
                <a:solidFill>
                  <a:schemeClr val="tx1"/>
                </a:solidFill>
              </a:endParaRPr>
            </a:p>
          </p:txBody>
        </p:sp>
        <p:sp>
          <p:nvSpPr>
            <p:cNvPr id="8" name="Rectangle 7">
              <a:extLst>
                <a:ext uri="{FF2B5EF4-FFF2-40B4-BE49-F238E27FC236}">
                  <a16:creationId xmlns:a16="http://schemas.microsoft.com/office/drawing/2014/main" id="{20646836-FB12-A07A-FADC-8BF754F7B713}"/>
                </a:ext>
              </a:extLst>
            </p:cNvPr>
            <p:cNvSpPr/>
            <p:nvPr/>
          </p:nvSpPr>
          <p:spPr bwMode="auto">
            <a:xfrm>
              <a:off x="5486690" y="3477469"/>
              <a:ext cx="392050" cy="5365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1" i="0" strike="noStrike" cap="none" normalizeH="0" dirty="0">
                  <a:ln>
                    <a:noFill/>
                  </a:ln>
                  <a:solidFill>
                    <a:schemeClr val="tx1"/>
                  </a:solidFill>
                  <a:effectLst/>
                  <a:latin typeface="Times New Roman" pitchFamily="16" charset="0"/>
                  <a:ea typeface="MS Gothic" charset="-128"/>
                </a:rPr>
                <a:t>…</a:t>
              </a:r>
              <a:endParaRPr kumimoji="0" lang="en-IL" sz="1400" b="1" i="0" u="none" strike="noStrike" cap="none" normalizeH="0" baseline="0" dirty="0">
                <a:ln>
                  <a:noFill/>
                </a:ln>
                <a:solidFill>
                  <a:schemeClr val="tx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27A702B2-0220-2367-2FDD-50F4F4401ADB}"/>
                </a:ext>
              </a:extLst>
            </p:cNvPr>
            <p:cNvSpPr txBox="1"/>
            <p:nvPr/>
          </p:nvSpPr>
          <p:spPr>
            <a:xfrm>
              <a:off x="7554094" y="3682150"/>
              <a:ext cx="512777" cy="481626"/>
            </a:xfrm>
            <a:prstGeom prst="rect">
              <a:avLst/>
            </a:prstGeom>
            <a:noFill/>
          </p:spPr>
          <p:txBody>
            <a:bodyPr wrap="square" rtlCol="0">
              <a:spAutoFit/>
            </a:bodyPr>
            <a:lstStyle/>
            <a:p>
              <a:r>
                <a:rPr lang="en-US" dirty="0">
                  <a:solidFill>
                    <a:schemeClr val="tx1"/>
                  </a:solidFill>
                </a:rPr>
                <a:t>…</a:t>
              </a:r>
              <a:endParaRPr lang="en-IL" dirty="0">
                <a:solidFill>
                  <a:schemeClr val="tx1"/>
                </a:solidFill>
              </a:endParaRPr>
            </a:p>
          </p:txBody>
        </p:sp>
        <p:cxnSp>
          <p:nvCxnSpPr>
            <p:cNvPr id="25" name="Straight Connector 24">
              <a:extLst>
                <a:ext uri="{FF2B5EF4-FFF2-40B4-BE49-F238E27FC236}">
                  <a16:creationId xmlns:a16="http://schemas.microsoft.com/office/drawing/2014/main" id="{2E1A5E81-144B-F743-C7FA-B05CBC23BBEB}"/>
                </a:ext>
              </a:extLst>
            </p:cNvPr>
            <p:cNvCxnSpPr>
              <a:cxnSpLocks/>
            </p:cNvCxnSpPr>
            <p:nvPr/>
          </p:nvCxnSpPr>
          <p:spPr bwMode="auto">
            <a:xfrm>
              <a:off x="3808366" y="1878227"/>
              <a:ext cx="385778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DC55825C-5EC0-9545-4350-934AA5D70A38}"/>
                </a:ext>
              </a:extLst>
            </p:cNvPr>
            <p:cNvCxnSpPr>
              <a:cxnSpLocks/>
            </p:cNvCxnSpPr>
            <p:nvPr/>
          </p:nvCxnSpPr>
          <p:spPr bwMode="auto">
            <a:xfrm>
              <a:off x="8079512" y="1880229"/>
              <a:ext cx="289389"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TextBox 30">
              <a:extLst>
                <a:ext uri="{FF2B5EF4-FFF2-40B4-BE49-F238E27FC236}">
                  <a16:creationId xmlns:a16="http://schemas.microsoft.com/office/drawing/2014/main" id="{F4C79266-E772-D5DF-9997-B5F674A12B90}"/>
                </a:ext>
              </a:extLst>
            </p:cNvPr>
            <p:cNvSpPr txBox="1"/>
            <p:nvPr/>
          </p:nvSpPr>
          <p:spPr>
            <a:xfrm>
              <a:off x="7597131" y="1544558"/>
              <a:ext cx="491908" cy="481626"/>
            </a:xfrm>
            <a:prstGeom prst="rect">
              <a:avLst/>
            </a:prstGeom>
            <a:noFill/>
          </p:spPr>
          <p:txBody>
            <a:bodyPr wrap="square" rtlCol="0">
              <a:spAutoFit/>
            </a:bodyPr>
            <a:lstStyle/>
            <a:p>
              <a:r>
                <a:rPr lang="en-US" dirty="0">
                  <a:solidFill>
                    <a:schemeClr val="tx1"/>
                  </a:solidFill>
                </a:rPr>
                <a:t>…</a:t>
              </a:r>
              <a:endParaRPr lang="en-IL" dirty="0">
                <a:solidFill>
                  <a:schemeClr val="tx1"/>
                </a:solidFill>
              </a:endParaRPr>
            </a:p>
          </p:txBody>
        </p:sp>
        <p:sp>
          <p:nvSpPr>
            <p:cNvPr id="32" name="TextBox 31">
              <a:extLst>
                <a:ext uri="{FF2B5EF4-FFF2-40B4-BE49-F238E27FC236}">
                  <a16:creationId xmlns:a16="http://schemas.microsoft.com/office/drawing/2014/main" id="{AD327E26-CBBE-DC95-6286-19FE844A0A68}"/>
                </a:ext>
              </a:extLst>
            </p:cNvPr>
            <p:cNvSpPr txBox="1"/>
            <p:nvPr/>
          </p:nvSpPr>
          <p:spPr>
            <a:xfrm>
              <a:off x="3362502" y="1947211"/>
              <a:ext cx="1156979" cy="288976"/>
            </a:xfrm>
            <a:prstGeom prst="rect">
              <a:avLst/>
            </a:prstGeom>
            <a:noFill/>
          </p:spPr>
          <p:txBody>
            <a:bodyPr wrap="square" rtlCol="0">
              <a:spAutoFit/>
            </a:bodyPr>
            <a:lstStyle/>
            <a:p>
              <a:r>
                <a:rPr lang="en-US" sz="1200" dirty="0">
                  <a:solidFill>
                    <a:schemeClr val="tx1"/>
                  </a:solidFill>
                </a:rPr>
                <a:t>AMP AP STA</a:t>
              </a:r>
              <a:endParaRPr lang="en-IL" sz="1200" dirty="0">
                <a:solidFill>
                  <a:schemeClr val="tx1"/>
                </a:solidFill>
              </a:endParaRPr>
            </a:p>
          </p:txBody>
        </p:sp>
        <p:cxnSp>
          <p:nvCxnSpPr>
            <p:cNvPr id="37" name="Straight Connector 36">
              <a:extLst>
                <a:ext uri="{FF2B5EF4-FFF2-40B4-BE49-F238E27FC236}">
                  <a16:creationId xmlns:a16="http://schemas.microsoft.com/office/drawing/2014/main" id="{619B7A66-C3D6-328F-1752-B8C32E8A9C74}"/>
                </a:ext>
              </a:extLst>
            </p:cNvPr>
            <p:cNvCxnSpPr/>
            <p:nvPr/>
          </p:nvCxnSpPr>
          <p:spPr bwMode="auto">
            <a:xfrm>
              <a:off x="3932754" y="1560547"/>
              <a:ext cx="8172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A2EB8AFE-2ADF-2A7A-F45C-B85AC93AB93E}"/>
                </a:ext>
              </a:extLst>
            </p:cNvPr>
            <p:cNvSpPr txBox="1"/>
            <p:nvPr/>
          </p:nvSpPr>
          <p:spPr>
            <a:xfrm>
              <a:off x="3627460" y="1499785"/>
              <a:ext cx="1311530" cy="353192"/>
            </a:xfrm>
            <a:prstGeom prst="rect">
              <a:avLst/>
            </a:prstGeom>
            <a:noFill/>
          </p:spPr>
          <p:txBody>
            <a:bodyPr wrap="square" rtlCol="0">
              <a:spAutoFit/>
            </a:bodyPr>
            <a:lstStyle/>
            <a:p>
              <a:r>
                <a:rPr lang="en-US" sz="1600" dirty="0">
                  <a:solidFill>
                    <a:schemeClr val="tx1"/>
                  </a:solidFill>
                </a:rPr>
                <a:t>Energizing</a:t>
              </a:r>
              <a:endParaRPr lang="en-IL" sz="1600" dirty="0">
                <a:solidFill>
                  <a:schemeClr val="tx1"/>
                </a:solidFill>
              </a:endParaRPr>
            </a:p>
          </p:txBody>
        </p:sp>
        <p:cxnSp>
          <p:nvCxnSpPr>
            <p:cNvPr id="74" name="Straight Connector 73">
              <a:extLst>
                <a:ext uri="{FF2B5EF4-FFF2-40B4-BE49-F238E27FC236}">
                  <a16:creationId xmlns:a16="http://schemas.microsoft.com/office/drawing/2014/main" id="{9CF71217-04DE-7CED-F0BC-FB06DEA6F3FF}"/>
                </a:ext>
              </a:extLst>
            </p:cNvPr>
            <p:cNvCxnSpPr>
              <a:cxnSpLocks/>
            </p:cNvCxnSpPr>
            <p:nvPr/>
          </p:nvCxnSpPr>
          <p:spPr bwMode="auto">
            <a:xfrm>
              <a:off x="4032341" y="1400272"/>
              <a:ext cx="0" cy="271461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8" name="Callout: Line with Accent Bar 77">
              <a:extLst>
                <a:ext uri="{FF2B5EF4-FFF2-40B4-BE49-F238E27FC236}">
                  <a16:creationId xmlns:a16="http://schemas.microsoft.com/office/drawing/2014/main" id="{2AE3C04E-009F-8705-C834-37F6427B50A1}"/>
                </a:ext>
              </a:extLst>
            </p:cNvPr>
            <p:cNvSpPr/>
            <p:nvPr/>
          </p:nvSpPr>
          <p:spPr bwMode="auto">
            <a:xfrm>
              <a:off x="5225324" y="1297986"/>
              <a:ext cx="2670876" cy="502427"/>
            </a:xfrm>
            <a:prstGeom prst="accentCallout1">
              <a:avLst>
                <a:gd name="adj1" fmla="val 18750"/>
                <a:gd name="adj2" fmla="val -8333"/>
                <a:gd name="adj3" fmla="val 36497"/>
                <a:gd name="adj4" fmla="val -45028"/>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The energizing ends at this point if it is supplied in the same channel as the CTS-to-self.</a:t>
              </a:r>
              <a:endParaRPr kumimoji="0" lang="en-IL" sz="10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230591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C9B0A-B93B-DAD3-51A8-B116B3A75773}"/>
              </a:ext>
            </a:extLst>
          </p:cNvPr>
          <p:cNvSpPr>
            <a:spLocks noGrp="1"/>
          </p:cNvSpPr>
          <p:nvPr>
            <p:ph type="title"/>
          </p:nvPr>
        </p:nvSpPr>
        <p:spPr>
          <a:xfrm>
            <a:off x="929217" y="642546"/>
            <a:ext cx="10361084" cy="302595"/>
          </a:xfrm>
        </p:spPr>
        <p:txBody>
          <a:bodyPr/>
          <a:lstStyle/>
          <a:p>
            <a:r>
              <a:rPr lang="en-US" sz="2800" dirty="0"/>
              <a:t>Exemplary frame exchange (access mode 2)  </a:t>
            </a:r>
            <a:endParaRPr lang="en-IL" sz="2800" dirty="0"/>
          </a:p>
        </p:txBody>
      </p:sp>
      <p:sp>
        <p:nvSpPr>
          <p:cNvPr id="4" name="Slide Number Placeholder 3">
            <a:extLst>
              <a:ext uri="{FF2B5EF4-FFF2-40B4-BE49-F238E27FC236}">
                <a16:creationId xmlns:a16="http://schemas.microsoft.com/office/drawing/2014/main" id="{822D50EF-7529-0F68-00AF-97658A557E8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0C7670F-2CF0-CE57-F934-EE51E884AEA9}"/>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3177BC1F-2AC2-2CC1-FE3D-24E7DD1DC8E3}"/>
              </a:ext>
            </a:extLst>
          </p:cNvPr>
          <p:cNvSpPr>
            <a:spLocks noGrp="1"/>
          </p:cNvSpPr>
          <p:nvPr>
            <p:ph type="dt" idx="15"/>
          </p:nvPr>
        </p:nvSpPr>
        <p:spPr/>
        <p:txBody>
          <a:bodyPr/>
          <a:lstStyle/>
          <a:p>
            <a:r>
              <a:rPr lang="en-IL"/>
              <a:t>March 2024</a:t>
            </a:r>
            <a:endParaRPr lang="en-GB" dirty="0"/>
          </a:p>
        </p:txBody>
      </p:sp>
      <p:graphicFrame>
        <p:nvGraphicFramePr>
          <p:cNvPr id="45" name="Table 44">
            <a:extLst>
              <a:ext uri="{FF2B5EF4-FFF2-40B4-BE49-F238E27FC236}">
                <a16:creationId xmlns:a16="http://schemas.microsoft.com/office/drawing/2014/main" id="{3A9530F7-7153-17F7-8EEF-539C24919838}"/>
              </a:ext>
            </a:extLst>
          </p:cNvPr>
          <p:cNvGraphicFramePr>
            <a:graphicFrameLocks noGrp="1"/>
          </p:cNvGraphicFramePr>
          <p:nvPr>
            <p:extLst>
              <p:ext uri="{D42A27DB-BD31-4B8C-83A1-F6EECF244321}">
                <p14:modId xmlns:p14="http://schemas.microsoft.com/office/powerpoint/2010/main" val="3936453265"/>
              </p:ext>
            </p:extLst>
          </p:nvPr>
        </p:nvGraphicFramePr>
        <p:xfrm>
          <a:off x="635909" y="4477591"/>
          <a:ext cx="11085779" cy="1502134"/>
        </p:xfrm>
        <a:graphic>
          <a:graphicData uri="http://schemas.openxmlformats.org/drawingml/2006/table">
            <a:tbl>
              <a:tblPr firstRow="1" bandRow="1">
                <a:tableStyleId>{5C22544A-7EE6-4342-B048-85BDC9FD1C3A}</a:tableStyleId>
              </a:tblPr>
              <a:tblGrid>
                <a:gridCol w="720081">
                  <a:extLst>
                    <a:ext uri="{9D8B030D-6E8A-4147-A177-3AD203B41FA5}">
                      <a16:colId xmlns:a16="http://schemas.microsoft.com/office/drawing/2014/main" val="3060896685"/>
                    </a:ext>
                  </a:extLst>
                </a:gridCol>
                <a:gridCol w="561894">
                  <a:extLst>
                    <a:ext uri="{9D8B030D-6E8A-4147-A177-3AD203B41FA5}">
                      <a16:colId xmlns:a16="http://schemas.microsoft.com/office/drawing/2014/main" val="1804542677"/>
                    </a:ext>
                  </a:extLst>
                </a:gridCol>
                <a:gridCol w="1054617">
                  <a:extLst>
                    <a:ext uri="{9D8B030D-6E8A-4147-A177-3AD203B41FA5}">
                      <a16:colId xmlns:a16="http://schemas.microsoft.com/office/drawing/2014/main" val="1949626857"/>
                    </a:ext>
                  </a:extLst>
                </a:gridCol>
                <a:gridCol w="1254638">
                  <a:extLst>
                    <a:ext uri="{9D8B030D-6E8A-4147-A177-3AD203B41FA5}">
                      <a16:colId xmlns:a16="http://schemas.microsoft.com/office/drawing/2014/main" val="3899265540"/>
                    </a:ext>
                  </a:extLst>
                </a:gridCol>
                <a:gridCol w="1394042">
                  <a:extLst>
                    <a:ext uri="{9D8B030D-6E8A-4147-A177-3AD203B41FA5}">
                      <a16:colId xmlns:a16="http://schemas.microsoft.com/office/drawing/2014/main" val="452525125"/>
                    </a:ext>
                  </a:extLst>
                </a:gridCol>
                <a:gridCol w="1184936">
                  <a:extLst>
                    <a:ext uri="{9D8B030D-6E8A-4147-A177-3AD203B41FA5}">
                      <a16:colId xmlns:a16="http://schemas.microsoft.com/office/drawing/2014/main" val="1851750344"/>
                    </a:ext>
                  </a:extLst>
                </a:gridCol>
                <a:gridCol w="1115234">
                  <a:extLst>
                    <a:ext uri="{9D8B030D-6E8A-4147-A177-3AD203B41FA5}">
                      <a16:colId xmlns:a16="http://schemas.microsoft.com/office/drawing/2014/main" val="3144903000"/>
                    </a:ext>
                  </a:extLst>
                </a:gridCol>
                <a:gridCol w="3800337">
                  <a:extLst>
                    <a:ext uri="{9D8B030D-6E8A-4147-A177-3AD203B41FA5}">
                      <a16:colId xmlns:a16="http://schemas.microsoft.com/office/drawing/2014/main" val="965011906"/>
                    </a:ext>
                  </a:extLst>
                </a:gridCol>
              </a:tblGrid>
              <a:tr h="318431">
                <a:tc rowSpan="2">
                  <a:txBody>
                    <a:bodyPr/>
                    <a:lstStyle/>
                    <a:p>
                      <a:endParaRPr lang="en-US" sz="1600" dirty="0"/>
                    </a:p>
                    <a:p>
                      <a:r>
                        <a:rPr lang="en-US" sz="1600" dirty="0"/>
                        <a:t>Mode</a:t>
                      </a:r>
                      <a:endParaRPr lang="en-IL" sz="1600" dirty="0"/>
                    </a:p>
                  </a:txBody>
                  <a:tcPr/>
                </a:tc>
                <a:tc gridSpan="4">
                  <a:txBody>
                    <a:bodyPr/>
                    <a:lstStyle/>
                    <a:p>
                      <a:pPr algn="ctr"/>
                      <a:r>
                        <a:rPr lang="en-US" sz="1600" dirty="0"/>
                        <a:t>Trigger frame</a:t>
                      </a:r>
                    </a:p>
                  </a:txBody>
                  <a:tcPr/>
                </a:tc>
                <a:tc hMerge="1">
                  <a:txBody>
                    <a:bodyPr/>
                    <a:lstStyle/>
                    <a:p>
                      <a:endParaRPr/>
                    </a:p>
                  </a:txBody>
                  <a:tcPr/>
                </a:tc>
                <a:tc hMerge="1">
                  <a:txBody>
                    <a:bodyPr/>
                    <a:lstStyle/>
                    <a:p>
                      <a:endParaRPr lang="en-IL" dirty="0"/>
                    </a:p>
                  </a:txBody>
                  <a:tcPr/>
                </a:tc>
                <a:tc hMerge="1">
                  <a:txBody>
                    <a:bodyPr/>
                    <a:lstStyle/>
                    <a:p>
                      <a:endParaRPr lang="en-IL" dirty="0"/>
                    </a:p>
                  </a:txBody>
                  <a:tcPr/>
                </a:tc>
                <a:tc gridSpan="2">
                  <a:txBody>
                    <a:bodyPr/>
                    <a:lstStyle/>
                    <a:p>
                      <a:r>
                        <a:rPr lang="en-US" dirty="0"/>
                        <a:t>Response frame</a:t>
                      </a:r>
                      <a:endParaRPr lang="en-IL" dirty="0"/>
                    </a:p>
                  </a:txBody>
                  <a:tcPr/>
                </a:tc>
                <a:tc hMerge="1">
                  <a:txBody>
                    <a:bodyPr/>
                    <a:lstStyle/>
                    <a:p>
                      <a:endParaRPr lang="en-IL" dirty="0"/>
                    </a:p>
                  </a:txBody>
                  <a:tcPr/>
                </a:tc>
                <a:tc rowSpan="2">
                  <a:txBody>
                    <a:bodyPr/>
                    <a:lstStyle/>
                    <a:p>
                      <a:endParaRPr lang="en-US" dirty="0"/>
                    </a:p>
                    <a:p>
                      <a:r>
                        <a:rPr lang="en-US" dirty="0"/>
                        <a:t>Comment</a:t>
                      </a:r>
                      <a:endParaRPr lang="en-IL" dirty="0"/>
                    </a:p>
                  </a:txBody>
                  <a:tcPr/>
                </a:tc>
                <a:extLst>
                  <a:ext uri="{0D108BD9-81ED-4DB2-BD59-A6C34878D82A}">
                    <a16:rowId xmlns:a16="http://schemas.microsoft.com/office/drawing/2014/main" val="676767874"/>
                  </a:ext>
                </a:extLst>
              </a:tr>
              <a:tr h="557254">
                <a:tc vMerge="1">
                  <a:txBody>
                    <a:bodyPr/>
                    <a:lstStyle/>
                    <a:p>
                      <a:endParaRPr lang="en-IL" sz="1600" dirty="0"/>
                    </a:p>
                  </a:txBody>
                  <a:tcPr>
                    <a:solidFill>
                      <a:schemeClr val="accent1"/>
                    </a:solidFill>
                  </a:tcPr>
                </a:tc>
                <a:tc>
                  <a:txBody>
                    <a:bodyPr/>
                    <a:lstStyle/>
                    <a:p>
                      <a:r>
                        <a:rPr lang="en-US" sz="1400" b="1" dirty="0">
                          <a:solidFill>
                            <a:schemeClr val="bg1"/>
                          </a:solidFill>
                        </a:rPr>
                        <a:t>Y/N</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RA</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TA</a:t>
                      </a:r>
                      <a:endParaRPr lang="en-IL" sz="1400" b="1" dirty="0">
                        <a:solidFill>
                          <a:schemeClr val="bg1"/>
                        </a:solidFill>
                      </a:endParaRPr>
                    </a:p>
                  </a:txBody>
                  <a:tcPr>
                    <a:solidFill>
                      <a:schemeClr val="accent1"/>
                    </a:solidFill>
                  </a:tcPr>
                </a:tc>
                <a:tc>
                  <a:txBody>
                    <a:bodyPr/>
                    <a:lstStyle/>
                    <a:p>
                      <a:r>
                        <a:rPr lang="en-US" sz="1400" b="1" dirty="0">
                          <a:solidFill>
                            <a:schemeClr val="bg1"/>
                          </a:solidFill>
                        </a:rPr>
                        <a:t>Duration and Number of slots</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RA</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TA</a:t>
                      </a:r>
                      <a:endParaRPr lang="en-IL" sz="1400" b="1" dirty="0">
                        <a:solidFill>
                          <a:schemeClr val="bg1"/>
                        </a:solidFill>
                      </a:endParaRPr>
                    </a:p>
                  </a:txBody>
                  <a:tcPr>
                    <a:solidFill>
                      <a:schemeClr val="accent1"/>
                    </a:solidFill>
                  </a:tcPr>
                </a:tc>
                <a:tc vMerge="1">
                  <a:txBody>
                    <a:bodyPr/>
                    <a:lstStyle/>
                    <a:p>
                      <a:endParaRPr lang="en-IL" dirty="0"/>
                    </a:p>
                  </a:txBody>
                  <a:tcPr>
                    <a:solidFill>
                      <a:schemeClr val="accent1"/>
                    </a:solidFill>
                  </a:tcPr>
                </a:tc>
                <a:extLst>
                  <a:ext uri="{0D108BD9-81ED-4DB2-BD59-A6C34878D82A}">
                    <a16:rowId xmlns:a16="http://schemas.microsoft.com/office/drawing/2014/main" val="972816164"/>
                  </a:ext>
                </a:extLst>
              </a:tr>
              <a:tr h="318431">
                <a:tc>
                  <a:txBody>
                    <a:bodyPr/>
                    <a:lstStyle/>
                    <a:p>
                      <a:pPr algn="ctr"/>
                      <a:r>
                        <a:rPr lang="en-US" sz="1600" dirty="0"/>
                        <a:t>2</a:t>
                      </a:r>
                      <a:endParaRPr lang="en-IL" sz="1600" dirty="0"/>
                    </a:p>
                  </a:txBody>
                  <a:tcPr/>
                </a:tc>
                <a:tc>
                  <a:txBody>
                    <a:bodyPr/>
                    <a:lstStyle/>
                    <a:p>
                      <a:r>
                        <a:rPr lang="en-US" sz="1600" dirty="0"/>
                        <a:t>Y</a:t>
                      </a:r>
                      <a:endParaRPr lang="en-IL" sz="1600" dirty="0"/>
                    </a:p>
                  </a:txBody>
                  <a:tcPr/>
                </a:tc>
                <a:tc>
                  <a:txBody>
                    <a:bodyPr/>
                    <a:lstStyle/>
                    <a:p>
                      <a:pPr algn="ctr"/>
                      <a:r>
                        <a:rPr lang="en-US" sz="1600" dirty="0"/>
                        <a:t>Broadcast/groupcast</a:t>
                      </a:r>
                      <a:endParaRPr lang="en-IL" sz="1600" dirty="0"/>
                    </a:p>
                  </a:txBody>
                  <a:tcPr/>
                </a:tc>
                <a:tc>
                  <a:txBody>
                    <a:bodyPr/>
                    <a:lstStyle/>
                    <a:p>
                      <a:pPr algn="ctr"/>
                      <a:r>
                        <a:rPr lang="en-US" sz="1600" dirty="0"/>
                        <a:t>unicast</a:t>
                      </a:r>
                      <a:endParaRPr lang="en-IL" sz="1600" dirty="0"/>
                    </a:p>
                  </a:txBody>
                  <a:tcPr/>
                </a:tc>
                <a:tc>
                  <a:txBody>
                    <a:bodyPr/>
                    <a:lstStyle/>
                    <a:p>
                      <a:pPr algn="ctr"/>
                      <a:r>
                        <a:rPr lang="en-US" sz="1600" dirty="0"/>
                        <a:t>&gt;=1</a:t>
                      </a:r>
                      <a:endParaRPr lang="en-IL" sz="1600" dirty="0"/>
                    </a:p>
                  </a:txBody>
                  <a:tcPr/>
                </a:tc>
                <a:tc>
                  <a:txBody>
                    <a:bodyPr/>
                    <a:lstStyle/>
                    <a:p>
                      <a:r>
                        <a:rPr lang="en-US" sz="1600" dirty="0"/>
                        <a:t>unicast</a:t>
                      </a:r>
                      <a:endParaRPr lang="en-I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There might not be RA in the Trigger frame format </a:t>
                      </a:r>
                      <a:endParaRPr lang="en-IL" sz="1600" dirty="0"/>
                    </a:p>
                  </a:txBody>
                  <a:tcPr/>
                </a:tc>
                <a:extLst>
                  <a:ext uri="{0D108BD9-81ED-4DB2-BD59-A6C34878D82A}">
                    <a16:rowId xmlns:a16="http://schemas.microsoft.com/office/drawing/2014/main" val="3715829379"/>
                  </a:ext>
                </a:extLst>
              </a:tr>
            </a:tbl>
          </a:graphicData>
        </a:graphic>
      </p:graphicFrame>
      <p:cxnSp>
        <p:nvCxnSpPr>
          <p:cNvPr id="61" name="Straight Connector 60">
            <a:extLst>
              <a:ext uri="{FF2B5EF4-FFF2-40B4-BE49-F238E27FC236}">
                <a16:creationId xmlns:a16="http://schemas.microsoft.com/office/drawing/2014/main" id="{30F2BCAB-8C46-B3E5-E468-7F436425F244}"/>
              </a:ext>
            </a:extLst>
          </p:cNvPr>
          <p:cNvCxnSpPr>
            <a:cxnSpLocks/>
          </p:cNvCxnSpPr>
          <p:nvPr/>
        </p:nvCxnSpPr>
        <p:spPr bwMode="auto">
          <a:xfrm>
            <a:off x="11904760" y="2284262"/>
            <a:ext cx="0"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0" name="Group 49">
            <a:extLst>
              <a:ext uri="{FF2B5EF4-FFF2-40B4-BE49-F238E27FC236}">
                <a16:creationId xmlns:a16="http://schemas.microsoft.com/office/drawing/2014/main" id="{BEC63C5E-5EB2-5DEA-8ADB-1C5891BF5A31}"/>
              </a:ext>
            </a:extLst>
          </p:cNvPr>
          <p:cNvGrpSpPr/>
          <p:nvPr/>
        </p:nvGrpSpPr>
        <p:grpSpPr>
          <a:xfrm>
            <a:off x="1703512" y="1335176"/>
            <a:ext cx="9083776" cy="2797293"/>
            <a:chOff x="169809" y="1073694"/>
            <a:chExt cx="8806511" cy="2482524"/>
          </a:xfrm>
        </p:grpSpPr>
        <p:sp>
          <p:nvSpPr>
            <p:cNvPr id="9" name="TextBox 8">
              <a:extLst>
                <a:ext uri="{FF2B5EF4-FFF2-40B4-BE49-F238E27FC236}">
                  <a16:creationId xmlns:a16="http://schemas.microsoft.com/office/drawing/2014/main" id="{A37FB9F6-1DAF-6E83-A875-EB4FCF687F49}"/>
                </a:ext>
              </a:extLst>
            </p:cNvPr>
            <p:cNvSpPr txBox="1"/>
            <p:nvPr/>
          </p:nvSpPr>
          <p:spPr>
            <a:xfrm>
              <a:off x="5619513" y="3094721"/>
              <a:ext cx="2304256" cy="400110"/>
            </a:xfrm>
            <a:prstGeom prst="rect">
              <a:avLst/>
            </a:prstGeom>
            <a:noFill/>
          </p:spPr>
          <p:txBody>
            <a:bodyPr wrap="square" rtlCol="0">
              <a:spAutoFit/>
            </a:bodyPr>
            <a:lstStyle/>
            <a:p>
              <a:r>
                <a:rPr lang="en-US" sz="2000" dirty="0">
                  <a:solidFill>
                    <a:schemeClr val="tx1"/>
                  </a:solidFill>
                </a:rPr>
                <a:t>Response frame</a:t>
              </a:r>
              <a:endParaRPr lang="en-IL" sz="2000" dirty="0">
                <a:solidFill>
                  <a:schemeClr val="tx1"/>
                </a:solidFill>
              </a:endParaRPr>
            </a:p>
          </p:txBody>
        </p:sp>
        <p:sp>
          <p:nvSpPr>
            <p:cNvPr id="30" name="TextBox 29">
              <a:extLst>
                <a:ext uri="{FF2B5EF4-FFF2-40B4-BE49-F238E27FC236}">
                  <a16:creationId xmlns:a16="http://schemas.microsoft.com/office/drawing/2014/main" id="{2F742775-4A61-FFDE-86C7-197C83F2C9D1}"/>
                </a:ext>
              </a:extLst>
            </p:cNvPr>
            <p:cNvSpPr txBox="1"/>
            <p:nvPr/>
          </p:nvSpPr>
          <p:spPr>
            <a:xfrm>
              <a:off x="169809" y="3207597"/>
              <a:ext cx="1167408" cy="307777"/>
            </a:xfrm>
            <a:prstGeom prst="rect">
              <a:avLst/>
            </a:prstGeom>
            <a:noFill/>
          </p:spPr>
          <p:txBody>
            <a:bodyPr wrap="square">
              <a:spAutoFit/>
            </a:bodyPr>
            <a:lstStyle/>
            <a:p>
              <a:r>
                <a:rPr lang="en-US" sz="1400" dirty="0">
                  <a:solidFill>
                    <a:schemeClr val="tx1"/>
                  </a:solidFill>
                </a:rPr>
                <a:t>AMP-STA</a:t>
              </a:r>
              <a:endParaRPr lang="en-IL" sz="1400" dirty="0">
                <a:solidFill>
                  <a:schemeClr val="tx1"/>
                </a:solidFill>
              </a:endParaRPr>
            </a:p>
          </p:txBody>
        </p:sp>
        <p:sp>
          <p:nvSpPr>
            <p:cNvPr id="12" name="TextBox 11">
              <a:extLst>
                <a:ext uri="{FF2B5EF4-FFF2-40B4-BE49-F238E27FC236}">
                  <a16:creationId xmlns:a16="http://schemas.microsoft.com/office/drawing/2014/main" id="{C886FB14-4573-FAE8-6635-D1909DBC352D}"/>
                </a:ext>
              </a:extLst>
            </p:cNvPr>
            <p:cNvSpPr txBox="1"/>
            <p:nvPr/>
          </p:nvSpPr>
          <p:spPr>
            <a:xfrm>
              <a:off x="2629536" y="2233045"/>
              <a:ext cx="1918362" cy="400110"/>
            </a:xfrm>
            <a:prstGeom prst="rect">
              <a:avLst/>
            </a:prstGeom>
            <a:noFill/>
          </p:spPr>
          <p:txBody>
            <a:bodyPr wrap="square" rtlCol="0">
              <a:spAutoFit/>
            </a:bodyPr>
            <a:lstStyle/>
            <a:p>
              <a:r>
                <a:rPr lang="en-US" sz="2000" dirty="0">
                  <a:solidFill>
                    <a:schemeClr val="tx1"/>
                  </a:solidFill>
                </a:rPr>
                <a:t>Trigger frame  </a:t>
              </a:r>
              <a:endParaRPr lang="en-IL" sz="2000" dirty="0">
                <a:solidFill>
                  <a:schemeClr val="tx1"/>
                </a:solidFill>
              </a:endParaRPr>
            </a:p>
          </p:txBody>
        </p:sp>
        <p:sp>
          <p:nvSpPr>
            <p:cNvPr id="3" name="Rectangle 2">
              <a:extLst>
                <a:ext uri="{FF2B5EF4-FFF2-40B4-BE49-F238E27FC236}">
                  <a16:creationId xmlns:a16="http://schemas.microsoft.com/office/drawing/2014/main" id="{ED6F46CF-B81E-78A6-2668-F1057546EE59}"/>
                </a:ext>
              </a:extLst>
            </p:cNvPr>
            <p:cNvSpPr/>
            <p:nvPr/>
          </p:nvSpPr>
          <p:spPr bwMode="auto">
            <a:xfrm>
              <a:off x="1404279" y="1771085"/>
              <a:ext cx="720079"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F</a:t>
              </a:r>
              <a:r>
                <a:rPr kumimoji="0" lang="en-US" sz="1200" b="0" i="0" u="none" strike="noStrike" cap="none" normalizeH="0" baseline="0" dirty="0">
                  <a:ln>
                    <a:noFill/>
                  </a:ln>
                  <a:solidFill>
                    <a:schemeClr val="tx1"/>
                  </a:solidFill>
                  <a:effectLst/>
                  <a:latin typeface="Times New Roman" pitchFamily="16" charset="0"/>
                  <a:ea typeface="MS Gothic" charset="-128"/>
                </a:rPr>
                <a:t>rame control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3D17BDD5-7681-0909-8142-77544C2614BE}"/>
                </a:ext>
              </a:extLst>
            </p:cNvPr>
            <p:cNvSpPr/>
            <p:nvPr/>
          </p:nvSpPr>
          <p:spPr bwMode="auto">
            <a:xfrm>
              <a:off x="2124866" y="1771085"/>
              <a:ext cx="387673"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1" i="0" strike="noStrike" cap="none" normalizeH="0" dirty="0">
                  <a:ln>
                    <a:noFill/>
                  </a:ln>
                  <a:solidFill>
                    <a:schemeClr val="tx1"/>
                  </a:solidFill>
                  <a:effectLst/>
                  <a:latin typeface="Times New Roman" pitchFamily="16" charset="0"/>
                  <a:ea typeface="MS Gothic" charset="-128"/>
                </a:rPr>
                <a:t>…</a:t>
              </a:r>
              <a:endParaRPr kumimoji="0" lang="en-IL" sz="1400" b="1"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BDB0BDE-9F7E-4123-9C86-C53A846CD3E6}"/>
                </a:ext>
              </a:extLst>
            </p:cNvPr>
            <p:cNvSpPr/>
            <p:nvPr/>
          </p:nvSpPr>
          <p:spPr bwMode="auto">
            <a:xfrm>
              <a:off x="2512539" y="1771085"/>
              <a:ext cx="432048"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RA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58D95088-70B0-2261-470E-3041B0108EF0}"/>
                </a:ext>
              </a:extLst>
            </p:cNvPr>
            <p:cNvSpPr/>
            <p:nvPr/>
          </p:nvSpPr>
          <p:spPr bwMode="auto">
            <a:xfrm>
              <a:off x="2943149" y="1771085"/>
              <a:ext cx="432048"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 TA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094A06C8-5DE2-3E66-166C-3DCABE41BFE2}"/>
                </a:ext>
              </a:extLst>
            </p:cNvPr>
            <p:cNvSpPr/>
            <p:nvPr/>
          </p:nvSpPr>
          <p:spPr bwMode="auto">
            <a:xfrm>
              <a:off x="3375705" y="1771085"/>
              <a:ext cx="1443236"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Duration and Number of slots</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16EFA57E-25D0-6481-3E0C-71E629CBFEDF}"/>
                </a:ext>
              </a:extLst>
            </p:cNvPr>
            <p:cNvSpPr/>
            <p:nvPr/>
          </p:nvSpPr>
          <p:spPr bwMode="auto">
            <a:xfrm>
              <a:off x="4818942" y="1770164"/>
              <a:ext cx="502460"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1" i="0" strike="noStrike" cap="none" normalizeH="0" dirty="0">
                  <a:ln>
                    <a:noFill/>
                  </a:ln>
                  <a:solidFill>
                    <a:schemeClr val="tx1"/>
                  </a:solidFill>
                  <a:effectLst/>
                  <a:latin typeface="Times New Roman" pitchFamily="16" charset="0"/>
                  <a:ea typeface="MS Gothic" charset="-128"/>
                </a:rPr>
                <a:t>…</a:t>
              </a:r>
              <a:endParaRPr kumimoji="0" lang="en-IL" sz="1200" b="1"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2DE3D1F-98C7-4F6F-72B7-A7D5CB702236}"/>
                </a:ext>
              </a:extLst>
            </p:cNvPr>
            <p:cNvSpPr/>
            <p:nvPr/>
          </p:nvSpPr>
          <p:spPr bwMode="auto">
            <a:xfrm>
              <a:off x="553798" y="1769985"/>
              <a:ext cx="708443"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CTS to self</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4E39CB1F-C4FA-4433-045D-1C1E97264D99}"/>
                </a:ext>
              </a:extLst>
            </p:cNvPr>
            <p:cNvSpPr/>
            <p:nvPr/>
          </p:nvSpPr>
          <p:spPr bwMode="auto">
            <a:xfrm>
              <a:off x="5447026" y="2601243"/>
              <a:ext cx="720079"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F</a:t>
              </a:r>
              <a:r>
                <a:rPr kumimoji="0" lang="en-US" sz="1200" b="0" i="0" u="none" strike="noStrike" cap="none" normalizeH="0" baseline="0" dirty="0">
                  <a:ln>
                    <a:noFill/>
                  </a:ln>
                  <a:solidFill>
                    <a:schemeClr val="tx1"/>
                  </a:solidFill>
                  <a:effectLst/>
                  <a:latin typeface="Times New Roman" pitchFamily="16" charset="0"/>
                  <a:ea typeface="MS Gothic" charset="-128"/>
                </a:rPr>
                <a:t>rame control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B359B9BA-2773-DE41-4131-ECDBF33E1CDB}"/>
                </a:ext>
              </a:extLst>
            </p:cNvPr>
            <p:cNvSpPr/>
            <p:nvPr/>
          </p:nvSpPr>
          <p:spPr bwMode="auto">
            <a:xfrm>
              <a:off x="6553768" y="2601242"/>
              <a:ext cx="429566"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RA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1A44523F-B1EB-5537-EBE1-05B40CD876E2}"/>
                </a:ext>
              </a:extLst>
            </p:cNvPr>
            <p:cNvSpPr/>
            <p:nvPr/>
          </p:nvSpPr>
          <p:spPr bwMode="auto">
            <a:xfrm>
              <a:off x="6983335" y="2601242"/>
              <a:ext cx="433700"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 TA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A88A96D3-50E9-D3CC-671C-DCC4D2F82DE4}"/>
                </a:ext>
              </a:extLst>
            </p:cNvPr>
            <p:cNvSpPr/>
            <p:nvPr/>
          </p:nvSpPr>
          <p:spPr bwMode="auto">
            <a:xfrm>
              <a:off x="7416207" y="2601242"/>
              <a:ext cx="429392"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1" i="0" strike="noStrike" cap="none" normalizeH="0">
                  <a:ln>
                    <a:noFill/>
                  </a:ln>
                  <a:solidFill>
                    <a:schemeClr val="tx1"/>
                  </a:solidFill>
                  <a:effectLst/>
                  <a:latin typeface="Times New Roman" pitchFamily="16" charset="0"/>
                  <a:ea typeface="MS Gothic" charset="-128"/>
                </a:rPr>
                <a:t>…</a:t>
              </a:r>
              <a:endParaRPr kumimoji="0" lang="en-IL" sz="1200" b="1"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Connector 25">
              <a:extLst>
                <a:ext uri="{FF2B5EF4-FFF2-40B4-BE49-F238E27FC236}">
                  <a16:creationId xmlns:a16="http://schemas.microsoft.com/office/drawing/2014/main" id="{D6ACCE59-7880-27B8-2169-4507EC1A0857}"/>
                </a:ext>
              </a:extLst>
            </p:cNvPr>
            <p:cNvCxnSpPr>
              <a:cxnSpLocks/>
            </p:cNvCxnSpPr>
            <p:nvPr/>
          </p:nvCxnSpPr>
          <p:spPr bwMode="auto">
            <a:xfrm>
              <a:off x="383480" y="2284262"/>
              <a:ext cx="7872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2F97C5DA-7E84-45FC-E9A1-7E15162C1185}"/>
                </a:ext>
              </a:extLst>
            </p:cNvPr>
            <p:cNvCxnSpPr>
              <a:cxnSpLocks/>
            </p:cNvCxnSpPr>
            <p:nvPr/>
          </p:nvCxnSpPr>
          <p:spPr bwMode="auto">
            <a:xfrm>
              <a:off x="455488" y="3115520"/>
              <a:ext cx="780075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TextBox 27">
              <a:extLst>
                <a:ext uri="{FF2B5EF4-FFF2-40B4-BE49-F238E27FC236}">
                  <a16:creationId xmlns:a16="http://schemas.microsoft.com/office/drawing/2014/main" id="{7AB996E0-6DC6-28A9-ABB3-C1B2EB50AB84}"/>
                </a:ext>
              </a:extLst>
            </p:cNvPr>
            <p:cNvSpPr txBox="1"/>
            <p:nvPr/>
          </p:nvSpPr>
          <p:spPr>
            <a:xfrm>
              <a:off x="169809" y="2432808"/>
              <a:ext cx="720079" cy="461665"/>
            </a:xfrm>
            <a:prstGeom prst="rect">
              <a:avLst/>
            </a:prstGeom>
            <a:noFill/>
          </p:spPr>
          <p:txBody>
            <a:bodyPr wrap="square" rtlCol="0">
              <a:spAutoFit/>
            </a:bodyPr>
            <a:lstStyle/>
            <a:p>
              <a:r>
                <a:rPr lang="en-US" sz="1200" dirty="0">
                  <a:solidFill>
                    <a:schemeClr val="tx1"/>
                  </a:solidFill>
                </a:rPr>
                <a:t>AMP AP STA</a:t>
              </a:r>
              <a:endParaRPr lang="en-IL" sz="1200" dirty="0">
                <a:solidFill>
                  <a:schemeClr val="tx1"/>
                </a:solidFill>
              </a:endParaRPr>
            </a:p>
          </p:txBody>
        </p:sp>
        <p:cxnSp>
          <p:nvCxnSpPr>
            <p:cNvPr id="35" name="Straight Connector 34">
              <a:extLst>
                <a:ext uri="{FF2B5EF4-FFF2-40B4-BE49-F238E27FC236}">
                  <a16:creationId xmlns:a16="http://schemas.microsoft.com/office/drawing/2014/main" id="{65DD2F21-F4D3-8605-0AAC-F40EFD997400}"/>
                </a:ext>
              </a:extLst>
            </p:cNvPr>
            <p:cNvCxnSpPr>
              <a:cxnSpLocks/>
            </p:cNvCxnSpPr>
            <p:nvPr/>
          </p:nvCxnSpPr>
          <p:spPr bwMode="auto">
            <a:xfrm>
              <a:off x="5321402" y="1655633"/>
              <a:ext cx="0" cy="155434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D25C7241-83D3-F63F-5094-8F36F2419107}"/>
                </a:ext>
              </a:extLst>
            </p:cNvPr>
            <p:cNvCxnSpPr>
              <a:cxnSpLocks/>
            </p:cNvCxnSpPr>
            <p:nvPr/>
          </p:nvCxnSpPr>
          <p:spPr bwMode="auto">
            <a:xfrm>
              <a:off x="7968208" y="1752686"/>
              <a:ext cx="0" cy="145491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Arrow Connector 39">
              <a:extLst>
                <a:ext uri="{FF2B5EF4-FFF2-40B4-BE49-F238E27FC236}">
                  <a16:creationId xmlns:a16="http://schemas.microsoft.com/office/drawing/2014/main" id="{A149D430-B2F8-5FBF-2A5E-CFD11CA4B875}"/>
                </a:ext>
              </a:extLst>
            </p:cNvPr>
            <p:cNvCxnSpPr>
              <a:cxnSpLocks/>
            </p:cNvCxnSpPr>
            <p:nvPr/>
          </p:nvCxnSpPr>
          <p:spPr bwMode="auto">
            <a:xfrm>
              <a:off x="1262241" y="1465470"/>
              <a:ext cx="748653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21D86769-596E-0B44-95CF-F701B30F599D}"/>
                </a:ext>
              </a:extLst>
            </p:cNvPr>
            <p:cNvSpPr txBox="1"/>
            <p:nvPr/>
          </p:nvSpPr>
          <p:spPr>
            <a:xfrm>
              <a:off x="2508361" y="1121995"/>
              <a:ext cx="2147503" cy="369332"/>
            </a:xfrm>
            <a:prstGeom prst="rect">
              <a:avLst/>
            </a:prstGeom>
            <a:noFill/>
          </p:spPr>
          <p:txBody>
            <a:bodyPr wrap="square" rtlCol="0">
              <a:spAutoFit/>
            </a:bodyPr>
            <a:lstStyle/>
            <a:p>
              <a:r>
                <a:rPr lang="en-US" sz="1800" dirty="0">
                  <a:solidFill>
                    <a:schemeClr val="tx1"/>
                  </a:solidFill>
                </a:rPr>
                <a:t>Protection</a:t>
              </a:r>
              <a:endParaRPr lang="en-IL" sz="1800" baseline="-25000" dirty="0">
                <a:solidFill>
                  <a:schemeClr val="tx1"/>
                </a:solidFill>
              </a:endParaRPr>
            </a:p>
          </p:txBody>
        </p:sp>
        <p:cxnSp>
          <p:nvCxnSpPr>
            <p:cNvPr id="52" name="Straight Connector 51">
              <a:extLst>
                <a:ext uri="{FF2B5EF4-FFF2-40B4-BE49-F238E27FC236}">
                  <a16:creationId xmlns:a16="http://schemas.microsoft.com/office/drawing/2014/main" id="{6071B6D4-0D19-0B17-6F6C-D05A5CAC350D}"/>
                </a:ext>
              </a:extLst>
            </p:cNvPr>
            <p:cNvCxnSpPr>
              <a:cxnSpLocks/>
            </p:cNvCxnSpPr>
            <p:nvPr/>
          </p:nvCxnSpPr>
          <p:spPr bwMode="auto">
            <a:xfrm>
              <a:off x="1262241" y="1249867"/>
              <a:ext cx="0" cy="226550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5BE95199-72FB-F407-BB16-2F0A7358EAF4}"/>
                </a:ext>
              </a:extLst>
            </p:cNvPr>
            <p:cNvCxnSpPr>
              <a:cxnSpLocks/>
            </p:cNvCxnSpPr>
            <p:nvPr/>
          </p:nvCxnSpPr>
          <p:spPr bwMode="auto">
            <a:xfrm>
              <a:off x="8748773" y="1327442"/>
              <a:ext cx="0" cy="197502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04F3B1B0-B9D4-4692-0818-FD19810FA303}"/>
                </a:ext>
              </a:extLst>
            </p:cNvPr>
            <p:cNvCxnSpPr>
              <a:cxnSpLocks/>
            </p:cNvCxnSpPr>
            <p:nvPr/>
          </p:nvCxnSpPr>
          <p:spPr bwMode="auto">
            <a:xfrm>
              <a:off x="8578542" y="2284262"/>
              <a:ext cx="285679"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085C603F-278F-9266-4D54-E96674B5CE5B}"/>
                </a:ext>
              </a:extLst>
            </p:cNvPr>
            <p:cNvCxnSpPr/>
            <p:nvPr/>
          </p:nvCxnSpPr>
          <p:spPr bwMode="auto">
            <a:xfrm>
              <a:off x="8605933" y="3115519"/>
              <a:ext cx="285679"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Arrow Connector 69">
              <a:extLst>
                <a:ext uri="{FF2B5EF4-FFF2-40B4-BE49-F238E27FC236}">
                  <a16:creationId xmlns:a16="http://schemas.microsoft.com/office/drawing/2014/main" id="{797F19BF-91F6-7B41-5CE9-B091759217C1}"/>
                </a:ext>
              </a:extLst>
            </p:cNvPr>
            <p:cNvCxnSpPr>
              <a:cxnSpLocks/>
            </p:cNvCxnSpPr>
            <p:nvPr/>
          </p:nvCxnSpPr>
          <p:spPr bwMode="auto">
            <a:xfrm>
              <a:off x="5303145" y="2101831"/>
              <a:ext cx="344562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1" name="TextBox 70">
              <a:extLst>
                <a:ext uri="{FF2B5EF4-FFF2-40B4-BE49-F238E27FC236}">
                  <a16:creationId xmlns:a16="http://schemas.microsoft.com/office/drawing/2014/main" id="{29C1D0EC-4A90-B889-2B9F-3F2A0631A6AD}"/>
                </a:ext>
              </a:extLst>
            </p:cNvPr>
            <p:cNvSpPr txBox="1"/>
            <p:nvPr/>
          </p:nvSpPr>
          <p:spPr>
            <a:xfrm>
              <a:off x="6423864" y="1698593"/>
              <a:ext cx="1297451" cy="369332"/>
            </a:xfrm>
            <a:prstGeom prst="rect">
              <a:avLst/>
            </a:prstGeom>
            <a:noFill/>
          </p:spPr>
          <p:txBody>
            <a:bodyPr wrap="square" rtlCol="0">
              <a:spAutoFit/>
            </a:bodyPr>
            <a:lstStyle/>
            <a:p>
              <a:r>
                <a:rPr lang="en-US" sz="1800" dirty="0">
                  <a:solidFill>
                    <a:schemeClr val="tx1"/>
                  </a:solidFill>
                </a:rPr>
                <a:t>Slot (S</a:t>
              </a:r>
              <a:r>
                <a:rPr lang="en-US" sz="1800" baseline="-25000" dirty="0">
                  <a:solidFill>
                    <a:schemeClr val="tx1"/>
                  </a:solidFill>
                </a:rPr>
                <a:t>i</a:t>
              </a:r>
              <a:r>
                <a:rPr lang="en-US" sz="1800" dirty="0">
                  <a:solidFill>
                    <a:schemeClr val="tx1"/>
                  </a:solidFill>
                </a:rPr>
                <a:t>)</a:t>
              </a:r>
              <a:endParaRPr lang="en-IL" sz="1800" baseline="-25000" dirty="0">
                <a:solidFill>
                  <a:schemeClr val="tx1"/>
                </a:solidFill>
              </a:endParaRPr>
            </a:p>
          </p:txBody>
        </p:sp>
        <p:sp>
          <p:nvSpPr>
            <p:cNvPr id="77" name="Rectangle 76">
              <a:extLst>
                <a:ext uri="{FF2B5EF4-FFF2-40B4-BE49-F238E27FC236}">
                  <a16:creationId xmlns:a16="http://schemas.microsoft.com/office/drawing/2014/main" id="{425904AD-7CC8-8054-2F6B-8CEF7927939F}"/>
                </a:ext>
              </a:extLst>
            </p:cNvPr>
            <p:cNvSpPr/>
            <p:nvPr/>
          </p:nvSpPr>
          <p:spPr bwMode="auto">
            <a:xfrm>
              <a:off x="169809" y="1073694"/>
              <a:ext cx="8806511" cy="248252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L" sz="2400" b="0" i="0" u="none" strike="noStrike" cap="none" normalizeH="0" baseline="0">
                <a:ln>
                  <a:noFill/>
                </a:ln>
                <a:solidFill>
                  <a:schemeClr val="bg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07E2D363-4EF7-2D68-118C-7712E13696F2}"/>
                </a:ext>
              </a:extLst>
            </p:cNvPr>
            <p:cNvSpPr/>
            <p:nvPr/>
          </p:nvSpPr>
          <p:spPr bwMode="auto">
            <a:xfrm>
              <a:off x="6160416" y="2601242"/>
              <a:ext cx="393349"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1" i="0" strike="noStrike" cap="none" normalizeH="0" dirty="0">
                  <a:ln>
                    <a:noFill/>
                  </a:ln>
                  <a:solidFill>
                    <a:schemeClr val="tx1"/>
                  </a:solidFill>
                  <a:effectLst/>
                  <a:latin typeface="Times New Roman" pitchFamily="16" charset="0"/>
                  <a:ea typeface="MS Gothic" charset="-128"/>
                </a:rPr>
                <a:t>…</a:t>
              </a:r>
              <a:endParaRPr kumimoji="0" lang="en-IL" sz="1400" b="1" i="0" u="none" strike="noStrike" cap="none" normalizeH="0" baseline="0" dirty="0">
                <a:ln>
                  <a:noFill/>
                </a:ln>
                <a:solidFill>
                  <a:schemeClr val="tx1"/>
                </a:solidFill>
                <a:effectLst/>
                <a:latin typeface="Times New Roman" pitchFamily="16" charset="0"/>
                <a:ea typeface="MS Gothic" charset="-128"/>
              </a:endParaRPr>
            </a:p>
          </p:txBody>
        </p:sp>
        <p:sp>
          <p:nvSpPr>
            <p:cNvPr id="43" name="TextBox 42">
              <a:extLst>
                <a:ext uri="{FF2B5EF4-FFF2-40B4-BE49-F238E27FC236}">
                  <a16:creationId xmlns:a16="http://schemas.microsoft.com/office/drawing/2014/main" id="{AAC73507-2126-734E-EBD8-BA39368153A4}"/>
                </a:ext>
              </a:extLst>
            </p:cNvPr>
            <p:cNvSpPr txBox="1"/>
            <p:nvPr/>
          </p:nvSpPr>
          <p:spPr>
            <a:xfrm>
              <a:off x="8166502" y="1979748"/>
              <a:ext cx="485601" cy="461665"/>
            </a:xfrm>
            <a:prstGeom prst="rect">
              <a:avLst/>
            </a:prstGeom>
            <a:noFill/>
          </p:spPr>
          <p:txBody>
            <a:bodyPr wrap="square" rtlCol="0">
              <a:spAutoFit/>
            </a:bodyPr>
            <a:lstStyle/>
            <a:p>
              <a:r>
                <a:rPr lang="en-US" dirty="0">
                  <a:solidFill>
                    <a:schemeClr val="tx1"/>
                  </a:solidFill>
                </a:rPr>
                <a:t>…</a:t>
              </a:r>
              <a:endParaRPr lang="en-IL" dirty="0">
                <a:solidFill>
                  <a:schemeClr val="tx1"/>
                </a:solidFill>
              </a:endParaRPr>
            </a:p>
          </p:txBody>
        </p:sp>
        <p:sp>
          <p:nvSpPr>
            <p:cNvPr id="49" name="TextBox 48">
              <a:extLst>
                <a:ext uri="{FF2B5EF4-FFF2-40B4-BE49-F238E27FC236}">
                  <a16:creationId xmlns:a16="http://schemas.microsoft.com/office/drawing/2014/main" id="{427C38DF-BBE8-8444-9FAA-EA9ADE1FA7C4}"/>
                </a:ext>
              </a:extLst>
            </p:cNvPr>
            <p:cNvSpPr txBox="1"/>
            <p:nvPr/>
          </p:nvSpPr>
          <p:spPr>
            <a:xfrm>
              <a:off x="8207640" y="2797440"/>
              <a:ext cx="506203" cy="461665"/>
            </a:xfrm>
            <a:prstGeom prst="rect">
              <a:avLst/>
            </a:prstGeom>
            <a:noFill/>
          </p:spPr>
          <p:txBody>
            <a:bodyPr wrap="square" rtlCol="0">
              <a:spAutoFit/>
            </a:bodyPr>
            <a:lstStyle/>
            <a:p>
              <a:r>
                <a:rPr lang="en-US" dirty="0">
                  <a:solidFill>
                    <a:schemeClr val="tx1"/>
                  </a:solidFill>
                </a:rPr>
                <a:t>…</a:t>
              </a:r>
              <a:endParaRPr lang="en-IL" dirty="0">
                <a:solidFill>
                  <a:schemeClr val="tx1"/>
                </a:solidFill>
              </a:endParaRPr>
            </a:p>
          </p:txBody>
        </p:sp>
      </p:grpSp>
    </p:spTree>
    <p:extLst>
      <p:ext uri="{BB962C8B-B14F-4D97-AF65-F5344CB8AC3E}">
        <p14:creationId xmlns:p14="http://schemas.microsoft.com/office/powerpoint/2010/main" val="1715650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A2FD0-7171-CD6A-37FB-0C0E33466A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7DE0C0-B45D-701F-435E-A2A07234BDFF}"/>
              </a:ext>
            </a:extLst>
          </p:cNvPr>
          <p:cNvSpPr>
            <a:spLocks noGrp="1"/>
          </p:cNvSpPr>
          <p:nvPr>
            <p:ph type="title"/>
          </p:nvPr>
        </p:nvSpPr>
        <p:spPr>
          <a:xfrm>
            <a:off x="929217" y="642546"/>
            <a:ext cx="10361084" cy="302595"/>
          </a:xfrm>
        </p:spPr>
        <p:txBody>
          <a:bodyPr/>
          <a:lstStyle/>
          <a:p>
            <a:r>
              <a:rPr lang="en-US" sz="2800" dirty="0"/>
              <a:t>Exemplary frame exchange (access mode 3) </a:t>
            </a:r>
            <a:endParaRPr lang="en-IL" sz="2800" dirty="0"/>
          </a:p>
        </p:txBody>
      </p:sp>
      <p:sp>
        <p:nvSpPr>
          <p:cNvPr id="4" name="Slide Number Placeholder 3">
            <a:extLst>
              <a:ext uri="{FF2B5EF4-FFF2-40B4-BE49-F238E27FC236}">
                <a16:creationId xmlns:a16="http://schemas.microsoft.com/office/drawing/2014/main" id="{B9E1C11B-4F0D-4938-C791-716646A4F6A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DC1D862-879C-0FC0-170C-F26A0B64DB29}"/>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E5BB28AF-88E6-B17D-D632-7A721710140E}"/>
              </a:ext>
            </a:extLst>
          </p:cNvPr>
          <p:cNvSpPr>
            <a:spLocks noGrp="1"/>
          </p:cNvSpPr>
          <p:nvPr>
            <p:ph type="dt" idx="15"/>
          </p:nvPr>
        </p:nvSpPr>
        <p:spPr/>
        <p:txBody>
          <a:bodyPr/>
          <a:lstStyle/>
          <a:p>
            <a:r>
              <a:rPr lang="en-IL"/>
              <a:t>March 2024</a:t>
            </a:r>
            <a:endParaRPr lang="en-GB" dirty="0"/>
          </a:p>
        </p:txBody>
      </p:sp>
      <p:graphicFrame>
        <p:nvGraphicFramePr>
          <p:cNvPr id="45" name="Table 44">
            <a:extLst>
              <a:ext uri="{FF2B5EF4-FFF2-40B4-BE49-F238E27FC236}">
                <a16:creationId xmlns:a16="http://schemas.microsoft.com/office/drawing/2014/main" id="{659B52DE-7B86-F234-18C0-0EC47C9EFB06}"/>
              </a:ext>
            </a:extLst>
          </p:cNvPr>
          <p:cNvGraphicFramePr>
            <a:graphicFrameLocks noGrp="1"/>
          </p:cNvGraphicFramePr>
          <p:nvPr>
            <p:extLst>
              <p:ext uri="{D42A27DB-BD31-4B8C-83A1-F6EECF244321}">
                <p14:modId xmlns:p14="http://schemas.microsoft.com/office/powerpoint/2010/main" val="4072858987"/>
              </p:ext>
            </p:extLst>
          </p:nvPr>
        </p:nvGraphicFramePr>
        <p:xfrm>
          <a:off x="566869" y="4458404"/>
          <a:ext cx="11085779" cy="1266674"/>
        </p:xfrm>
        <a:graphic>
          <a:graphicData uri="http://schemas.openxmlformats.org/drawingml/2006/table">
            <a:tbl>
              <a:tblPr firstRow="1" bandRow="1">
                <a:tableStyleId>{5C22544A-7EE6-4342-B048-85BDC9FD1C3A}</a:tableStyleId>
              </a:tblPr>
              <a:tblGrid>
                <a:gridCol w="720081">
                  <a:extLst>
                    <a:ext uri="{9D8B030D-6E8A-4147-A177-3AD203B41FA5}">
                      <a16:colId xmlns:a16="http://schemas.microsoft.com/office/drawing/2014/main" val="3060896685"/>
                    </a:ext>
                  </a:extLst>
                </a:gridCol>
                <a:gridCol w="561894">
                  <a:extLst>
                    <a:ext uri="{9D8B030D-6E8A-4147-A177-3AD203B41FA5}">
                      <a16:colId xmlns:a16="http://schemas.microsoft.com/office/drawing/2014/main" val="1804542677"/>
                    </a:ext>
                  </a:extLst>
                </a:gridCol>
                <a:gridCol w="1054617">
                  <a:extLst>
                    <a:ext uri="{9D8B030D-6E8A-4147-A177-3AD203B41FA5}">
                      <a16:colId xmlns:a16="http://schemas.microsoft.com/office/drawing/2014/main" val="1949626857"/>
                    </a:ext>
                  </a:extLst>
                </a:gridCol>
                <a:gridCol w="1254638">
                  <a:extLst>
                    <a:ext uri="{9D8B030D-6E8A-4147-A177-3AD203B41FA5}">
                      <a16:colId xmlns:a16="http://schemas.microsoft.com/office/drawing/2014/main" val="3899265540"/>
                    </a:ext>
                  </a:extLst>
                </a:gridCol>
                <a:gridCol w="1394042">
                  <a:extLst>
                    <a:ext uri="{9D8B030D-6E8A-4147-A177-3AD203B41FA5}">
                      <a16:colId xmlns:a16="http://schemas.microsoft.com/office/drawing/2014/main" val="452525125"/>
                    </a:ext>
                  </a:extLst>
                </a:gridCol>
                <a:gridCol w="1184936">
                  <a:extLst>
                    <a:ext uri="{9D8B030D-6E8A-4147-A177-3AD203B41FA5}">
                      <a16:colId xmlns:a16="http://schemas.microsoft.com/office/drawing/2014/main" val="1851750344"/>
                    </a:ext>
                  </a:extLst>
                </a:gridCol>
                <a:gridCol w="1115234">
                  <a:extLst>
                    <a:ext uri="{9D8B030D-6E8A-4147-A177-3AD203B41FA5}">
                      <a16:colId xmlns:a16="http://schemas.microsoft.com/office/drawing/2014/main" val="3144903000"/>
                    </a:ext>
                  </a:extLst>
                </a:gridCol>
                <a:gridCol w="3800337">
                  <a:extLst>
                    <a:ext uri="{9D8B030D-6E8A-4147-A177-3AD203B41FA5}">
                      <a16:colId xmlns:a16="http://schemas.microsoft.com/office/drawing/2014/main" val="965011906"/>
                    </a:ext>
                  </a:extLst>
                </a:gridCol>
              </a:tblGrid>
              <a:tr h="318431">
                <a:tc rowSpan="2">
                  <a:txBody>
                    <a:bodyPr/>
                    <a:lstStyle/>
                    <a:p>
                      <a:endParaRPr lang="en-US" sz="1600" dirty="0"/>
                    </a:p>
                    <a:p>
                      <a:r>
                        <a:rPr lang="en-US" sz="1600" dirty="0"/>
                        <a:t>Mode</a:t>
                      </a:r>
                      <a:endParaRPr lang="en-IL" sz="1600" dirty="0"/>
                    </a:p>
                  </a:txBody>
                  <a:tcPr/>
                </a:tc>
                <a:tc gridSpan="4">
                  <a:txBody>
                    <a:bodyPr/>
                    <a:lstStyle/>
                    <a:p>
                      <a:pPr algn="ctr"/>
                      <a:r>
                        <a:rPr lang="en-US" sz="1600" dirty="0"/>
                        <a:t>Trigger frame</a:t>
                      </a:r>
                    </a:p>
                  </a:txBody>
                  <a:tcPr/>
                </a:tc>
                <a:tc hMerge="1">
                  <a:txBody>
                    <a:bodyPr/>
                    <a:lstStyle/>
                    <a:p>
                      <a:endParaRPr/>
                    </a:p>
                  </a:txBody>
                  <a:tcPr/>
                </a:tc>
                <a:tc hMerge="1">
                  <a:txBody>
                    <a:bodyPr/>
                    <a:lstStyle/>
                    <a:p>
                      <a:endParaRPr lang="en-IL" dirty="0"/>
                    </a:p>
                  </a:txBody>
                  <a:tcPr/>
                </a:tc>
                <a:tc hMerge="1">
                  <a:txBody>
                    <a:bodyPr/>
                    <a:lstStyle/>
                    <a:p>
                      <a:endParaRPr lang="en-IL" dirty="0"/>
                    </a:p>
                  </a:txBody>
                  <a:tcPr/>
                </a:tc>
                <a:tc gridSpan="2">
                  <a:txBody>
                    <a:bodyPr/>
                    <a:lstStyle/>
                    <a:p>
                      <a:r>
                        <a:rPr lang="en-US" dirty="0"/>
                        <a:t>Response frame</a:t>
                      </a:r>
                      <a:endParaRPr lang="en-IL" dirty="0"/>
                    </a:p>
                  </a:txBody>
                  <a:tcPr/>
                </a:tc>
                <a:tc hMerge="1">
                  <a:txBody>
                    <a:bodyPr/>
                    <a:lstStyle/>
                    <a:p>
                      <a:endParaRPr lang="en-IL" dirty="0"/>
                    </a:p>
                  </a:txBody>
                  <a:tcPr/>
                </a:tc>
                <a:tc rowSpan="2">
                  <a:txBody>
                    <a:bodyPr/>
                    <a:lstStyle/>
                    <a:p>
                      <a:endParaRPr lang="en-US" dirty="0"/>
                    </a:p>
                    <a:p>
                      <a:r>
                        <a:rPr lang="en-US" dirty="0"/>
                        <a:t>Comment</a:t>
                      </a:r>
                      <a:endParaRPr lang="en-IL" dirty="0"/>
                    </a:p>
                  </a:txBody>
                  <a:tcPr/>
                </a:tc>
                <a:extLst>
                  <a:ext uri="{0D108BD9-81ED-4DB2-BD59-A6C34878D82A}">
                    <a16:rowId xmlns:a16="http://schemas.microsoft.com/office/drawing/2014/main" val="676767874"/>
                  </a:ext>
                </a:extLst>
              </a:tr>
              <a:tr h="557254">
                <a:tc vMerge="1">
                  <a:txBody>
                    <a:bodyPr/>
                    <a:lstStyle/>
                    <a:p>
                      <a:endParaRPr lang="en-IL" sz="1600" dirty="0"/>
                    </a:p>
                  </a:txBody>
                  <a:tcPr>
                    <a:solidFill>
                      <a:schemeClr val="accent1"/>
                    </a:solidFill>
                  </a:tcPr>
                </a:tc>
                <a:tc>
                  <a:txBody>
                    <a:bodyPr/>
                    <a:lstStyle/>
                    <a:p>
                      <a:r>
                        <a:rPr lang="en-US" sz="1400" b="1" dirty="0">
                          <a:solidFill>
                            <a:schemeClr val="bg1"/>
                          </a:solidFill>
                        </a:rPr>
                        <a:t>Y/N</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RA</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TA</a:t>
                      </a:r>
                      <a:endParaRPr lang="en-IL" sz="1400" b="1" dirty="0">
                        <a:solidFill>
                          <a:schemeClr val="bg1"/>
                        </a:solidFill>
                      </a:endParaRPr>
                    </a:p>
                  </a:txBody>
                  <a:tcPr>
                    <a:solidFill>
                      <a:schemeClr val="accent1"/>
                    </a:solidFill>
                  </a:tcPr>
                </a:tc>
                <a:tc>
                  <a:txBody>
                    <a:bodyPr/>
                    <a:lstStyle/>
                    <a:p>
                      <a:r>
                        <a:rPr lang="en-US" sz="1400" b="1" dirty="0">
                          <a:solidFill>
                            <a:schemeClr val="bg1"/>
                          </a:solidFill>
                        </a:rPr>
                        <a:t>Number of slots</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RA</a:t>
                      </a:r>
                      <a:endParaRPr lang="en-IL" sz="1400" b="1" dirty="0">
                        <a:solidFill>
                          <a:schemeClr val="bg1"/>
                        </a:solidFill>
                      </a:endParaRPr>
                    </a:p>
                  </a:txBody>
                  <a:tcPr>
                    <a:solidFill>
                      <a:schemeClr val="accent1"/>
                    </a:solidFill>
                  </a:tcPr>
                </a:tc>
                <a:tc>
                  <a:txBody>
                    <a:bodyPr/>
                    <a:lstStyle/>
                    <a:p>
                      <a:pPr algn="ctr"/>
                      <a:r>
                        <a:rPr lang="en-US" sz="1400" b="1" dirty="0">
                          <a:solidFill>
                            <a:schemeClr val="bg1"/>
                          </a:solidFill>
                        </a:rPr>
                        <a:t>TA</a:t>
                      </a:r>
                      <a:endParaRPr lang="en-IL" sz="1400" b="1" dirty="0">
                        <a:solidFill>
                          <a:schemeClr val="bg1"/>
                        </a:solidFill>
                      </a:endParaRPr>
                    </a:p>
                  </a:txBody>
                  <a:tcPr>
                    <a:solidFill>
                      <a:schemeClr val="accent1"/>
                    </a:solidFill>
                  </a:tcPr>
                </a:tc>
                <a:tc vMerge="1">
                  <a:txBody>
                    <a:bodyPr/>
                    <a:lstStyle/>
                    <a:p>
                      <a:endParaRPr lang="en-IL" dirty="0"/>
                    </a:p>
                  </a:txBody>
                  <a:tcPr>
                    <a:solidFill>
                      <a:schemeClr val="accent1"/>
                    </a:solidFill>
                  </a:tcPr>
                </a:tc>
                <a:extLst>
                  <a:ext uri="{0D108BD9-81ED-4DB2-BD59-A6C34878D82A}">
                    <a16:rowId xmlns:a16="http://schemas.microsoft.com/office/drawing/2014/main" val="972816164"/>
                  </a:ext>
                </a:extLst>
              </a:tr>
              <a:tr h="343660">
                <a:tc>
                  <a:txBody>
                    <a:bodyPr/>
                    <a:lstStyle/>
                    <a:p>
                      <a:pPr algn="ctr"/>
                      <a:r>
                        <a:rPr lang="en-US" sz="1600" dirty="0"/>
                        <a:t>3</a:t>
                      </a:r>
                      <a:endParaRPr lang="en-IL" sz="1600" dirty="0"/>
                    </a:p>
                  </a:txBody>
                  <a:tcPr/>
                </a:tc>
                <a:tc>
                  <a:txBody>
                    <a:bodyPr/>
                    <a:lstStyle/>
                    <a:p>
                      <a:r>
                        <a:rPr lang="en-US" sz="1600" dirty="0"/>
                        <a:t>Y</a:t>
                      </a:r>
                      <a:endParaRPr lang="en-IL" sz="1600" dirty="0"/>
                    </a:p>
                  </a:txBody>
                  <a:tcPr/>
                </a:tc>
                <a:tc>
                  <a:txBody>
                    <a:bodyPr/>
                    <a:lstStyle/>
                    <a:p>
                      <a:pPr algn="ctr"/>
                      <a:r>
                        <a:rPr lang="en-US" sz="1600" dirty="0"/>
                        <a:t>unicast</a:t>
                      </a:r>
                      <a:endParaRPr lang="en-IL" sz="1600" dirty="0"/>
                    </a:p>
                  </a:txBody>
                  <a:tcPr/>
                </a:tc>
                <a:tc>
                  <a:txBody>
                    <a:bodyPr/>
                    <a:lstStyle/>
                    <a:p>
                      <a:pPr algn="ctr"/>
                      <a:r>
                        <a:rPr lang="en-US" sz="1600" dirty="0"/>
                        <a:t>unicast</a:t>
                      </a:r>
                      <a:endParaRPr lang="en-IL" sz="1600" dirty="0"/>
                    </a:p>
                  </a:txBody>
                  <a:tcPr/>
                </a:tc>
                <a:tc>
                  <a:txBody>
                    <a:bodyPr/>
                    <a:lstStyle/>
                    <a:p>
                      <a:pPr algn="ctr"/>
                      <a:r>
                        <a:rPr lang="en-US" sz="1600" dirty="0"/>
                        <a:t>1</a:t>
                      </a:r>
                      <a:endParaRPr lang="en-I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unicast</a:t>
                      </a:r>
                      <a:endParaRPr lang="en-I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unicast</a:t>
                      </a:r>
                      <a:endParaRPr lang="en-IL" sz="1600" dirty="0"/>
                    </a:p>
                  </a:txBody>
                  <a:tcPr/>
                </a:tc>
                <a:tc>
                  <a:txBody>
                    <a:bodyPr/>
                    <a:lstStyle/>
                    <a:p>
                      <a:endParaRPr lang="en-IL" sz="1600" dirty="0"/>
                    </a:p>
                  </a:txBody>
                  <a:tcPr/>
                </a:tc>
                <a:extLst>
                  <a:ext uri="{0D108BD9-81ED-4DB2-BD59-A6C34878D82A}">
                    <a16:rowId xmlns:a16="http://schemas.microsoft.com/office/drawing/2014/main" val="1064095848"/>
                  </a:ext>
                </a:extLst>
              </a:tr>
            </a:tbl>
          </a:graphicData>
        </a:graphic>
      </p:graphicFrame>
      <p:cxnSp>
        <p:nvCxnSpPr>
          <p:cNvPr id="61" name="Straight Connector 60">
            <a:extLst>
              <a:ext uri="{FF2B5EF4-FFF2-40B4-BE49-F238E27FC236}">
                <a16:creationId xmlns:a16="http://schemas.microsoft.com/office/drawing/2014/main" id="{AF1F1D90-04C1-0D61-A299-27611DBFD2EB}"/>
              </a:ext>
            </a:extLst>
          </p:cNvPr>
          <p:cNvCxnSpPr>
            <a:cxnSpLocks/>
          </p:cNvCxnSpPr>
          <p:nvPr/>
        </p:nvCxnSpPr>
        <p:spPr bwMode="auto">
          <a:xfrm>
            <a:off x="11904760" y="2284262"/>
            <a:ext cx="0"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29" name="Group 28">
            <a:extLst>
              <a:ext uri="{FF2B5EF4-FFF2-40B4-BE49-F238E27FC236}">
                <a16:creationId xmlns:a16="http://schemas.microsoft.com/office/drawing/2014/main" id="{FDD0F34B-0986-6BA9-68B6-592CDB3FBF23}"/>
              </a:ext>
            </a:extLst>
          </p:cNvPr>
          <p:cNvGrpSpPr/>
          <p:nvPr/>
        </p:nvGrpSpPr>
        <p:grpSpPr>
          <a:xfrm>
            <a:off x="1653682" y="1227902"/>
            <a:ext cx="8884635" cy="2993186"/>
            <a:chOff x="1692744" y="1184609"/>
            <a:chExt cx="8363697" cy="2482524"/>
          </a:xfrm>
        </p:grpSpPr>
        <p:sp>
          <p:nvSpPr>
            <p:cNvPr id="9" name="TextBox 8">
              <a:extLst>
                <a:ext uri="{FF2B5EF4-FFF2-40B4-BE49-F238E27FC236}">
                  <a16:creationId xmlns:a16="http://schemas.microsoft.com/office/drawing/2014/main" id="{321421C3-CC32-181E-ED95-01B478196900}"/>
                </a:ext>
              </a:extLst>
            </p:cNvPr>
            <p:cNvSpPr txBox="1"/>
            <p:nvPr/>
          </p:nvSpPr>
          <p:spPr>
            <a:xfrm>
              <a:off x="7142448" y="3205636"/>
              <a:ext cx="2304256" cy="400110"/>
            </a:xfrm>
            <a:prstGeom prst="rect">
              <a:avLst/>
            </a:prstGeom>
            <a:noFill/>
          </p:spPr>
          <p:txBody>
            <a:bodyPr wrap="square" rtlCol="0">
              <a:spAutoFit/>
            </a:bodyPr>
            <a:lstStyle/>
            <a:p>
              <a:r>
                <a:rPr lang="en-US" sz="2000" dirty="0">
                  <a:solidFill>
                    <a:schemeClr val="tx1"/>
                  </a:solidFill>
                </a:rPr>
                <a:t>Response frame</a:t>
              </a:r>
              <a:endParaRPr lang="en-IL" sz="2000" dirty="0">
                <a:solidFill>
                  <a:schemeClr val="tx1"/>
                </a:solidFill>
              </a:endParaRPr>
            </a:p>
          </p:txBody>
        </p:sp>
        <p:sp>
          <p:nvSpPr>
            <p:cNvPr id="30" name="TextBox 29">
              <a:extLst>
                <a:ext uri="{FF2B5EF4-FFF2-40B4-BE49-F238E27FC236}">
                  <a16:creationId xmlns:a16="http://schemas.microsoft.com/office/drawing/2014/main" id="{F3F6CA95-CCEE-1D15-030F-0FD28924A3C9}"/>
                </a:ext>
              </a:extLst>
            </p:cNvPr>
            <p:cNvSpPr txBox="1"/>
            <p:nvPr/>
          </p:nvSpPr>
          <p:spPr>
            <a:xfrm>
              <a:off x="1692744" y="3318512"/>
              <a:ext cx="1167408" cy="307777"/>
            </a:xfrm>
            <a:prstGeom prst="rect">
              <a:avLst/>
            </a:prstGeom>
            <a:noFill/>
          </p:spPr>
          <p:txBody>
            <a:bodyPr wrap="square">
              <a:spAutoFit/>
            </a:bodyPr>
            <a:lstStyle/>
            <a:p>
              <a:r>
                <a:rPr lang="en-US" sz="1400" dirty="0">
                  <a:solidFill>
                    <a:schemeClr val="tx1"/>
                  </a:solidFill>
                </a:rPr>
                <a:t>AMP-STA</a:t>
              </a:r>
              <a:endParaRPr lang="en-IL" sz="1400" dirty="0">
                <a:solidFill>
                  <a:schemeClr val="tx1"/>
                </a:solidFill>
              </a:endParaRPr>
            </a:p>
          </p:txBody>
        </p:sp>
        <p:sp>
          <p:nvSpPr>
            <p:cNvPr id="12" name="TextBox 11">
              <a:extLst>
                <a:ext uri="{FF2B5EF4-FFF2-40B4-BE49-F238E27FC236}">
                  <a16:creationId xmlns:a16="http://schemas.microsoft.com/office/drawing/2014/main" id="{61349C3A-9923-F547-988B-91AFB7E7D2F7}"/>
                </a:ext>
              </a:extLst>
            </p:cNvPr>
            <p:cNvSpPr txBox="1"/>
            <p:nvPr/>
          </p:nvSpPr>
          <p:spPr>
            <a:xfrm>
              <a:off x="4152471" y="2343960"/>
              <a:ext cx="1918362" cy="400110"/>
            </a:xfrm>
            <a:prstGeom prst="rect">
              <a:avLst/>
            </a:prstGeom>
            <a:noFill/>
          </p:spPr>
          <p:txBody>
            <a:bodyPr wrap="square" rtlCol="0">
              <a:spAutoFit/>
            </a:bodyPr>
            <a:lstStyle/>
            <a:p>
              <a:r>
                <a:rPr lang="en-US" sz="2000" dirty="0">
                  <a:solidFill>
                    <a:schemeClr val="tx1"/>
                  </a:solidFill>
                </a:rPr>
                <a:t>Trigger frame  </a:t>
              </a:r>
              <a:endParaRPr lang="en-IL" sz="2000" dirty="0">
                <a:solidFill>
                  <a:schemeClr val="tx1"/>
                </a:solidFill>
              </a:endParaRPr>
            </a:p>
          </p:txBody>
        </p:sp>
        <p:sp>
          <p:nvSpPr>
            <p:cNvPr id="3" name="Rectangle 2">
              <a:extLst>
                <a:ext uri="{FF2B5EF4-FFF2-40B4-BE49-F238E27FC236}">
                  <a16:creationId xmlns:a16="http://schemas.microsoft.com/office/drawing/2014/main" id="{910D1DE6-746F-B970-C2C6-2A56E7B572E0}"/>
                </a:ext>
              </a:extLst>
            </p:cNvPr>
            <p:cNvSpPr/>
            <p:nvPr/>
          </p:nvSpPr>
          <p:spPr bwMode="auto">
            <a:xfrm>
              <a:off x="2927214" y="1882000"/>
              <a:ext cx="720079"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F</a:t>
              </a:r>
              <a:r>
                <a:rPr kumimoji="0" lang="en-US" sz="1200" b="0" i="0" u="none" strike="noStrike" cap="none" normalizeH="0" baseline="0" dirty="0">
                  <a:ln>
                    <a:noFill/>
                  </a:ln>
                  <a:solidFill>
                    <a:schemeClr val="tx1"/>
                  </a:solidFill>
                  <a:effectLst/>
                  <a:latin typeface="Times New Roman" pitchFamily="16" charset="0"/>
                  <a:ea typeface="MS Gothic" charset="-128"/>
                </a:rPr>
                <a:t>rame control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1890C731-B0E4-ACF1-B89D-8AFCEA999E08}"/>
                </a:ext>
              </a:extLst>
            </p:cNvPr>
            <p:cNvSpPr/>
            <p:nvPr/>
          </p:nvSpPr>
          <p:spPr bwMode="auto">
            <a:xfrm>
              <a:off x="3647801" y="1882000"/>
              <a:ext cx="387673"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1" i="0" strike="noStrike" cap="none" normalizeH="0" dirty="0">
                  <a:ln>
                    <a:noFill/>
                  </a:ln>
                  <a:solidFill>
                    <a:schemeClr val="tx1"/>
                  </a:solidFill>
                  <a:effectLst/>
                  <a:latin typeface="Times New Roman" pitchFamily="16" charset="0"/>
                  <a:ea typeface="MS Gothic" charset="-128"/>
                </a:rPr>
                <a:t>…</a:t>
              </a:r>
              <a:endParaRPr kumimoji="0" lang="en-IL" sz="1400" b="1"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0AFABFAA-9F57-8541-E450-4A58AC06F16D}"/>
                </a:ext>
              </a:extLst>
            </p:cNvPr>
            <p:cNvSpPr/>
            <p:nvPr/>
          </p:nvSpPr>
          <p:spPr bwMode="auto">
            <a:xfrm>
              <a:off x="4035474" y="1882000"/>
              <a:ext cx="432048"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RA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CF363D68-694F-E444-EBBC-8901BA020828}"/>
                </a:ext>
              </a:extLst>
            </p:cNvPr>
            <p:cNvSpPr/>
            <p:nvPr/>
          </p:nvSpPr>
          <p:spPr bwMode="auto">
            <a:xfrm>
              <a:off x="4466084" y="1882000"/>
              <a:ext cx="432048"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 TA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3FCF3ADC-4452-BA81-43E9-8FFC00A49541}"/>
                </a:ext>
              </a:extLst>
            </p:cNvPr>
            <p:cNvSpPr/>
            <p:nvPr/>
          </p:nvSpPr>
          <p:spPr bwMode="auto">
            <a:xfrm>
              <a:off x="4898640" y="1882000"/>
              <a:ext cx="1443236"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Duration and Number of slots</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F216A170-D2B9-A0FE-4399-A6BA4B72E5F9}"/>
                </a:ext>
              </a:extLst>
            </p:cNvPr>
            <p:cNvSpPr/>
            <p:nvPr/>
          </p:nvSpPr>
          <p:spPr bwMode="auto">
            <a:xfrm>
              <a:off x="6341877" y="1881079"/>
              <a:ext cx="502460"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1" i="0" strike="noStrike" cap="none" normalizeH="0" dirty="0">
                  <a:ln>
                    <a:noFill/>
                  </a:ln>
                  <a:solidFill>
                    <a:schemeClr val="tx1"/>
                  </a:solidFill>
                  <a:effectLst/>
                  <a:latin typeface="Times New Roman" pitchFamily="16" charset="0"/>
                  <a:ea typeface="MS Gothic" charset="-128"/>
                </a:rPr>
                <a:t>…</a:t>
              </a:r>
              <a:endParaRPr kumimoji="0" lang="en-IL" sz="1200" b="1"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1BCED5FA-18A1-5234-E19D-55DDE4E3CFB4}"/>
                </a:ext>
              </a:extLst>
            </p:cNvPr>
            <p:cNvSpPr/>
            <p:nvPr/>
          </p:nvSpPr>
          <p:spPr bwMode="auto">
            <a:xfrm>
              <a:off x="2076733" y="1880900"/>
              <a:ext cx="708443"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CTS to self</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31EE751A-ADF9-A441-AB58-3416286EB112}"/>
                </a:ext>
              </a:extLst>
            </p:cNvPr>
            <p:cNvSpPr/>
            <p:nvPr/>
          </p:nvSpPr>
          <p:spPr bwMode="auto">
            <a:xfrm>
              <a:off x="6969961" y="2712158"/>
              <a:ext cx="720079"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F</a:t>
              </a:r>
              <a:r>
                <a:rPr kumimoji="0" lang="en-US" sz="1200" b="0" i="0" u="none" strike="noStrike" cap="none" normalizeH="0" baseline="0" dirty="0">
                  <a:ln>
                    <a:noFill/>
                  </a:ln>
                  <a:solidFill>
                    <a:schemeClr val="tx1"/>
                  </a:solidFill>
                  <a:effectLst/>
                  <a:latin typeface="Times New Roman" pitchFamily="16" charset="0"/>
                  <a:ea typeface="MS Gothic" charset="-128"/>
                </a:rPr>
                <a:t>rame control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16C67247-5ECA-D94B-F45C-1B75EE6F7689}"/>
                </a:ext>
              </a:extLst>
            </p:cNvPr>
            <p:cNvSpPr/>
            <p:nvPr/>
          </p:nvSpPr>
          <p:spPr bwMode="auto">
            <a:xfrm>
              <a:off x="8076703" y="2712157"/>
              <a:ext cx="429566"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RA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DD9B62E8-EB6D-81D4-01F2-541722761534}"/>
                </a:ext>
              </a:extLst>
            </p:cNvPr>
            <p:cNvSpPr/>
            <p:nvPr/>
          </p:nvSpPr>
          <p:spPr bwMode="auto">
            <a:xfrm>
              <a:off x="8506270" y="2712157"/>
              <a:ext cx="433700"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strike="noStrike" cap="none" normalizeH="0" dirty="0">
                  <a:ln>
                    <a:noFill/>
                  </a:ln>
                  <a:solidFill>
                    <a:schemeClr val="tx1"/>
                  </a:solidFill>
                  <a:effectLst/>
                  <a:latin typeface="Times New Roman" pitchFamily="16" charset="0"/>
                  <a:ea typeface="MS Gothic" charset="-128"/>
                </a:rPr>
                <a:t> TA</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16E960CF-ABA3-0970-3279-2D93DA2733AF}"/>
                </a:ext>
              </a:extLst>
            </p:cNvPr>
            <p:cNvSpPr/>
            <p:nvPr/>
          </p:nvSpPr>
          <p:spPr bwMode="auto">
            <a:xfrm>
              <a:off x="8939142" y="2712157"/>
              <a:ext cx="429391"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1" i="0" strike="noStrike" cap="none" normalizeH="0">
                  <a:ln>
                    <a:noFill/>
                  </a:ln>
                  <a:solidFill>
                    <a:schemeClr val="tx1"/>
                  </a:solidFill>
                  <a:effectLst/>
                  <a:latin typeface="Times New Roman" pitchFamily="16" charset="0"/>
                  <a:ea typeface="MS Gothic" charset="-128"/>
                </a:rPr>
                <a:t>…</a:t>
              </a:r>
              <a:endParaRPr kumimoji="0" lang="en-IL" sz="1200" b="1"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Connector 25">
              <a:extLst>
                <a:ext uri="{FF2B5EF4-FFF2-40B4-BE49-F238E27FC236}">
                  <a16:creationId xmlns:a16="http://schemas.microsoft.com/office/drawing/2014/main" id="{A4E3BED3-4C0A-ECB9-4148-802C4AF10AAE}"/>
                </a:ext>
              </a:extLst>
            </p:cNvPr>
            <p:cNvCxnSpPr>
              <a:cxnSpLocks/>
            </p:cNvCxnSpPr>
            <p:nvPr/>
          </p:nvCxnSpPr>
          <p:spPr bwMode="auto">
            <a:xfrm>
              <a:off x="1906415" y="2395177"/>
              <a:ext cx="7872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81E64DDD-1BA3-62E9-720A-827A75A789B0}"/>
                </a:ext>
              </a:extLst>
            </p:cNvPr>
            <p:cNvCxnSpPr>
              <a:cxnSpLocks/>
            </p:cNvCxnSpPr>
            <p:nvPr/>
          </p:nvCxnSpPr>
          <p:spPr bwMode="auto">
            <a:xfrm>
              <a:off x="1978423" y="3226435"/>
              <a:ext cx="780075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TextBox 27">
              <a:extLst>
                <a:ext uri="{FF2B5EF4-FFF2-40B4-BE49-F238E27FC236}">
                  <a16:creationId xmlns:a16="http://schemas.microsoft.com/office/drawing/2014/main" id="{5103D9CC-EA48-B914-FD60-4F8A697D79D1}"/>
                </a:ext>
              </a:extLst>
            </p:cNvPr>
            <p:cNvSpPr txBox="1"/>
            <p:nvPr/>
          </p:nvSpPr>
          <p:spPr>
            <a:xfrm>
              <a:off x="1692744" y="2543723"/>
              <a:ext cx="720079" cy="461665"/>
            </a:xfrm>
            <a:prstGeom prst="rect">
              <a:avLst/>
            </a:prstGeom>
            <a:noFill/>
          </p:spPr>
          <p:txBody>
            <a:bodyPr wrap="square" rtlCol="0">
              <a:spAutoFit/>
            </a:bodyPr>
            <a:lstStyle/>
            <a:p>
              <a:r>
                <a:rPr lang="en-US" sz="1200" dirty="0">
                  <a:solidFill>
                    <a:schemeClr val="tx1"/>
                  </a:solidFill>
                </a:rPr>
                <a:t>AMP AP STA</a:t>
              </a:r>
              <a:endParaRPr lang="en-IL" sz="1200" dirty="0">
                <a:solidFill>
                  <a:schemeClr val="tx1"/>
                </a:solidFill>
              </a:endParaRPr>
            </a:p>
          </p:txBody>
        </p:sp>
        <p:cxnSp>
          <p:nvCxnSpPr>
            <p:cNvPr id="35" name="Straight Connector 34">
              <a:extLst>
                <a:ext uri="{FF2B5EF4-FFF2-40B4-BE49-F238E27FC236}">
                  <a16:creationId xmlns:a16="http://schemas.microsoft.com/office/drawing/2014/main" id="{A20509E8-0900-F95E-3BF7-C492C99E5440}"/>
                </a:ext>
              </a:extLst>
            </p:cNvPr>
            <p:cNvCxnSpPr>
              <a:cxnSpLocks/>
            </p:cNvCxnSpPr>
            <p:nvPr/>
          </p:nvCxnSpPr>
          <p:spPr bwMode="auto">
            <a:xfrm>
              <a:off x="6844337" y="1766548"/>
              <a:ext cx="0" cy="155434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Arrow Connector 39">
              <a:extLst>
                <a:ext uri="{FF2B5EF4-FFF2-40B4-BE49-F238E27FC236}">
                  <a16:creationId xmlns:a16="http://schemas.microsoft.com/office/drawing/2014/main" id="{A4E0419D-1DB0-0B4B-E048-AE8F67C370E5}"/>
                </a:ext>
              </a:extLst>
            </p:cNvPr>
            <p:cNvCxnSpPr>
              <a:cxnSpLocks/>
            </p:cNvCxnSpPr>
            <p:nvPr/>
          </p:nvCxnSpPr>
          <p:spPr bwMode="auto">
            <a:xfrm>
              <a:off x="2785176" y="1576385"/>
              <a:ext cx="657794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77720AB6-15C2-059B-407B-6881990331C1}"/>
                </a:ext>
              </a:extLst>
            </p:cNvPr>
            <p:cNvSpPr txBox="1"/>
            <p:nvPr/>
          </p:nvSpPr>
          <p:spPr>
            <a:xfrm>
              <a:off x="4031296" y="1232910"/>
              <a:ext cx="2147503" cy="369332"/>
            </a:xfrm>
            <a:prstGeom prst="rect">
              <a:avLst/>
            </a:prstGeom>
            <a:noFill/>
          </p:spPr>
          <p:txBody>
            <a:bodyPr wrap="square" rtlCol="0">
              <a:spAutoFit/>
            </a:bodyPr>
            <a:lstStyle/>
            <a:p>
              <a:r>
                <a:rPr lang="en-US" sz="1800" dirty="0">
                  <a:solidFill>
                    <a:schemeClr val="tx1"/>
                  </a:solidFill>
                </a:rPr>
                <a:t>Protection</a:t>
              </a:r>
              <a:endParaRPr lang="en-IL" sz="1800" baseline="-25000" dirty="0">
                <a:solidFill>
                  <a:schemeClr val="tx1"/>
                </a:solidFill>
              </a:endParaRPr>
            </a:p>
          </p:txBody>
        </p:sp>
        <p:cxnSp>
          <p:nvCxnSpPr>
            <p:cNvPr id="52" name="Straight Connector 51">
              <a:extLst>
                <a:ext uri="{FF2B5EF4-FFF2-40B4-BE49-F238E27FC236}">
                  <a16:creationId xmlns:a16="http://schemas.microsoft.com/office/drawing/2014/main" id="{039A48C1-C183-CC27-AF9C-2DB9699FBBCE}"/>
                </a:ext>
              </a:extLst>
            </p:cNvPr>
            <p:cNvCxnSpPr>
              <a:cxnSpLocks/>
            </p:cNvCxnSpPr>
            <p:nvPr/>
          </p:nvCxnSpPr>
          <p:spPr bwMode="auto">
            <a:xfrm>
              <a:off x="2785176" y="1360782"/>
              <a:ext cx="0" cy="226550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79372B47-353B-78ED-C620-3C22F4545E42}"/>
                </a:ext>
              </a:extLst>
            </p:cNvPr>
            <p:cNvCxnSpPr>
              <a:cxnSpLocks/>
            </p:cNvCxnSpPr>
            <p:nvPr/>
          </p:nvCxnSpPr>
          <p:spPr bwMode="auto">
            <a:xfrm>
              <a:off x="9363121" y="1360782"/>
              <a:ext cx="0" cy="217045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Arrow Connector 69">
              <a:extLst>
                <a:ext uri="{FF2B5EF4-FFF2-40B4-BE49-F238E27FC236}">
                  <a16:creationId xmlns:a16="http://schemas.microsoft.com/office/drawing/2014/main" id="{8289F5FD-FA90-8EFB-F540-D4D123BAD4B9}"/>
                </a:ext>
              </a:extLst>
            </p:cNvPr>
            <p:cNvCxnSpPr>
              <a:cxnSpLocks/>
            </p:cNvCxnSpPr>
            <p:nvPr/>
          </p:nvCxnSpPr>
          <p:spPr bwMode="auto">
            <a:xfrm>
              <a:off x="6826080" y="2212746"/>
              <a:ext cx="253704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1" name="TextBox 70">
              <a:extLst>
                <a:ext uri="{FF2B5EF4-FFF2-40B4-BE49-F238E27FC236}">
                  <a16:creationId xmlns:a16="http://schemas.microsoft.com/office/drawing/2014/main" id="{7D444205-5B89-2EB5-5EC5-2EC0B238B048}"/>
                </a:ext>
              </a:extLst>
            </p:cNvPr>
            <p:cNvSpPr txBox="1"/>
            <p:nvPr/>
          </p:nvSpPr>
          <p:spPr>
            <a:xfrm>
              <a:off x="7946800" y="1809508"/>
              <a:ext cx="559470" cy="369332"/>
            </a:xfrm>
            <a:prstGeom prst="rect">
              <a:avLst/>
            </a:prstGeom>
            <a:noFill/>
          </p:spPr>
          <p:txBody>
            <a:bodyPr wrap="square" rtlCol="0">
              <a:spAutoFit/>
            </a:bodyPr>
            <a:lstStyle/>
            <a:p>
              <a:r>
                <a:rPr lang="en-US" sz="1800" dirty="0">
                  <a:solidFill>
                    <a:schemeClr val="tx1"/>
                  </a:solidFill>
                </a:rPr>
                <a:t>Slot</a:t>
              </a:r>
              <a:endParaRPr lang="en-IL" sz="1800" baseline="-25000" dirty="0">
                <a:solidFill>
                  <a:schemeClr val="tx1"/>
                </a:solidFill>
              </a:endParaRPr>
            </a:p>
          </p:txBody>
        </p:sp>
        <p:sp>
          <p:nvSpPr>
            <p:cNvPr id="77" name="Rectangle 76">
              <a:extLst>
                <a:ext uri="{FF2B5EF4-FFF2-40B4-BE49-F238E27FC236}">
                  <a16:creationId xmlns:a16="http://schemas.microsoft.com/office/drawing/2014/main" id="{6E704CD8-2226-BF72-5A00-E517F1F3EE85}"/>
                </a:ext>
              </a:extLst>
            </p:cNvPr>
            <p:cNvSpPr/>
            <p:nvPr/>
          </p:nvSpPr>
          <p:spPr bwMode="auto">
            <a:xfrm>
              <a:off x="1692745" y="1184609"/>
              <a:ext cx="8363696" cy="248252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L" sz="2400" b="0" i="0" u="none" strike="noStrike" cap="none" normalizeH="0" baseline="0">
                <a:ln>
                  <a:noFill/>
                </a:ln>
                <a:solidFill>
                  <a:schemeClr val="bg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587B0C6F-19CC-BD03-42EA-2E3B3ACA0EBA}"/>
                </a:ext>
              </a:extLst>
            </p:cNvPr>
            <p:cNvSpPr/>
            <p:nvPr/>
          </p:nvSpPr>
          <p:spPr bwMode="auto">
            <a:xfrm>
              <a:off x="7683351" y="2712157"/>
              <a:ext cx="393349" cy="5142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1" i="0" strike="noStrike" cap="none" normalizeH="0" dirty="0">
                  <a:ln>
                    <a:noFill/>
                  </a:ln>
                  <a:solidFill>
                    <a:schemeClr val="tx1"/>
                  </a:solidFill>
                  <a:effectLst/>
                  <a:latin typeface="Times New Roman" pitchFamily="16" charset="0"/>
                  <a:ea typeface="MS Gothic" charset="-128"/>
                </a:rPr>
                <a:t>…</a:t>
              </a:r>
              <a:endParaRPr kumimoji="0" lang="en-IL" sz="1400" b="1"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2517069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9AB6F-B682-C3C4-BB7A-D2A7EA0157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BB36E9-62C4-1931-2993-A3CE0DBB710D}"/>
              </a:ext>
            </a:extLst>
          </p:cNvPr>
          <p:cNvSpPr>
            <a:spLocks noGrp="1"/>
          </p:cNvSpPr>
          <p:nvPr>
            <p:ph type="title"/>
          </p:nvPr>
        </p:nvSpPr>
        <p:spPr>
          <a:xfrm>
            <a:off x="914401" y="685801"/>
            <a:ext cx="10361084" cy="438943"/>
          </a:xfrm>
        </p:spPr>
        <p:txBody>
          <a:bodyPr/>
          <a:lstStyle/>
          <a:p>
            <a:r>
              <a:rPr lang="en-US" dirty="0"/>
              <a:t>Three modes of access - comparison </a:t>
            </a:r>
            <a:endParaRPr lang="en-GB" dirty="0"/>
          </a:p>
        </p:txBody>
      </p:sp>
      <p:sp>
        <p:nvSpPr>
          <p:cNvPr id="9218" name="Rectangle 2">
            <a:extLst>
              <a:ext uri="{FF2B5EF4-FFF2-40B4-BE49-F238E27FC236}">
                <a16:creationId xmlns:a16="http://schemas.microsoft.com/office/drawing/2014/main" id="{3193487B-FF4A-E6CE-F601-FD3BD7EABDA3}"/>
              </a:ext>
            </a:extLst>
          </p:cNvPr>
          <p:cNvSpPr>
            <a:spLocks noGrp="1" noChangeArrowheads="1"/>
          </p:cNvSpPr>
          <p:nvPr>
            <p:ph idx="1"/>
          </p:nvPr>
        </p:nvSpPr>
        <p:spPr>
          <a:ln/>
        </p:spPr>
        <p:txBody>
          <a:bodyPr/>
          <a:lstStyle/>
          <a:p>
            <a:pPr>
              <a:buFont typeface="Times New Roman" pitchFamily="16" charset="0"/>
              <a:buChar char="•"/>
            </a:pPr>
            <a:r>
              <a:rPr lang="en-GB" dirty="0"/>
              <a:t>[begin placing presentation body text here]</a:t>
            </a:r>
          </a:p>
        </p:txBody>
      </p:sp>
      <p:sp>
        <p:nvSpPr>
          <p:cNvPr id="6" name="Slide Number Placeholder 5">
            <a:extLst>
              <a:ext uri="{FF2B5EF4-FFF2-40B4-BE49-F238E27FC236}">
                <a16:creationId xmlns:a16="http://schemas.microsoft.com/office/drawing/2014/main" id="{0368AF8D-38C9-1281-8220-C93F35D75777}"/>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42BAB50F-D6F5-2070-8A70-AFB4FBD9FB09}"/>
              </a:ext>
            </a:extLst>
          </p:cNvPr>
          <p:cNvSpPr>
            <a:spLocks noGrp="1"/>
          </p:cNvSpPr>
          <p:nvPr>
            <p:ph type="ftr" idx="14"/>
          </p:nvPr>
        </p:nvSpPr>
        <p:spPr/>
        <p:txBody>
          <a:bodyPr/>
          <a:lstStyle/>
          <a:p>
            <a:r>
              <a:rPr lang="en-GB"/>
              <a:t>Solomon Trainin, Wiliot</a:t>
            </a:r>
            <a:endParaRPr lang="en-GB" dirty="0"/>
          </a:p>
        </p:txBody>
      </p:sp>
      <p:sp>
        <p:nvSpPr>
          <p:cNvPr id="4" name="Date Placeholder 3">
            <a:extLst>
              <a:ext uri="{FF2B5EF4-FFF2-40B4-BE49-F238E27FC236}">
                <a16:creationId xmlns:a16="http://schemas.microsoft.com/office/drawing/2014/main" id="{D1F2CA1C-EA47-AEB5-41D2-47364FD83347}"/>
              </a:ext>
            </a:extLst>
          </p:cNvPr>
          <p:cNvSpPr>
            <a:spLocks noGrp="1"/>
          </p:cNvSpPr>
          <p:nvPr>
            <p:ph type="dt" idx="15"/>
          </p:nvPr>
        </p:nvSpPr>
        <p:spPr/>
        <p:txBody>
          <a:bodyPr/>
          <a:lstStyle/>
          <a:p>
            <a:r>
              <a:rPr lang="en-IL"/>
              <a:t>March 2024</a:t>
            </a:r>
            <a:endParaRPr lang="en-GB"/>
          </a:p>
        </p:txBody>
      </p:sp>
      <p:graphicFrame>
        <p:nvGraphicFramePr>
          <p:cNvPr id="3" name="Table 2">
            <a:extLst>
              <a:ext uri="{FF2B5EF4-FFF2-40B4-BE49-F238E27FC236}">
                <a16:creationId xmlns:a16="http://schemas.microsoft.com/office/drawing/2014/main" id="{5D4C8D15-3D18-70C8-B187-8AA941827605}"/>
              </a:ext>
            </a:extLst>
          </p:cNvPr>
          <p:cNvGraphicFramePr>
            <a:graphicFrameLocks noGrp="1"/>
          </p:cNvGraphicFramePr>
          <p:nvPr>
            <p:extLst>
              <p:ext uri="{D42A27DB-BD31-4B8C-83A1-F6EECF244321}">
                <p14:modId xmlns:p14="http://schemas.microsoft.com/office/powerpoint/2010/main" val="3481844421"/>
              </p:ext>
            </p:extLst>
          </p:nvPr>
        </p:nvGraphicFramePr>
        <p:xfrm>
          <a:off x="421107" y="1189421"/>
          <a:ext cx="11449270" cy="5303520"/>
        </p:xfrm>
        <a:graphic>
          <a:graphicData uri="http://schemas.openxmlformats.org/drawingml/2006/table">
            <a:tbl>
              <a:tblPr firstRow="1" bandRow="1">
                <a:tableStyleId>{5C22544A-7EE6-4342-B048-85BDC9FD1C3A}</a:tableStyleId>
              </a:tblPr>
              <a:tblGrid>
                <a:gridCol w="406072">
                  <a:extLst>
                    <a:ext uri="{9D8B030D-6E8A-4147-A177-3AD203B41FA5}">
                      <a16:colId xmlns:a16="http://schemas.microsoft.com/office/drawing/2014/main" val="1990839990"/>
                    </a:ext>
                  </a:extLst>
                </a:gridCol>
                <a:gridCol w="1682160">
                  <a:extLst>
                    <a:ext uri="{9D8B030D-6E8A-4147-A177-3AD203B41FA5}">
                      <a16:colId xmlns:a16="http://schemas.microsoft.com/office/drawing/2014/main" val="3731124367"/>
                    </a:ext>
                  </a:extLst>
                </a:gridCol>
                <a:gridCol w="2160240">
                  <a:extLst>
                    <a:ext uri="{9D8B030D-6E8A-4147-A177-3AD203B41FA5}">
                      <a16:colId xmlns:a16="http://schemas.microsoft.com/office/drawing/2014/main" val="3494558431"/>
                    </a:ext>
                  </a:extLst>
                </a:gridCol>
                <a:gridCol w="2088232">
                  <a:extLst>
                    <a:ext uri="{9D8B030D-6E8A-4147-A177-3AD203B41FA5}">
                      <a16:colId xmlns:a16="http://schemas.microsoft.com/office/drawing/2014/main" val="543728858"/>
                    </a:ext>
                  </a:extLst>
                </a:gridCol>
                <a:gridCol w="2304256">
                  <a:extLst>
                    <a:ext uri="{9D8B030D-6E8A-4147-A177-3AD203B41FA5}">
                      <a16:colId xmlns:a16="http://schemas.microsoft.com/office/drawing/2014/main" val="3282727821"/>
                    </a:ext>
                  </a:extLst>
                </a:gridCol>
                <a:gridCol w="2808310">
                  <a:extLst>
                    <a:ext uri="{9D8B030D-6E8A-4147-A177-3AD203B41FA5}">
                      <a16:colId xmlns:a16="http://schemas.microsoft.com/office/drawing/2014/main" val="2465036876"/>
                    </a:ext>
                  </a:extLst>
                </a:gridCol>
              </a:tblGrid>
              <a:tr h="326991">
                <a:tc>
                  <a:txBody>
                    <a:bodyPr/>
                    <a:lstStyle/>
                    <a:p>
                      <a:r>
                        <a:rPr lang="en-US" sz="1600" dirty="0"/>
                        <a:t>#</a:t>
                      </a:r>
                      <a:endParaRPr lang="en-IL" sz="1600" dirty="0"/>
                    </a:p>
                  </a:txBody>
                  <a:tcPr/>
                </a:tc>
                <a:tc>
                  <a:txBody>
                    <a:bodyPr/>
                    <a:lstStyle/>
                    <a:p>
                      <a:r>
                        <a:rPr lang="en-US" sz="1600" dirty="0"/>
                        <a:t>Mode</a:t>
                      </a:r>
                      <a:endParaRPr lang="en-IL" sz="1600" dirty="0"/>
                    </a:p>
                  </a:txBody>
                  <a:tcPr/>
                </a:tc>
                <a:tc>
                  <a:txBody>
                    <a:bodyPr/>
                    <a:lstStyle/>
                    <a:p>
                      <a:r>
                        <a:rPr lang="en-US" sz="1600" dirty="0"/>
                        <a:t>AMP STA</a:t>
                      </a:r>
                      <a:endParaRPr lang="en-IL" sz="1600" dirty="0"/>
                    </a:p>
                  </a:txBody>
                  <a:tcPr/>
                </a:tc>
                <a:tc>
                  <a:txBody>
                    <a:bodyPr/>
                    <a:lstStyle/>
                    <a:p>
                      <a:r>
                        <a:rPr lang="en-US" sz="1600" dirty="0"/>
                        <a:t>AMP AP STA</a:t>
                      </a:r>
                      <a:endParaRPr lang="en-IL" sz="1600" dirty="0"/>
                    </a:p>
                  </a:txBody>
                  <a:tcPr/>
                </a:tc>
                <a:tc>
                  <a:txBody>
                    <a:bodyPr/>
                    <a:lstStyle/>
                    <a:p>
                      <a:r>
                        <a:rPr lang="en-US" sz="1600" dirty="0"/>
                        <a:t>Basic functionality</a:t>
                      </a:r>
                      <a:endParaRPr lang="en-IL" sz="1600" dirty="0"/>
                    </a:p>
                  </a:txBody>
                  <a:tcPr/>
                </a:tc>
                <a:tc>
                  <a:txBody>
                    <a:bodyPr/>
                    <a:lstStyle/>
                    <a:p>
                      <a:r>
                        <a:rPr lang="en-US" sz="1600" dirty="0"/>
                        <a:t>Comments</a:t>
                      </a:r>
                      <a:endParaRPr lang="en-IL" sz="1600" dirty="0"/>
                    </a:p>
                  </a:txBody>
                  <a:tcPr/>
                </a:tc>
                <a:extLst>
                  <a:ext uri="{0D108BD9-81ED-4DB2-BD59-A6C34878D82A}">
                    <a16:rowId xmlns:a16="http://schemas.microsoft.com/office/drawing/2014/main" val="1231006200"/>
                  </a:ext>
                </a:extLst>
              </a:tr>
              <a:tr h="1575057">
                <a:tc>
                  <a:txBody>
                    <a:bodyPr/>
                    <a:lstStyle/>
                    <a:p>
                      <a:r>
                        <a:rPr lang="en-US" sz="1400" dirty="0"/>
                        <a:t>1</a:t>
                      </a:r>
                      <a:endParaRPr lang="en-IL" sz="1400" dirty="0"/>
                    </a:p>
                  </a:txBody>
                  <a:tcPr/>
                </a:tc>
                <a:tc>
                  <a:txBody>
                    <a:bodyPr/>
                    <a:lstStyle/>
                    <a:p>
                      <a:r>
                        <a:rPr lang="en-US" sz="1400" dirty="0"/>
                        <a:t>Access of multiple AMP STA.</a:t>
                      </a:r>
                    </a:p>
                    <a:p>
                      <a:r>
                        <a:rPr lang="en-US" sz="1400" dirty="0"/>
                        <a:t>Broadcast TX, no RX.</a:t>
                      </a:r>
                    </a:p>
                    <a:p>
                      <a:r>
                        <a:rPr lang="en-US" sz="1400" dirty="0"/>
                        <a:t>Keeps AMP STA incognito</a:t>
                      </a:r>
                      <a:endParaRPr lang="en-IL" sz="1400" dirty="0"/>
                    </a:p>
                  </a:txBody>
                  <a:tcPr/>
                </a:tc>
                <a:tc>
                  <a:txBody>
                    <a:bodyPr/>
                    <a:lstStyle/>
                    <a:p>
                      <a:r>
                        <a:rPr lang="en-US" sz="1400" dirty="0"/>
                        <a:t>TX Broadcast frame during one of the preset access slots upon reaching the Energy threshold. The number and size of the access slots are set by default.</a:t>
                      </a:r>
                      <a:endParaRPr lang="en-IL" sz="1400" dirty="0"/>
                    </a:p>
                  </a:txBody>
                  <a:tcPr/>
                </a:tc>
                <a:tc>
                  <a:txBody>
                    <a:bodyPr/>
                    <a:lstStyle/>
                    <a:p>
                      <a:r>
                        <a:rPr lang="en-US" sz="1400" dirty="0"/>
                        <a:t>TX energy signals  </a:t>
                      </a:r>
                    </a:p>
                    <a:p>
                      <a:r>
                        <a:rPr lang="en-US" sz="1400" dirty="0"/>
                        <a:t>  </a:t>
                      </a:r>
                      <a:endParaRPr lang="en-IL" sz="1400" dirty="0"/>
                    </a:p>
                  </a:txBody>
                  <a:tcPr/>
                </a:tc>
                <a:tc>
                  <a:txBody>
                    <a:bodyPr/>
                    <a:lstStyle/>
                    <a:p>
                      <a:r>
                        <a:rPr lang="en-US" sz="1400" dirty="0"/>
                        <a:t>No association/pairing, no individual addressing</a:t>
                      </a:r>
                    </a:p>
                    <a:p>
                      <a:r>
                        <a:rPr lang="en-US" sz="1400" dirty="0"/>
                        <a:t>AMP STA – no RX</a:t>
                      </a:r>
                      <a:endParaRPr lang="en-IL" sz="1400" dirty="0"/>
                    </a:p>
                  </a:txBody>
                  <a:tcPr/>
                </a:tc>
                <a:tc>
                  <a:txBody>
                    <a:bodyPr/>
                    <a:lstStyle/>
                    <a:p>
                      <a:r>
                        <a:rPr lang="en-US" sz="1400" dirty="0"/>
                        <a:t>AMP AP STA transmits </a:t>
                      </a:r>
                      <a:r>
                        <a:rPr lang="en-US" sz="1400" dirty="0" err="1"/>
                        <a:t>CTS_to_self</a:t>
                      </a:r>
                      <a:r>
                        <a:rPr lang="en-US" sz="1400" dirty="0"/>
                        <a:t> frame at 2.4 GHz and a power signal  simultaneously/sequentially, respecting 2.4 channel access rules. </a:t>
                      </a:r>
                      <a:r>
                        <a:rPr lang="en-US" sz="1400" i="1" dirty="0"/>
                        <a:t>The protection set by </a:t>
                      </a:r>
                      <a:r>
                        <a:rPr lang="en-US" sz="1400" i="1" dirty="0" err="1"/>
                        <a:t>CTS_to_self</a:t>
                      </a:r>
                      <a:r>
                        <a:rPr lang="en-US" sz="1400" i="1" dirty="0"/>
                        <a:t> frame should cover the energy signal and the access slots</a:t>
                      </a:r>
                      <a:endParaRPr lang="en-IL" sz="1400" i="1" dirty="0"/>
                    </a:p>
                  </a:txBody>
                  <a:tcPr/>
                </a:tc>
                <a:extLst>
                  <a:ext uri="{0D108BD9-81ED-4DB2-BD59-A6C34878D82A}">
                    <a16:rowId xmlns:a16="http://schemas.microsoft.com/office/drawing/2014/main" val="3798616793"/>
                  </a:ext>
                </a:extLst>
              </a:tr>
              <a:tr h="1507593">
                <a:tc>
                  <a:txBody>
                    <a:bodyPr/>
                    <a:lstStyle/>
                    <a:p>
                      <a:r>
                        <a:rPr lang="en-US" sz="1400" dirty="0"/>
                        <a:t>2</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Access of multiple AMP STA.</a:t>
                      </a:r>
                    </a:p>
                    <a:p>
                      <a:r>
                        <a:rPr lang="en-US" sz="1400" dirty="0"/>
                        <a:t>Unicast TX, Broadcast RX.</a:t>
                      </a:r>
                    </a:p>
                    <a:p>
                      <a:r>
                        <a:rPr lang="en-US" sz="1400" dirty="0"/>
                        <a:t>Keeps AMP STA incognito</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Unicast frame during one of the access slots when it is initiated by AMP AP STA. The number and size of the access slots can be set in the Trigger frame</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energy signals  </a:t>
                      </a:r>
                      <a:endParaRPr lang="en-IL" sz="1400" dirty="0"/>
                    </a:p>
                    <a:p>
                      <a:r>
                        <a:rPr lang="en-US" sz="1400" dirty="0"/>
                        <a:t>TX broadcast trigger frames at 2.4 GHz  </a:t>
                      </a:r>
                    </a:p>
                    <a:p>
                      <a:r>
                        <a:rPr lang="en-US" sz="1400" dirty="0"/>
                        <a:t>The number and size of access slots can be determined by the trigger frame.</a:t>
                      </a:r>
                      <a:endParaRPr lang="en-IL" sz="1400" dirty="0"/>
                    </a:p>
                  </a:txBody>
                  <a:tcPr/>
                </a:tc>
                <a:tc>
                  <a:txBody>
                    <a:bodyPr/>
                    <a:lstStyle/>
                    <a:p>
                      <a:r>
                        <a:rPr lang="en-US" sz="1400" dirty="0"/>
                        <a:t>No association/pairing, no individual addressing.</a:t>
                      </a:r>
                    </a:p>
                    <a:p>
                      <a:r>
                        <a:rPr lang="en-US" sz="1400" dirty="0"/>
                        <a:t>AMP AP STA broadcasts triggers. </a:t>
                      </a:r>
                    </a:p>
                    <a:p>
                      <a:r>
                        <a:rPr lang="en-US" sz="1400" dirty="0"/>
                        <a:t>AMP STA responds with unicast frames to AMP AP STA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AMP AP STA transmits trigger frame at 2.4 GHz also respecting 2.4 channel access rules.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Using multicast addresses instead of broadcasting requires prior configuration in AMP AP STA.  </a:t>
                      </a:r>
                      <a:endParaRPr lang="en-IL" sz="1400" dirty="0"/>
                    </a:p>
                  </a:txBody>
                  <a:tcPr/>
                </a:tc>
                <a:extLst>
                  <a:ext uri="{0D108BD9-81ED-4DB2-BD59-A6C34878D82A}">
                    <a16:rowId xmlns:a16="http://schemas.microsoft.com/office/drawing/2014/main" val="3601724901"/>
                  </a:ext>
                </a:extLst>
              </a:tr>
              <a:tr h="1207473">
                <a:tc>
                  <a:txBody>
                    <a:bodyPr/>
                    <a:lstStyle/>
                    <a:p>
                      <a:r>
                        <a:rPr lang="en-US" sz="1400" dirty="0"/>
                        <a:t>3</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Access of single AMP STA.</a:t>
                      </a:r>
                    </a:p>
                    <a:p>
                      <a:r>
                        <a:rPr lang="en-US" sz="1400" dirty="0"/>
                        <a:t>Unicast TX, Unicast RX</a:t>
                      </a:r>
                    </a:p>
                    <a:p>
                      <a:r>
                        <a:rPr lang="en-US" sz="1400" dirty="0"/>
                        <a:t>AMP STA does not save incognito</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Unicast frame following the Trigger frame when it is initiated by AMP AP STA.  </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energy signals  </a:t>
                      </a:r>
                      <a:endParaRPr lang="en-IL" sz="1400" dirty="0"/>
                    </a:p>
                    <a:p>
                      <a:r>
                        <a:rPr lang="en-US" sz="1400" dirty="0"/>
                        <a:t>TX unicast trigger frames at 2.4 GHz  </a:t>
                      </a:r>
                      <a:endParaRPr lang="en-IL" sz="1400" dirty="0"/>
                    </a:p>
                  </a:txBody>
                  <a:tcPr/>
                </a:tc>
                <a:tc>
                  <a:txBody>
                    <a:bodyPr/>
                    <a:lstStyle/>
                    <a:p>
                      <a:r>
                        <a:rPr lang="en-US" sz="1400" dirty="0"/>
                        <a:t>Association/pairing, individual addressing.</a:t>
                      </a:r>
                    </a:p>
                    <a:p>
                      <a:r>
                        <a:rPr lang="en-US" sz="1400" dirty="0"/>
                        <a:t>AMP AP STA TX unicast triggers AMP STA. </a:t>
                      </a:r>
                    </a:p>
                    <a:p>
                      <a:r>
                        <a:rPr lang="en-US" sz="1400" dirty="0"/>
                        <a:t>The AMP STA responds with unicast frames to AMP AP STA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AMP AP STA transmits trigger frame at 2.4 GHz also respecting 2.4 channel access rules.</a:t>
                      </a:r>
                    </a:p>
                    <a:p>
                      <a:r>
                        <a:rPr lang="en-US" sz="1400" dirty="0"/>
                        <a:t>Point to point protection is achievable</a:t>
                      </a:r>
                      <a:endParaRPr lang="en-IL" sz="1400" dirty="0"/>
                    </a:p>
                  </a:txBody>
                  <a:tcPr/>
                </a:tc>
                <a:extLst>
                  <a:ext uri="{0D108BD9-81ED-4DB2-BD59-A6C34878D82A}">
                    <a16:rowId xmlns:a16="http://schemas.microsoft.com/office/drawing/2014/main" val="3811706468"/>
                  </a:ext>
                </a:extLst>
              </a:tr>
            </a:tbl>
          </a:graphicData>
        </a:graphic>
      </p:graphicFrame>
    </p:spTree>
    <p:extLst>
      <p:ext uri="{BB962C8B-B14F-4D97-AF65-F5344CB8AC3E}">
        <p14:creationId xmlns:p14="http://schemas.microsoft.com/office/powerpoint/2010/main" val="1565284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4CED2-069B-E9EE-27E6-E49D8839DDE4}"/>
              </a:ext>
            </a:extLst>
          </p:cNvPr>
          <p:cNvSpPr>
            <a:spLocks noGrp="1"/>
          </p:cNvSpPr>
          <p:nvPr>
            <p:ph type="title"/>
          </p:nvPr>
        </p:nvSpPr>
        <p:spPr>
          <a:xfrm>
            <a:off x="914401" y="685802"/>
            <a:ext cx="10361084" cy="452508"/>
          </a:xfrm>
        </p:spPr>
        <p:txBody>
          <a:bodyPr/>
          <a:lstStyle/>
          <a:p>
            <a:r>
              <a:rPr lang="en-US" dirty="0"/>
              <a:t>Cons and Pros of different modes of Link Access</a:t>
            </a:r>
            <a:endParaRPr lang="en-IL" dirty="0"/>
          </a:p>
        </p:txBody>
      </p:sp>
      <p:graphicFrame>
        <p:nvGraphicFramePr>
          <p:cNvPr id="8" name="Content Placeholder 7">
            <a:extLst>
              <a:ext uri="{FF2B5EF4-FFF2-40B4-BE49-F238E27FC236}">
                <a16:creationId xmlns:a16="http://schemas.microsoft.com/office/drawing/2014/main" id="{53B7B03E-9FA7-89B1-2C9C-1B8F0602894A}"/>
              </a:ext>
            </a:extLst>
          </p:cNvPr>
          <p:cNvGraphicFramePr>
            <a:graphicFrameLocks noGrp="1"/>
          </p:cNvGraphicFramePr>
          <p:nvPr>
            <p:ph idx="1"/>
            <p:extLst>
              <p:ext uri="{D42A27DB-BD31-4B8C-83A1-F6EECF244321}">
                <p14:modId xmlns:p14="http://schemas.microsoft.com/office/powerpoint/2010/main" val="405138030"/>
              </p:ext>
            </p:extLst>
          </p:nvPr>
        </p:nvGraphicFramePr>
        <p:xfrm>
          <a:off x="191345" y="1195723"/>
          <a:ext cx="11198439" cy="4983440"/>
        </p:xfrm>
        <a:graphic>
          <a:graphicData uri="http://schemas.openxmlformats.org/drawingml/2006/table">
            <a:tbl>
              <a:tblPr firstRow="1" bandRow="1">
                <a:tableStyleId>{5C22544A-7EE6-4342-B048-85BDC9FD1C3A}</a:tableStyleId>
              </a:tblPr>
              <a:tblGrid>
                <a:gridCol w="433870">
                  <a:extLst>
                    <a:ext uri="{9D8B030D-6E8A-4147-A177-3AD203B41FA5}">
                      <a16:colId xmlns:a16="http://schemas.microsoft.com/office/drawing/2014/main" val="1928911789"/>
                    </a:ext>
                  </a:extLst>
                </a:gridCol>
                <a:gridCol w="2734482">
                  <a:extLst>
                    <a:ext uri="{9D8B030D-6E8A-4147-A177-3AD203B41FA5}">
                      <a16:colId xmlns:a16="http://schemas.microsoft.com/office/drawing/2014/main" val="9897810"/>
                    </a:ext>
                  </a:extLst>
                </a:gridCol>
                <a:gridCol w="4320480">
                  <a:extLst>
                    <a:ext uri="{9D8B030D-6E8A-4147-A177-3AD203B41FA5}">
                      <a16:colId xmlns:a16="http://schemas.microsoft.com/office/drawing/2014/main" val="2094695582"/>
                    </a:ext>
                  </a:extLst>
                </a:gridCol>
                <a:gridCol w="3709607">
                  <a:extLst>
                    <a:ext uri="{9D8B030D-6E8A-4147-A177-3AD203B41FA5}">
                      <a16:colId xmlns:a16="http://schemas.microsoft.com/office/drawing/2014/main" val="1117675436"/>
                    </a:ext>
                  </a:extLst>
                </a:gridCol>
              </a:tblGrid>
              <a:tr h="867015">
                <a:tc>
                  <a:txBody>
                    <a:bodyPr/>
                    <a:lstStyle/>
                    <a:p>
                      <a:r>
                        <a:rPr lang="en-US" sz="1600" dirty="0"/>
                        <a:t>#</a:t>
                      </a:r>
                      <a:endParaRPr lang="en-IL" sz="1600" dirty="0"/>
                    </a:p>
                  </a:txBody>
                  <a:tcPr/>
                </a:tc>
                <a:tc>
                  <a:txBody>
                    <a:bodyPr/>
                    <a:lstStyle/>
                    <a:p>
                      <a:r>
                        <a:rPr lang="en-US" sz="1600" dirty="0"/>
                        <a:t>Separation of energizing and communication in the bridges/AP is allowed </a:t>
                      </a:r>
                      <a:endParaRPr lang="en-IL" sz="1600" dirty="0"/>
                    </a:p>
                  </a:txBody>
                  <a:tcPr/>
                </a:tc>
                <a:tc>
                  <a:txBody>
                    <a:bodyPr/>
                    <a:lstStyle/>
                    <a:p>
                      <a:pPr algn="ctr"/>
                      <a:r>
                        <a:rPr lang="en-US" sz="1600" dirty="0"/>
                        <a:t>Pros</a:t>
                      </a:r>
                      <a:endParaRPr lang="en-IL" sz="1600" dirty="0"/>
                    </a:p>
                  </a:txBody>
                  <a:tcPr/>
                </a:tc>
                <a:tc>
                  <a:txBody>
                    <a:bodyPr/>
                    <a:lstStyle/>
                    <a:p>
                      <a:pPr algn="ctr"/>
                      <a:r>
                        <a:rPr lang="en-US" sz="1600" dirty="0"/>
                        <a:t>Cons</a:t>
                      </a:r>
                      <a:endParaRPr lang="en-IL" sz="1600" dirty="0"/>
                    </a:p>
                  </a:txBody>
                  <a:tcPr/>
                </a:tc>
                <a:extLst>
                  <a:ext uri="{0D108BD9-81ED-4DB2-BD59-A6C34878D82A}">
                    <a16:rowId xmlns:a16="http://schemas.microsoft.com/office/drawing/2014/main" val="2403720598"/>
                  </a:ext>
                </a:extLst>
              </a:tr>
              <a:tr h="2013305">
                <a:tc>
                  <a:txBody>
                    <a:bodyPr/>
                    <a:lstStyle/>
                    <a:p>
                      <a:r>
                        <a:rPr lang="en-US" sz="1400" dirty="0"/>
                        <a:t>1</a:t>
                      </a:r>
                      <a:endParaRPr lang="en-IL" sz="1400" dirty="0"/>
                    </a:p>
                  </a:txBody>
                  <a:tcPr/>
                </a:tc>
                <a:tc>
                  <a:txBody>
                    <a:bodyPr/>
                    <a:lstStyle/>
                    <a:p>
                      <a:r>
                        <a:rPr lang="en-US" sz="1400" dirty="0"/>
                        <a:t>No, an energy signal must be issued by an AMP AP STA simultaneously or sequentially with a CTS_ </a:t>
                      </a:r>
                      <a:r>
                        <a:rPr lang="en-US" sz="1400" dirty="0" err="1"/>
                        <a:t>to_self</a:t>
                      </a:r>
                      <a:r>
                        <a:rPr lang="en-US" sz="1400" dirty="0"/>
                        <a:t> frame, thus an AMP STA transmission initiated by an energy signal is protected by a CTS_ </a:t>
                      </a:r>
                      <a:r>
                        <a:rPr lang="en-US" sz="1400" dirty="0" err="1"/>
                        <a:t>to_self</a:t>
                      </a:r>
                      <a:r>
                        <a:rPr lang="en-US" sz="1400" dirty="0"/>
                        <a:t> frame</a:t>
                      </a:r>
                      <a:endParaRPr lang="en-IL" sz="1400" dirty="0"/>
                    </a:p>
                  </a:txBody>
                  <a:tcPr/>
                </a:tc>
                <a:tc>
                  <a:txBody>
                    <a:bodyPr/>
                    <a:lstStyle/>
                    <a:p>
                      <a:r>
                        <a:rPr lang="en-US" sz="1400" dirty="0"/>
                        <a:t>- No RX </a:t>
                      </a:r>
                    </a:p>
                    <a:p>
                      <a:r>
                        <a:rPr lang="en-US" sz="1400" dirty="0"/>
                        <a:t>- AMP AP STA triggers multiple AMP STAs in a single access, thereby reducing the number of channel accesses per AMP AP STA. </a:t>
                      </a:r>
                    </a:p>
                    <a:p>
                      <a:r>
                        <a:rPr lang="en-US" sz="1400" dirty="0"/>
                        <a:t>- Through response broadcasting, multiple AMP AP STAs deliver the response frame of the same AMP STAs to upper layers of the network. This may enable some applications.</a:t>
                      </a:r>
                    </a:p>
                    <a:p>
                      <a:r>
                        <a:rPr lang="en-US" sz="1400" dirty="0"/>
                        <a:t>- Keeps incognito of the AMP STA</a:t>
                      </a:r>
                      <a:endParaRPr lang="en-IL" sz="1400" dirty="0"/>
                    </a:p>
                  </a:txBody>
                  <a:tcPr/>
                </a:tc>
                <a:tc>
                  <a:txBody>
                    <a:bodyPr/>
                    <a:lstStyle/>
                    <a:p>
                      <a:r>
                        <a:rPr lang="en-US" sz="1400" dirty="0"/>
                        <a:t>- No way to communicate with the AMP STA</a:t>
                      </a:r>
                    </a:p>
                    <a:p>
                      <a:r>
                        <a:rPr lang="en-US" sz="1400" dirty="0"/>
                        <a:t>- Creates excessive link load due to multiple AMP AP STAs forwarding frames sent by AMP STAs</a:t>
                      </a:r>
                    </a:p>
                    <a:p>
                      <a:r>
                        <a:rPr lang="en-US" sz="1400" dirty="0"/>
                        <a:t>- No information of link level delivery success</a:t>
                      </a:r>
                    </a:p>
                    <a:p>
                      <a:r>
                        <a:rPr lang="en-US" sz="1400" dirty="0"/>
                        <a:t>- No link integrity</a:t>
                      </a:r>
                      <a:endParaRPr lang="en-IL" sz="1400" dirty="0"/>
                    </a:p>
                  </a:txBody>
                  <a:tcPr/>
                </a:tc>
                <a:extLst>
                  <a:ext uri="{0D108BD9-81ED-4DB2-BD59-A6C34878D82A}">
                    <a16:rowId xmlns:a16="http://schemas.microsoft.com/office/drawing/2014/main" val="517384641"/>
                  </a:ext>
                </a:extLst>
              </a:tr>
              <a:tr h="793117">
                <a:tc>
                  <a:txBody>
                    <a:bodyPr/>
                    <a:lstStyle/>
                    <a:p>
                      <a:r>
                        <a:rPr lang="en-US" sz="1400" dirty="0"/>
                        <a:t>2</a:t>
                      </a:r>
                      <a:endParaRPr lang="en-IL" sz="1400" dirty="0"/>
                    </a:p>
                  </a:txBody>
                  <a:tcPr/>
                </a:tc>
                <a:tc>
                  <a:txBody>
                    <a:bodyPr/>
                    <a:lstStyle/>
                    <a:p>
                      <a:r>
                        <a:rPr lang="en-US" sz="1400" dirty="0"/>
                        <a:t>Yes, if the AMP STA is able waking up at the Trigger frame</a:t>
                      </a:r>
                      <a:endParaRPr lang="en-IL" sz="1400" dirty="0"/>
                    </a:p>
                  </a:txBody>
                  <a:tcPr/>
                </a:tc>
                <a:tc>
                  <a:txBody>
                    <a:bodyPr/>
                    <a:lstStyle/>
                    <a:p>
                      <a:r>
                        <a:rPr lang="en-US" sz="1400" dirty="0"/>
                        <a:t>- AMP AP STA triggers multiple AMP STAs in a single access, thereby reducing the number of channel of channel accesses per AMP AP STA. </a:t>
                      </a:r>
                    </a:p>
                    <a:p>
                      <a:r>
                        <a:rPr lang="en-US" sz="1400" dirty="0"/>
                        <a:t>- Keeps incognito of the AMP STA</a:t>
                      </a:r>
                      <a:endParaRPr lang="en-IL" sz="1400" dirty="0"/>
                    </a:p>
                  </a:txBody>
                  <a:tcPr/>
                </a:tc>
                <a:tc>
                  <a:txBody>
                    <a:bodyPr/>
                    <a:lstStyle/>
                    <a:p>
                      <a:r>
                        <a:rPr lang="en-US" sz="1400" dirty="0"/>
                        <a:t>- No link between AMP STA and AMP AP STA</a:t>
                      </a:r>
                    </a:p>
                    <a:p>
                      <a:r>
                        <a:rPr lang="en-US" sz="1400" dirty="0"/>
                        <a:t>- No information of link level delivery success</a:t>
                      </a:r>
                    </a:p>
                    <a:p>
                      <a:r>
                        <a:rPr lang="en-US" sz="1400" dirty="0"/>
                        <a:t>- No link integrity</a:t>
                      </a:r>
                      <a:endParaRPr lang="en-IL" sz="1400" dirty="0"/>
                    </a:p>
                  </a:txBody>
                  <a:tcPr/>
                </a:tc>
                <a:extLst>
                  <a:ext uri="{0D108BD9-81ED-4DB2-BD59-A6C34878D82A}">
                    <a16:rowId xmlns:a16="http://schemas.microsoft.com/office/drawing/2014/main" val="4241752251"/>
                  </a:ext>
                </a:extLst>
              </a:tr>
              <a:tr h="545898">
                <a:tc>
                  <a:txBody>
                    <a:bodyPr/>
                    <a:lstStyle/>
                    <a:p>
                      <a:r>
                        <a:rPr lang="en-US" sz="1400" dirty="0"/>
                        <a:t>3</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Yes, if the AMP STA is able waking up at the Trigger frame</a:t>
                      </a:r>
                      <a:endParaRPr lang="en-IL" sz="1400" dirty="0"/>
                    </a:p>
                  </a:txBody>
                  <a:tcPr/>
                </a:tc>
                <a:tc>
                  <a:txBody>
                    <a:bodyPr/>
                    <a:lstStyle/>
                    <a:p>
                      <a:r>
                        <a:rPr lang="en-US" sz="1400" dirty="0"/>
                        <a:t>- Regular link level </a:t>
                      </a:r>
                      <a:r>
                        <a:rPr lang="en-US" sz="1400" b="0" i="0" u="none" strike="noStrike" kern="1200" baseline="0" dirty="0">
                          <a:solidFill>
                            <a:schemeClr val="dk1"/>
                          </a:solidFill>
                          <a:latin typeface="+mn-lt"/>
                          <a:ea typeface="+mn-ea"/>
                          <a:cs typeface="+mn-cs"/>
                        </a:rPr>
                        <a:t>reliability</a:t>
                      </a:r>
                      <a:r>
                        <a:rPr lang="en-US" sz="1400" dirty="0"/>
                        <a:t> is achievable </a:t>
                      </a:r>
                    </a:p>
                    <a:p>
                      <a:r>
                        <a:rPr lang="en-US" sz="1400" dirty="0"/>
                        <a:t>- Regular link level integrity is achievable </a:t>
                      </a:r>
                      <a:endParaRPr lang="en-IL"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AMP AP STA shall trigger each AMP STAs in a separate access, thereby increasing the number of channel accesses per AMP AP STA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Does not keep incognito of the AMP STA</a:t>
                      </a:r>
                      <a:endParaRPr lang="en-IL" sz="1400" dirty="0"/>
                    </a:p>
                    <a:p>
                      <a:endParaRPr lang="en-IL" sz="1400" dirty="0"/>
                    </a:p>
                  </a:txBody>
                  <a:tcPr/>
                </a:tc>
                <a:extLst>
                  <a:ext uri="{0D108BD9-81ED-4DB2-BD59-A6C34878D82A}">
                    <a16:rowId xmlns:a16="http://schemas.microsoft.com/office/drawing/2014/main" val="922715069"/>
                  </a:ext>
                </a:extLst>
              </a:tr>
            </a:tbl>
          </a:graphicData>
        </a:graphic>
      </p:graphicFrame>
      <p:sp>
        <p:nvSpPr>
          <p:cNvPr id="4" name="Slide Number Placeholder 3">
            <a:extLst>
              <a:ext uri="{FF2B5EF4-FFF2-40B4-BE49-F238E27FC236}">
                <a16:creationId xmlns:a16="http://schemas.microsoft.com/office/drawing/2014/main" id="{C32B572D-AA33-607E-B1AA-6464CCC1F89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44E40D4-588C-10DD-0821-9A8CF9A3DD42}"/>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C96FECDD-E8BC-D986-B957-08271D7C68C5}"/>
              </a:ext>
            </a:extLst>
          </p:cNvPr>
          <p:cNvSpPr>
            <a:spLocks noGrp="1"/>
          </p:cNvSpPr>
          <p:nvPr>
            <p:ph type="dt" idx="15"/>
          </p:nvPr>
        </p:nvSpPr>
        <p:spPr/>
        <p:txBody>
          <a:bodyPr/>
          <a:lstStyle/>
          <a:p>
            <a:r>
              <a:rPr lang="en-IL"/>
              <a:t>March 2024</a:t>
            </a:r>
            <a:endParaRPr lang="en-GB" dirty="0"/>
          </a:p>
        </p:txBody>
      </p:sp>
    </p:spTree>
    <p:extLst>
      <p:ext uri="{BB962C8B-B14F-4D97-AF65-F5344CB8AC3E}">
        <p14:creationId xmlns:p14="http://schemas.microsoft.com/office/powerpoint/2010/main" val="106925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60A30-375B-8DB9-C3F6-2B7900B8F1ED}"/>
              </a:ext>
            </a:extLst>
          </p:cNvPr>
          <p:cNvSpPr>
            <a:spLocks noGrp="1"/>
          </p:cNvSpPr>
          <p:nvPr>
            <p:ph type="title"/>
          </p:nvPr>
        </p:nvSpPr>
        <p:spPr/>
        <p:txBody>
          <a:bodyPr/>
          <a:lstStyle/>
          <a:p>
            <a:r>
              <a:rPr lang="en-US" dirty="0"/>
              <a:t>Conclusion</a:t>
            </a:r>
            <a:endParaRPr lang="en-IL" dirty="0"/>
          </a:p>
        </p:txBody>
      </p:sp>
      <p:sp>
        <p:nvSpPr>
          <p:cNvPr id="4" name="Slide Number Placeholder 3">
            <a:extLst>
              <a:ext uri="{FF2B5EF4-FFF2-40B4-BE49-F238E27FC236}">
                <a16:creationId xmlns:a16="http://schemas.microsoft.com/office/drawing/2014/main" id="{3B76D261-AFF7-9149-59C7-AA2C014497C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DE33C60-EB2E-A0A0-4B0E-4462940E944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05CF27AC-9335-1679-B331-BC8D48063BB1}"/>
              </a:ext>
            </a:extLst>
          </p:cNvPr>
          <p:cNvSpPr>
            <a:spLocks noGrp="1"/>
          </p:cNvSpPr>
          <p:nvPr>
            <p:ph type="dt" idx="15"/>
          </p:nvPr>
        </p:nvSpPr>
        <p:spPr/>
        <p:txBody>
          <a:bodyPr/>
          <a:lstStyle/>
          <a:p>
            <a:r>
              <a:rPr lang="en-IL"/>
              <a:t>March 2024</a:t>
            </a:r>
            <a:endParaRPr lang="en-GB" dirty="0"/>
          </a:p>
        </p:txBody>
      </p:sp>
      <p:sp>
        <p:nvSpPr>
          <p:cNvPr id="7" name="Content Placeholder 2">
            <a:extLst>
              <a:ext uri="{FF2B5EF4-FFF2-40B4-BE49-F238E27FC236}">
                <a16:creationId xmlns:a16="http://schemas.microsoft.com/office/drawing/2014/main" id="{2F2C92B5-CAC2-DEB2-D35A-D6789E6BBE18}"/>
              </a:ext>
            </a:extLst>
          </p:cNvPr>
          <p:cNvSpPr txBox="1">
            <a:spLocks noGrp="1"/>
          </p:cNvSpPr>
          <p:nvPr>
            <p:ph idx="1"/>
          </p:nvPr>
        </p:nvSpPr>
        <p:spPr bwMode="auto">
          <a:xfrm>
            <a:off x="913872" y="1830390"/>
            <a:ext cx="103616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800" b="0" dirty="0"/>
              <a:t>For AMP, three link access modes have been proposed and analyzed, which may be suitable depending on:</a:t>
            </a:r>
          </a:p>
          <a:p>
            <a:pPr>
              <a:buFont typeface="Arial" panose="020B0604020202020204" pitchFamily="34" charset="0"/>
              <a:buChar char="•"/>
            </a:pPr>
            <a:r>
              <a:rPr lang="en-US" sz="2800" b="0" dirty="0"/>
              <a:t>method of energy supply (RF, solar energy …)</a:t>
            </a:r>
          </a:p>
          <a:p>
            <a:pPr>
              <a:buFont typeface="Arial" panose="020B0604020202020204" pitchFamily="34" charset="0"/>
              <a:buChar char="•"/>
            </a:pPr>
            <a:r>
              <a:rPr lang="en-US" sz="2800" b="0" dirty="0"/>
              <a:t>application and associated operating conditions: density, frequency of accesses, movability, </a:t>
            </a:r>
            <a:r>
              <a:rPr lang="en-US" sz="2800" b="0" kern="0" dirty="0"/>
              <a:t>lifespan</a:t>
            </a:r>
            <a:r>
              <a:rPr lang="en-US" sz="2800" b="0" dirty="0"/>
              <a:t>, accessibility for maintenance, etc.</a:t>
            </a:r>
          </a:p>
          <a:p>
            <a:pPr marL="0" indent="0"/>
            <a:r>
              <a:rPr lang="en-US" sz="2800" b="0" dirty="0"/>
              <a:t>We recommend further investigation into the presented approaches as potential solution for the specification</a:t>
            </a:r>
            <a:endParaRPr lang="en-US" sz="1800" b="0" kern="0" dirty="0"/>
          </a:p>
        </p:txBody>
      </p:sp>
    </p:spTree>
    <p:extLst>
      <p:ext uri="{BB962C8B-B14F-4D97-AF65-F5344CB8AC3E}">
        <p14:creationId xmlns:p14="http://schemas.microsoft.com/office/powerpoint/2010/main" val="303533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1183</TotalTime>
  <Words>1225</Words>
  <Application>Microsoft Office PowerPoint</Application>
  <PresentationFormat>Widescreen</PresentationFormat>
  <Paragraphs>266</Paragraphs>
  <Slides>10</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Arial Unicode MS</vt:lpstr>
      <vt:lpstr>Times New Roman</vt:lpstr>
      <vt:lpstr>Office Theme</vt:lpstr>
      <vt:lpstr>Document</vt:lpstr>
      <vt:lpstr>AMP link access</vt:lpstr>
      <vt:lpstr>Abstract</vt:lpstr>
      <vt:lpstr>Three modes of access </vt:lpstr>
      <vt:lpstr>Exemplary frame exchange (access mode 1) </vt:lpstr>
      <vt:lpstr>Exemplary frame exchange (access mode 2)  </vt:lpstr>
      <vt:lpstr>Exemplary frame exchange (access mode 3) </vt:lpstr>
      <vt:lpstr>Three modes of access - comparison </vt:lpstr>
      <vt:lpstr>Cons and Pros of different modes of Link Access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STA link access</dc:title>
  <dc:creator>Solomon Trainin</dc:creator>
  <cp:keywords/>
  <cp:lastModifiedBy>Solomon Trainin</cp:lastModifiedBy>
  <cp:revision>5</cp:revision>
  <cp:lastPrinted>1601-01-01T00:00:00Z</cp:lastPrinted>
  <dcterms:created xsi:type="dcterms:W3CDTF">2024-02-06T09:13:18Z</dcterms:created>
  <dcterms:modified xsi:type="dcterms:W3CDTF">2024-03-05T16:44:15Z</dcterms:modified>
  <cp:category>Solomon, Wiliot</cp:category>
</cp:coreProperties>
</file>