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61" r:id="rId3"/>
    <p:sldId id="377" r:id="rId4"/>
    <p:sldId id="381" r:id="rId5"/>
    <p:sldId id="380" r:id="rId6"/>
    <p:sldId id="375" r:id="rId7"/>
    <p:sldId id="382" r:id="rId8"/>
    <p:sldId id="379" r:id="rId9"/>
    <p:sldId id="385" r:id="rId10"/>
    <p:sldId id="386" r:id="rId11"/>
    <p:sldId id="346" r:id="rId12"/>
    <p:sldId id="371" r:id="rId13"/>
    <p:sldId id="388" r:id="rId14"/>
    <p:sldId id="383" r:id="rId15"/>
    <p:sldId id="387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53" d="100"/>
          <a:sy n="53" d="100"/>
        </p:scale>
        <p:origin x="584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2016224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/>
              <a:t>Guogang</a:t>
            </a:r>
            <a:r>
              <a:rPr lang="en-US" altLang="zh-CN" dirty="0"/>
              <a:t> Huang (Huawei)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86300E1E-FA07-41D3-BAAF-6E8157D8E0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xmlns="" id="{399979FC-1938-4260-B7A3-E84F978AEA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76256" y="6475413"/>
            <a:ext cx="187220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E392E3F7-6ECE-49C8-A0C9-D447BF1534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February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802.11-24/</a:t>
            </a:r>
            <a:r>
              <a:rPr lang="en-US" altLang="en-US" sz="1800" b="1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+mn-cs"/>
              </a:rPr>
              <a:t>0420</a:t>
            </a:r>
            <a:r>
              <a:rPr lang="en-GB" altLang="en-US" sz="1800" b="1" dirty="0" smtClean="0"/>
              <a:t>r2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6660232" y="6475413"/>
            <a:ext cx="187416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6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Enabling Flexible Coexistence Operation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2024-03-05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04248" y="6475413"/>
            <a:ext cx="1944216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xmlns="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519457"/>
              </p:ext>
            </p:extLst>
          </p:nvPr>
        </p:nvGraphicFramePr>
        <p:xfrm>
          <a:off x="696913" y="3327400"/>
          <a:ext cx="7673975" cy="287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Document" r:id="rId4" imgW="8243994" imgH="3091039" progId="Word.Document.8">
                  <p:embed/>
                </p:oleObj>
              </mc:Choice>
              <mc:Fallback>
                <p:oleObj name="Document" r:id="rId4" imgW="8243994" imgH="309103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xmlns="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327400"/>
                        <a:ext cx="7673975" cy="28749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Unavailable for </a:t>
            </a:r>
            <a:r>
              <a:rPr lang="en-US" altLang="zh-CN" dirty="0" err="1"/>
              <a:t>Tx</a:t>
            </a:r>
            <a:r>
              <a:rPr lang="en-US" altLang="zh-CN" dirty="0"/>
              <a:t>, Rx, or both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3353"/>
            <a:ext cx="7990656" cy="2207968"/>
          </a:xfrm>
        </p:spPr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2. </a:t>
            </a:r>
            <a:r>
              <a:rPr lang="en-US" altLang="zh-CN" dirty="0"/>
              <a:t>Asymmetric interference between Wi-Fi radio and non-</a:t>
            </a:r>
            <a:r>
              <a:rPr lang="en-US" altLang="zh-CN" dirty="0" err="1"/>
              <a:t>WiFi</a:t>
            </a:r>
            <a:r>
              <a:rPr lang="en-US" altLang="zh-CN" dirty="0"/>
              <a:t> </a:t>
            </a:r>
            <a:r>
              <a:rPr lang="en-US" altLang="zh-CN" dirty="0" smtClean="0"/>
              <a:t>radio due to the unidirectional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with no ACK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BT </a:t>
            </a:r>
            <a:r>
              <a:rPr lang="en-US" altLang="zh-CN" sz="1600" dirty="0" smtClean="0"/>
              <a:t>radio </a:t>
            </a:r>
            <a:r>
              <a:rPr lang="en-US" altLang="zh-CN" sz="1600" dirty="0"/>
              <a:t>periodically </a:t>
            </a:r>
            <a:r>
              <a:rPr lang="en-US" altLang="zh-CN" sz="1600" dirty="0" smtClean="0"/>
              <a:t>advertises. </a:t>
            </a:r>
            <a:r>
              <a:rPr lang="en-US" altLang="zh-CN" sz="1600" dirty="0" smtClean="0"/>
              <a:t>Or the BT radio activates a transmission mode with no ACK for the real-time application.</a:t>
            </a:r>
          </a:p>
          <a:p>
            <a:pPr lvl="1"/>
            <a:r>
              <a:rPr lang="en-US" altLang="zh-CN" sz="1600" dirty="0"/>
              <a:t>Then the STA reports </a:t>
            </a:r>
            <a:r>
              <a:rPr lang="en-US" altLang="zh-CN" sz="1600" dirty="0" smtClean="0"/>
              <a:t>periodic </a:t>
            </a:r>
            <a:r>
              <a:rPr lang="en-US" altLang="zh-CN" sz="1600" dirty="0"/>
              <a:t>unavailable </a:t>
            </a:r>
            <a:r>
              <a:rPr lang="en-US" altLang="zh-CN" sz="1600" dirty="0" smtClean="0"/>
              <a:t>windows </a:t>
            </a:r>
            <a:r>
              <a:rPr lang="en-US" altLang="zh-CN" sz="1600" dirty="0"/>
              <a:t>for </a:t>
            </a:r>
            <a:r>
              <a:rPr lang="en-US" altLang="zh-CN" sz="1600" dirty="0" smtClean="0"/>
              <a:t>Rx </a:t>
            </a:r>
            <a:r>
              <a:rPr lang="en-US" altLang="zh-CN" sz="1600" dirty="0"/>
              <a:t>only to the associated AP.</a:t>
            </a:r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2151235" y="4653119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" name="直接箭头连接符 6"/>
          <p:cNvCxnSpPr/>
          <p:nvPr/>
        </p:nvCxnSpPr>
        <p:spPr bwMode="auto">
          <a:xfrm>
            <a:off x="2161289" y="5662564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1374867" y="4323306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102183" y="5273637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Master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12791" y="5702218"/>
            <a:ext cx="901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slave</a:t>
            </a:r>
          </a:p>
          <a:p>
            <a:r>
              <a:rPr lang="en-US" altLang="zh-CN" dirty="0"/>
              <a:t>(</a:t>
            </a:r>
            <a:r>
              <a:rPr lang="en-US" altLang="zh-CN" dirty="0" smtClean="0"/>
              <a:t>Headset)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2702613" y="5303425"/>
            <a:ext cx="1617353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663378" y="4203971"/>
            <a:ext cx="1656588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Unavailable for Rx only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751231" y="4203971"/>
            <a:ext cx="1656588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Unavailable for Rx only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5743299" y="5300279"/>
            <a:ext cx="1664520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115616" y="4203971"/>
            <a:ext cx="958279" cy="1452479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35590" y="4725521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In-device</a:t>
            </a:r>
            <a:endParaRPr lang="zh-CN" altLang="en-US" dirty="0"/>
          </a:p>
        </p:txBody>
      </p:sp>
      <p:grpSp>
        <p:nvGrpSpPr>
          <p:cNvPr id="51" name="组合 50"/>
          <p:cNvGrpSpPr/>
          <p:nvPr/>
        </p:nvGrpSpPr>
        <p:grpSpPr>
          <a:xfrm>
            <a:off x="2671309" y="4873311"/>
            <a:ext cx="1656588" cy="646331"/>
            <a:chOff x="2376602" y="5975673"/>
            <a:chExt cx="1656588" cy="646331"/>
          </a:xfrm>
        </p:grpSpPr>
        <p:cxnSp>
          <p:nvCxnSpPr>
            <p:cNvPr id="40" name="直接箭头连接符 39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直接箭头连接符 40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箭头连接符 42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直接箭头连接符 44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7" name="文本框 46"/>
            <p:cNvSpPr txBox="1"/>
            <p:nvPr/>
          </p:nvSpPr>
          <p:spPr>
            <a:xfrm>
              <a:off x="2706083" y="5975673"/>
              <a:ext cx="10358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/>
                <a:t>Tx</a:t>
              </a:r>
              <a:r>
                <a:rPr lang="en-US" altLang="zh-CN" dirty="0" smtClean="0"/>
                <a:t> </a:t>
              </a:r>
              <a:r>
                <a:rPr lang="en-US" altLang="zh-CN" dirty="0" smtClean="0"/>
                <a:t>Window</a:t>
              </a:r>
            </a:p>
            <a:p>
              <a:pPr algn="ctr"/>
              <a:r>
                <a:rPr lang="en-US" altLang="zh-CN" dirty="0"/>
                <a:t>(e.g. 1.25 </a:t>
              </a:r>
              <a:r>
                <a:rPr lang="en-US" altLang="zh-CN" dirty="0" err="1"/>
                <a:t>ms</a:t>
              </a:r>
              <a:r>
                <a:rPr lang="en-US" altLang="zh-CN" dirty="0"/>
                <a:t>)</a:t>
              </a:r>
              <a:endParaRPr lang="zh-CN" altLang="en-US" dirty="0"/>
            </a:p>
            <a:p>
              <a:endParaRPr lang="zh-CN" altLang="en-US" dirty="0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751231" y="4857326"/>
            <a:ext cx="1656588" cy="646331"/>
            <a:chOff x="2376602" y="5957985"/>
            <a:chExt cx="1656588" cy="646331"/>
          </a:xfrm>
        </p:grpSpPr>
        <p:cxnSp>
          <p:nvCxnSpPr>
            <p:cNvPr id="53" name="直接箭头连接符 52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接箭头连接符 53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接箭头连接符 54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6" name="直接箭头连接符 55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7" name="文本框 56"/>
            <p:cNvSpPr txBox="1"/>
            <p:nvPr/>
          </p:nvSpPr>
          <p:spPr>
            <a:xfrm>
              <a:off x="2696835" y="5957985"/>
              <a:ext cx="10358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/>
                <a:t>Tx</a:t>
              </a:r>
              <a:r>
                <a:rPr lang="en-US" altLang="zh-CN" dirty="0" smtClean="0"/>
                <a:t> </a:t>
              </a:r>
              <a:r>
                <a:rPr lang="en-US" altLang="zh-CN" dirty="0" smtClean="0"/>
                <a:t>Window</a:t>
              </a:r>
            </a:p>
            <a:p>
              <a:pPr algn="ctr"/>
              <a:r>
                <a:rPr lang="en-US" altLang="zh-CN" dirty="0"/>
                <a:t>(e.g. 1.25 </a:t>
              </a:r>
              <a:r>
                <a:rPr lang="en-US" altLang="zh-CN" dirty="0" err="1"/>
                <a:t>ms</a:t>
              </a:r>
              <a:r>
                <a:rPr lang="en-US" altLang="zh-CN" dirty="0"/>
                <a:t>)</a:t>
              </a:r>
              <a:endParaRPr lang="zh-CN" altLang="en-US" dirty="0"/>
            </a:p>
            <a:p>
              <a:endParaRPr lang="zh-CN" altLang="en-US" dirty="0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2695997" y="5674107"/>
            <a:ext cx="3063571" cy="276999"/>
            <a:chOff x="2495498" y="6200201"/>
            <a:chExt cx="3063571" cy="276999"/>
          </a:xfrm>
        </p:grpSpPr>
        <p:cxnSp>
          <p:nvCxnSpPr>
            <p:cNvPr id="59" name="直接箭头连接符 58"/>
            <p:cNvCxnSpPr/>
            <p:nvPr/>
          </p:nvCxnSpPr>
          <p:spPr bwMode="auto">
            <a:xfrm>
              <a:off x="2495498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接箭头连接符 59"/>
            <p:cNvCxnSpPr/>
            <p:nvPr/>
          </p:nvCxnSpPr>
          <p:spPr bwMode="auto">
            <a:xfrm>
              <a:off x="5559069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直接箭头连接符 60"/>
            <p:cNvCxnSpPr/>
            <p:nvPr/>
          </p:nvCxnSpPr>
          <p:spPr bwMode="auto">
            <a:xfrm flipH="1">
              <a:off x="2525736" y="6342386"/>
              <a:ext cx="8337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2" name="直接箭头连接符 61"/>
            <p:cNvCxnSpPr/>
            <p:nvPr/>
          </p:nvCxnSpPr>
          <p:spPr bwMode="auto">
            <a:xfrm>
              <a:off x="4691177" y="6342386"/>
              <a:ext cx="8678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3" name="文本框 62"/>
            <p:cNvSpPr txBox="1"/>
            <p:nvPr/>
          </p:nvSpPr>
          <p:spPr>
            <a:xfrm>
              <a:off x="3324674" y="6200201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smtClean="0"/>
                <a:t>Connection </a:t>
              </a:r>
              <a:r>
                <a:rPr lang="en-US" altLang="zh-CN" dirty="0" smtClean="0"/>
                <a:t>Interval</a:t>
              </a:r>
            </a:p>
          </p:txBody>
        </p:sp>
      </p:grpSp>
      <p:sp>
        <p:nvSpPr>
          <p:cNvPr id="36" name="文本框 35"/>
          <p:cNvSpPr txBox="1"/>
          <p:nvPr/>
        </p:nvSpPr>
        <p:spPr>
          <a:xfrm>
            <a:off x="8084093" y="4500489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Time</a:t>
            </a:r>
            <a:endParaRPr lang="zh-CN" altLang="en-US" dirty="0"/>
          </a:p>
        </p:txBody>
      </p:sp>
      <p:sp>
        <p:nvSpPr>
          <p:cNvPr id="39" name="文本框 38"/>
          <p:cNvSpPr txBox="1"/>
          <p:nvPr/>
        </p:nvSpPr>
        <p:spPr>
          <a:xfrm>
            <a:off x="8173362" y="5503657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Time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93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have proposed the following signaling designs for the in-device coexistence:  </a:t>
            </a:r>
          </a:p>
          <a:p>
            <a:pPr lvl="1"/>
            <a:r>
              <a:rPr lang="en-US" dirty="0"/>
              <a:t>The non-AP MLD assigns a Coexistence Request ID for each coexistence request.</a:t>
            </a:r>
          </a:p>
          <a:p>
            <a:pPr lvl="1"/>
            <a:r>
              <a:rPr lang="en-US" dirty="0"/>
              <a:t>The non-AP MLD can add/revise/suspend/remove a </a:t>
            </a:r>
            <a:r>
              <a:rPr lang="en-US" altLang="zh-CN" dirty="0"/>
              <a:t>coexistence request by indicating the corresponding Coexistence Request ID </a:t>
            </a:r>
            <a:endParaRPr lang="en-US" dirty="0"/>
          </a:p>
          <a:p>
            <a:pPr lvl="1"/>
            <a:r>
              <a:rPr lang="en-US" dirty="0"/>
              <a:t>The non-AP MLD indicates whether it is unavailable for Tx, Rx or both within periodic/aperiodic SPs indicated by a coexistence request.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F2B4E7FC-E799-442C-85AD-B0B7A69CA10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4C5E355-9A75-4958-A432-E920C6BA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51396C3-2E21-4C8A-9B76-C9BAE5903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11-23-0816-01-0uhr-enhancements-for-latency-sensitive-traffic-and-in-device-coexistence </a:t>
            </a:r>
          </a:p>
          <a:p>
            <a:pPr marL="0" indent="0">
              <a:buNone/>
            </a:pPr>
            <a:r>
              <a:rPr lang="en-US" altLang="zh-CN" dirty="0"/>
              <a:t>[2]11-23-0298-00-0uhr-improved-reliability-in-presence-of-interference</a:t>
            </a:r>
          </a:p>
          <a:p>
            <a:pPr marL="0" indent="0">
              <a:buNone/>
            </a:pPr>
            <a:r>
              <a:rPr lang="en-US" altLang="zh-CN" dirty="0"/>
              <a:t>[3] 11-23-1103-00-0uhr-in-device-interference-discussion</a:t>
            </a:r>
          </a:p>
          <a:p>
            <a:pPr marL="0" indent="0">
              <a:buNone/>
            </a:pPr>
            <a:r>
              <a:rPr lang="en-US" altLang="zh-CN" dirty="0"/>
              <a:t>[4] 11-23-1964-01-00bn-coexistence-protocols-for-uhr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1602CC1-D865-4F0A-8F5C-30E02DBB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5BA6CEA-9817-4A71-80B5-DEB7D46C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B647EABF-CD6D-4E87-B38F-2EE974D2110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3202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Power of Bluetooth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492896"/>
            <a:ext cx="6651525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define the following unavailable types for the in-device co-existence to improve the transmission and medium efficiency?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Unavailable for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Only</a:t>
            </a:r>
          </a:p>
          <a:p>
            <a:pPr lvl="1"/>
            <a:r>
              <a:rPr lang="en-US" altLang="zh-CN" dirty="0"/>
              <a:t>Unavailable for </a:t>
            </a:r>
            <a:r>
              <a:rPr lang="en-US" altLang="zh-CN" dirty="0" smtClean="0"/>
              <a:t>Rx </a:t>
            </a:r>
            <a:r>
              <a:rPr lang="en-US" altLang="zh-CN" dirty="0"/>
              <a:t>Only</a:t>
            </a:r>
          </a:p>
          <a:p>
            <a:pPr lvl="1"/>
            <a:r>
              <a:rPr lang="en-US" altLang="zh-CN" dirty="0"/>
              <a:t>Unavailable for </a:t>
            </a:r>
            <a:r>
              <a:rPr lang="en-US" altLang="zh-CN" dirty="0" smtClean="0"/>
              <a:t>both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and Rx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95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support to define a new signaling </a:t>
            </a:r>
            <a:r>
              <a:rPr lang="en-US" altLang="zh-CN" dirty="0" smtClean="0"/>
              <a:t>including parameters </a:t>
            </a:r>
            <a:r>
              <a:rPr lang="en-US" altLang="zh-CN" dirty="0" smtClean="0"/>
              <a:t>for the in-device </a:t>
            </a:r>
            <a:r>
              <a:rPr lang="en-US" altLang="zh-CN" dirty="0" smtClean="0"/>
              <a:t>coexistence?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28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B2A1CE3-A384-42CC-A477-3E9DCA30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8654E13-9D73-4CCC-A468-47737B42C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20182"/>
          </a:xfrm>
        </p:spPr>
        <p:txBody>
          <a:bodyPr/>
          <a:lstStyle/>
          <a:p>
            <a:r>
              <a:rPr lang="en-US" altLang="zh-CN" dirty="0"/>
              <a:t>Several contributions [1-4] has discussed the in-device coexistence.</a:t>
            </a:r>
          </a:p>
          <a:p>
            <a:endParaRPr lang="en-US" altLang="zh-CN" dirty="0"/>
          </a:p>
          <a:p>
            <a:r>
              <a:rPr lang="en-US" altLang="zh-CN" dirty="0"/>
              <a:t>In this contribution, we will share some thoughts on the in-device coexistence.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2140F8D-BA67-4BB8-AFB7-DF2F1183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E3F55BA-424C-4885-A20C-E37F5EC59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Guogang</a:t>
            </a:r>
            <a:r>
              <a:rPr lang="en-GB" dirty="0"/>
              <a:t> Huang (Huawei)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524C2CFF-DB3C-4B06-AD6A-24C2AF5AA2BC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7747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E94B7E8-1BB4-4A13-B1FC-6710ECD6F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In-device Coexistence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6A55F21-56B6-43EC-ABD3-E71A85F27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In-device non-</a:t>
            </a:r>
            <a:r>
              <a:rPr lang="en-US" altLang="zh-CN" dirty="0" err="1"/>
              <a:t>WiFi</a:t>
            </a:r>
            <a:r>
              <a:rPr lang="en-US" altLang="zh-CN" dirty="0"/>
              <a:t> radio types:</a:t>
            </a:r>
          </a:p>
          <a:p>
            <a:pPr lvl="1"/>
            <a:r>
              <a:rPr lang="en-US" altLang="zh-CN" dirty="0"/>
              <a:t>BT, BLE, </a:t>
            </a:r>
            <a:r>
              <a:rPr lang="en-US" altLang="zh-CN" dirty="0" smtClean="0"/>
              <a:t>UWB</a:t>
            </a:r>
            <a:r>
              <a:rPr lang="en-US" altLang="zh-CN" dirty="0"/>
              <a:t>, </a:t>
            </a:r>
            <a:r>
              <a:rPr lang="en-US" altLang="zh-CN" dirty="0" smtClean="0"/>
              <a:t>5G NR-U…</a:t>
            </a:r>
            <a:endParaRPr lang="en-US" altLang="zh-CN" dirty="0"/>
          </a:p>
          <a:p>
            <a:r>
              <a:rPr lang="en-US" altLang="zh-CN" dirty="0"/>
              <a:t>In-device non-</a:t>
            </a:r>
            <a:r>
              <a:rPr lang="en-US" altLang="zh-CN" dirty="0" err="1"/>
              <a:t>WiFi</a:t>
            </a:r>
            <a:r>
              <a:rPr lang="en-US" altLang="zh-CN" dirty="0"/>
              <a:t> radio application profiles:</a:t>
            </a:r>
          </a:p>
          <a:p>
            <a:pPr lvl="1"/>
            <a:r>
              <a:rPr lang="en-US" altLang="zh-CN" dirty="0"/>
              <a:t>Periodic</a:t>
            </a:r>
          </a:p>
          <a:p>
            <a:pPr lvl="1"/>
            <a:r>
              <a:rPr lang="en-US" altLang="zh-CN" dirty="0"/>
              <a:t>Aperiodic.</a:t>
            </a:r>
          </a:p>
          <a:p>
            <a:r>
              <a:rPr lang="en-US" altLang="zh-CN" dirty="0"/>
              <a:t>The STA can report periodic or aperiodic unavailable SPs due to the in-device coexistence. </a:t>
            </a:r>
          </a:p>
          <a:p>
            <a:pPr lvl="1"/>
            <a:r>
              <a:rPr lang="en-US" altLang="zh-CN" dirty="0"/>
              <a:t>Start time, interval, Duration</a:t>
            </a:r>
          </a:p>
          <a:p>
            <a:pPr lvl="1"/>
            <a:r>
              <a:rPr lang="en-US" altLang="zh-CN" dirty="0"/>
              <a:t>Affected BW in unit of 20 MHz</a:t>
            </a:r>
          </a:p>
          <a:p>
            <a:pPr lvl="1"/>
            <a:r>
              <a:rPr lang="en-US" altLang="zh-CN" dirty="0"/>
              <a:t>…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C5BA41D5-8218-4942-94A2-57F1AF3A7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756FA0D-3E87-46C4-A580-1224EFE97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6E937CAF-CB92-4CB5-A6A9-6C0D40606CF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0782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76EFBB9-DC12-452C-A548-3EDAD6602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In-device Coexistence Model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E51AF79-4D2D-44E7-B63D-CA1823A99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r>
              <a:rPr lang="en-US" altLang="zh-CN" sz="2000" dirty="0"/>
              <a:t>The in-device coexistence model is illustrated as shown in the below figure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40EDEF9-51B4-405C-822B-D390B492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AA476F2-0117-49FA-A3EF-C0759E5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pic>
        <p:nvPicPr>
          <p:cNvPr id="56" name="图片 55">
            <a:extLst>
              <a:ext uri="{FF2B5EF4-FFF2-40B4-BE49-F238E27FC236}">
                <a16:creationId xmlns:a16="http://schemas.microsoft.com/office/drawing/2014/main" xmlns="" id="{B37FFA04-F1D7-42D5-868B-03D7FE2E1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177" y="3068960"/>
            <a:ext cx="5345621" cy="2956828"/>
          </a:xfrm>
          <a:prstGeom prst="rect">
            <a:avLst/>
          </a:prstGeom>
        </p:spPr>
      </p:pic>
      <p:sp>
        <p:nvSpPr>
          <p:cNvPr id="57" name="Date Placeholder 3">
            <a:extLst>
              <a:ext uri="{FF2B5EF4-FFF2-40B4-BE49-F238E27FC236}">
                <a16:creationId xmlns:a16="http://schemas.microsoft.com/office/drawing/2014/main" xmlns="" id="{A4D8ED09-C42B-4696-9456-8F1FA90F211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61198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8318EBAA-A252-46A3-B4EC-61C63B48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Requirements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FDA67E21-B77E-4ACD-8DC8-2EC0188FD9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 algn="just"/>
            <a:r>
              <a:rPr lang="en-US" altLang="zh-CN" dirty="0"/>
              <a:t>Since a coexistence request may be received at anytime, the UHR coexistence protocol should allow a non-AP MLD timely reports an in-device coexistence request to the peer STA through one of  following potential manners:</a:t>
            </a:r>
          </a:p>
          <a:p>
            <a:pPr lvl="1" algn="just"/>
            <a:r>
              <a:rPr lang="en-US" altLang="zh-CN" dirty="0"/>
              <a:t>Initial Control frame exchange at the beginning of a TXOP</a:t>
            </a:r>
          </a:p>
          <a:p>
            <a:pPr lvl="2" algn="just"/>
            <a:r>
              <a:rPr lang="en-US" altLang="zh-CN" dirty="0"/>
              <a:t>e.g. MU-BSRP/BSR</a:t>
            </a:r>
          </a:p>
          <a:p>
            <a:pPr lvl="1" algn="just"/>
            <a:r>
              <a:rPr lang="en-US" altLang="zh-CN" dirty="0"/>
              <a:t>BA frame</a:t>
            </a:r>
          </a:p>
          <a:p>
            <a:pPr lvl="1" algn="just"/>
            <a:r>
              <a:rPr lang="en-US" altLang="zh-CN" dirty="0"/>
              <a:t>Cross-link signaling through A-Control field or a newly defined Management </a:t>
            </a:r>
            <a:r>
              <a:rPr lang="en-US" altLang="zh-CN" dirty="0" smtClean="0"/>
              <a:t>frame	</a:t>
            </a:r>
          </a:p>
          <a:p>
            <a:pPr algn="just"/>
            <a:r>
              <a:rPr lang="en-US" altLang="zh-CN" dirty="0" smtClean="0"/>
              <a:t>So prefer to define a new signaling container, rather than reuse the TWT signaling.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C784DEBB-1F15-4F10-98A4-D386B12D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6423683-1B0A-48FD-843A-8850B02E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DD7A3D70-58AB-4524-ACF5-237C55EA73A1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28199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F5A72BA-0315-4239-B8A7-ABDB235CE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Coexistence Request ID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47FFAE3-BF7A-4195-B092-6AE09F8E2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752601"/>
            <a:ext cx="7772400" cy="4604786"/>
          </a:xfrm>
        </p:spPr>
        <p:txBody>
          <a:bodyPr/>
          <a:lstStyle/>
          <a:p>
            <a:r>
              <a:rPr lang="en-US" altLang="zh-CN" sz="2000" dirty="0"/>
              <a:t>For the periodic interference, the STA is easy to predict in advance but hard to predict its end. For example,</a:t>
            </a:r>
          </a:p>
          <a:p>
            <a:pPr lvl="1"/>
            <a:r>
              <a:rPr lang="en-US" altLang="zh-CN" sz="1600" dirty="0"/>
              <a:t>The interference may be not always present during these interference SPs </a:t>
            </a:r>
          </a:p>
          <a:p>
            <a:pPr lvl="1"/>
            <a:r>
              <a:rPr lang="en-US" altLang="zh-CN" sz="1600" dirty="0"/>
              <a:t>The interference may end before the indicated time point due to the transmission of the non-</a:t>
            </a:r>
            <a:r>
              <a:rPr lang="en-US" altLang="zh-CN" sz="1600" dirty="0" err="1"/>
              <a:t>WiFi</a:t>
            </a:r>
            <a:r>
              <a:rPr lang="en-US" altLang="zh-CN" sz="1600" dirty="0"/>
              <a:t> radio ends in advance. 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In order to facilitate the management of coexistence Requests and signaling, the non-AP MLD can assign an ID, named Coexistence Request ID, to uniquely identify a coexistence request when it is added.</a:t>
            </a:r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Thus the non-AP MLD can flexibly manage an existing coexistence request by using the corresponding Coexistence Request ID when the behavior of the corresponding non-</a:t>
            </a:r>
            <a:r>
              <a:rPr lang="en-US" altLang="zh-CN" sz="2000" dirty="0" err="1"/>
              <a:t>WiFi</a:t>
            </a:r>
            <a:r>
              <a:rPr lang="en-US" altLang="zh-CN" sz="2000" dirty="0"/>
              <a:t> radio is changed.</a:t>
            </a:r>
          </a:p>
          <a:p>
            <a:endParaRPr lang="zh-CN" altLang="en-US" sz="20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199B064-87F7-4557-8693-8F7329EB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0BF5320-AB32-4A2E-A14C-CA301D40D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8C620A8D-E15C-4F1E-8254-43F6B885E1DB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0876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21A10B2-D871-49E9-BD8D-75DA860DB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Coexistence Request Type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437FC03-1D35-429E-853B-9614A38D2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pPr algn="just"/>
            <a:r>
              <a:rPr lang="en-US" altLang="zh-CN" dirty="0"/>
              <a:t>After a coexistence request is added, the non-AP MLD may remove/suspend/revise this coexistence request. </a:t>
            </a:r>
            <a:endParaRPr lang="zh-CN" altLang="en-US" dirty="0"/>
          </a:p>
          <a:p>
            <a:pPr algn="just"/>
            <a:r>
              <a:rPr lang="en-US" altLang="zh-CN" dirty="0"/>
              <a:t>Define a Coexistence Request Type to indicate the specific operation, as shown in below table.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BAC788E-ED22-40E1-9F25-571262534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D8B03B0-0B24-4366-B573-18D9A0A27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545CB77B-38D7-4EDB-9445-8623C56EC5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46956"/>
              </p:ext>
            </p:extLst>
          </p:nvPr>
        </p:nvGraphicFramePr>
        <p:xfrm>
          <a:off x="2771800" y="4077072"/>
          <a:ext cx="394600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xmlns="" val="2660536551"/>
                    </a:ext>
                  </a:extLst>
                </a:gridCol>
                <a:gridCol w="2649860">
                  <a:extLst>
                    <a:ext uri="{9D8B030D-6E8A-4147-A177-3AD203B41FA5}">
                      <a16:colId xmlns:a16="http://schemas.microsoft.com/office/drawing/2014/main" xmlns="" val="39291465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Value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Name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3316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Add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8442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Remove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1293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Suspend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86109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Revise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20304288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xmlns="" id="{819BFA49-EB1C-4E9A-B5D2-0F2DD68B9D9B}"/>
              </a:ext>
            </a:extLst>
          </p:cNvPr>
          <p:cNvSpPr txBox="1"/>
          <p:nvPr/>
        </p:nvSpPr>
        <p:spPr>
          <a:xfrm>
            <a:off x="2403616" y="3649922"/>
            <a:ext cx="4682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Table Coexistence Request Type definitions</a:t>
            </a:r>
            <a:endParaRPr lang="zh-CN" altLang="en-US" sz="2000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BE04528C-9927-46AD-92E9-4FD7D366D9F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36614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AD103B-0C9F-4DE0-BD77-1E6FB804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Unavailable for Tx, Rx, or both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8BEBBAA-301A-4701-8D44-D932ACE31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46613"/>
          </a:xfrm>
        </p:spPr>
        <p:txBody>
          <a:bodyPr/>
          <a:lstStyle/>
          <a:p>
            <a:pPr algn="just"/>
            <a:r>
              <a:rPr lang="en-US" altLang="zh-CN" sz="1800" dirty="0"/>
              <a:t>Considering a STA could be an interfering or interfered one, the STA unavailability can be classified into the following three cases:</a:t>
            </a:r>
          </a:p>
          <a:p>
            <a:pPr lvl="1" algn="just"/>
            <a:r>
              <a:rPr lang="en-US" altLang="zh-CN" sz="1600" dirty="0"/>
              <a:t>Unavailable for Tx and Rx</a:t>
            </a:r>
          </a:p>
          <a:p>
            <a:pPr lvl="2" algn="just"/>
            <a:r>
              <a:rPr lang="en-US" altLang="zh-CN" sz="1600" dirty="0"/>
              <a:t>Scenario. share a common antenna with other non-</a:t>
            </a:r>
            <a:r>
              <a:rPr lang="en-US" altLang="zh-CN" sz="1600" dirty="0" err="1"/>
              <a:t>WiFi</a:t>
            </a:r>
            <a:r>
              <a:rPr lang="en-US" altLang="zh-CN" sz="1600" dirty="0"/>
              <a:t> radio</a:t>
            </a:r>
          </a:p>
          <a:p>
            <a:pPr lvl="1" algn="just"/>
            <a:r>
              <a:rPr lang="en-US" altLang="zh-CN" sz="1600" dirty="0"/>
              <a:t>Unavailable for </a:t>
            </a:r>
            <a:r>
              <a:rPr lang="en-US" altLang="zh-CN" sz="1600" dirty="0" err="1"/>
              <a:t>Tx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only</a:t>
            </a:r>
            <a:endParaRPr lang="en-US" altLang="zh-CN" sz="1600" dirty="0"/>
          </a:p>
          <a:p>
            <a:pPr lvl="2" algn="just"/>
            <a:r>
              <a:rPr lang="en-US" altLang="zh-CN" sz="1600" dirty="0"/>
              <a:t>Scenario. the interference between Wi-Fi radio and 5G </a:t>
            </a:r>
            <a:r>
              <a:rPr lang="en-US" altLang="zh-CN" sz="1600" dirty="0" smtClean="0"/>
              <a:t>NR-U radio </a:t>
            </a:r>
            <a:r>
              <a:rPr lang="en-US" altLang="zh-CN" sz="1600" dirty="0"/>
              <a:t>which does the DL </a:t>
            </a:r>
            <a:r>
              <a:rPr lang="en-US" altLang="zh-CN" sz="1600" dirty="0" smtClean="0"/>
              <a:t>reception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Unavailable for Rx only</a:t>
            </a:r>
          </a:p>
          <a:p>
            <a:pPr lvl="2" algn="just"/>
            <a:r>
              <a:rPr lang="en-US" altLang="zh-CN" sz="1600" dirty="0"/>
              <a:t>Scenario 1. the interference between Wi-Fi radio and </a:t>
            </a:r>
            <a:r>
              <a:rPr lang="en-US" altLang="zh-CN" sz="1600" dirty="0" smtClean="0"/>
              <a:t>5G NR-U </a:t>
            </a:r>
            <a:r>
              <a:rPr lang="en-US" altLang="zh-CN" sz="1600" dirty="0"/>
              <a:t>radio which does the UL transmission</a:t>
            </a:r>
          </a:p>
          <a:p>
            <a:pPr lvl="2" algn="just"/>
            <a:r>
              <a:rPr lang="en-US" altLang="zh-CN" sz="1600" dirty="0"/>
              <a:t>Scenario 2. the interference between Wi-Fi radio and the BT </a:t>
            </a:r>
            <a:r>
              <a:rPr lang="en-US" altLang="zh-CN" sz="1600" dirty="0" smtClean="0"/>
              <a:t>Radio. And the BT radio as the master transmits </a:t>
            </a:r>
            <a:r>
              <a:rPr lang="en-US" altLang="zh-CN" sz="1600" dirty="0"/>
              <a:t>a unidirectional audio flow (i.e. no ACK) to the BT </a:t>
            </a:r>
            <a:r>
              <a:rPr lang="en-US" altLang="zh-CN" sz="1600" dirty="0" smtClean="0"/>
              <a:t>headset. </a:t>
            </a:r>
            <a:endParaRPr lang="en-US" altLang="zh-CN" sz="1600" dirty="0"/>
          </a:p>
          <a:p>
            <a:pPr algn="just"/>
            <a:r>
              <a:rPr lang="en-US" altLang="zh-CN" sz="1800" dirty="0"/>
              <a:t>This info could be used for the aligned Tx/Rx between Wi-Fi radio and non-</a:t>
            </a:r>
            <a:r>
              <a:rPr lang="en-US" altLang="zh-CN" sz="1800" dirty="0" err="1"/>
              <a:t>WiFi</a:t>
            </a:r>
            <a:r>
              <a:rPr lang="en-US" altLang="zh-CN" sz="1800" dirty="0"/>
              <a:t> radio. </a:t>
            </a:r>
          </a:p>
          <a:p>
            <a:pPr lvl="1" algn="just"/>
            <a:r>
              <a:rPr lang="en-US" altLang="zh-CN" sz="1400" dirty="0" smtClean="0"/>
              <a:t>In addition, the Radio Type (e.g. 5G NR-U, BT and so on) may be reported to help the AP make decision on scheduling the STA’s </a:t>
            </a:r>
            <a:r>
              <a:rPr lang="en-US" altLang="zh-CN" sz="1400" dirty="0" err="1" smtClean="0"/>
              <a:t>Tx</a:t>
            </a:r>
            <a:r>
              <a:rPr lang="en-US" altLang="zh-CN" sz="1400" dirty="0" smtClean="0"/>
              <a:t>/Rx. </a:t>
            </a:r>
            <a:endParaRPr lang="en-US" altLang="zh-CN" sz="1200" dirty="0" smtClean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516591F-3AF4-4FA2-9086-CBB341EE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719783E-E7D7-48C5-AA4C-382E78D8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Guogang Huang (Huawei)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xmlns="" id="{6AAE3949-0E1F-491A-86FD-4A821049E53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33429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Unavailable for </a:t>
            </a:r>
            <a:r>
              <a:rPr lang="en-US" altLang="zh-CN" dirty="0" err="1"/>
              <a:t>Tx</a:t>
            </a:r>
            <a:r>
              <a:rPr lang="en-US" altLang="zh-CN" dirty="0"/>
              <a:t>, Rx, or both (Cont.)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43353"/>
            <a:ext cx="8278688" cy="2207968"/>
          </a:xfrm>
        </p:spPr>
        <p:txBody>
          <a:bodyPr/>
          <a:lstStyle/>
          <a:p>
            <a:pPr algn="just"/>
            <a:r>
              <a:rPr lang="en-US" altLang="zh-CN" dirty="0"/>
              <a:t>Example 1. </a:t>
            </a:r>
            <a:r>
              <a:rPr lang="en-US" altLang="zh-CN" dirty="0" smtClean="0"/>
              <a:t>Asymmetric interference between </a:t>
            </a:r>
            <a:r>
              <a:rPr lang="en-US" altLang="zh-CN" dirty="0"/>
              <a:t>Wi-Fi radio and non-</a:t>
            </a:r>
            <a:r>
              <a:rPr lang="en-US" altLang="zh-CN" dirty="0" err="1"/>
              <a:t>WiFi</a:t>
            </a:r>
            <a:r>
              <a:rPr lang="en-US" altLang="zh-CN" dirty="0"/>
              <a:t> </a:t>
            </a:r>
            <a:r>
              <a:rPr lang="en-US" altLang="zh-CN" dirty="0" smtClean="0"/>
              <a:t>radio due to </a:t>
            </a:r>
            <a:r>
              <a:rPr lang="en-US" altLang="zh-CN" dirty="0"/>
              <a:t>the significant differences on the transmission power and the </a:t>
            </a:r>
            <a:r>
              <a:rPr lang="en-US" altLang="zh-CN" dirty="0" smtClean="0"/>
              <a:t>bandwidth (See Appendix).</a:t>
            </a:r>
            <a:endParaRPr lang="en-US" altLang="zh-CN" dirty="0" smtClean="0"/>
          </a:p>
          <a:p>
            <a:pPr lvl="1"/>
            <a:r>
              <a:rPr lang="en-US" altLang="zh-CN" sz="1600" dirty="0" smtClean="0"/>
              <a:t>The reception </a:t>
            </a:r>
            <a:r>
              <a:rPr lang="en-US" altLang="zh-CN" sz="1600" dirty="0"/>
              <a:t>of the Wi-Fi radio maybe can tolerate the short-time interference from the BT, e.g. replying ACK. But the reception of the BT radio cannot tolerate the interference generated by the Wi-Fi Radio. </a:t>
            </a:r>
          </a:p>
          <a:p>
            <a:pPr lvl="1"/>
            <a:r>
              <a:rPr lang="en-US" altLang="zh-CN" sz="1600" dirty="0" smtClean="0"/>
              <a:t>Then the STA reports periodic unavailable windows for </a:t>
            </a:r>
            <a:r>
              <a:rPr lang="en-US" altLang="zh-CN" sz="1600" dirty="0" err="1" smtClean="0"/>
              <a:t>Tx</a:t>
            </a:r>
            <a:r>
              <a:rPr lang="en-US" altLang="zh-CN" sz="1600" dirty="0" smtClean="0"/>
              <a:t> only to the associated AP.</a:t>
            </a:r>
            <a:endParaRPr lang="en-US" altLang="zh-CN" sz="16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Guogang Huang (Huawei)</a:t>
            </a:r>
            <a:endParaRPr lang="en-GB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339752" y="5667490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文本框 8"/>
          <p:cNvSpPr txBox="1"/>
          <p:nvPr/>
        </p:nvSpPr>
        <p:spPr>
          <a:xfrm>
            <a:off x="1513657" y="4362399"/>
            <a:ext cx="462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STA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280646" y="5278563"/>
            <a:ext cx="1012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Master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294079" y="5661376"/>
            <a:ext cx="901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BT as slave</a:t>
            </a:r>
          </a:p>
          <a:p>
            <a:r>
              <a:rPr lang="en-US" altLang="zh-CN" dirty="0"/>
              <a:t>(</a:t>
            </a:r>
            <a:r>
              <a:rPr lang="en-US" altLang="zh-CN" dirty="0" smtClean="0"/>
              <a:t>Headset)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 bwMode="auto">
          <a:xfrm>
            <a:off x="2549521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3174510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2533170" y="4208897"/>
            <a:ext cx="1656589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dirty="0" smtClean="0"/>
              <a:t>Unavailable for </a:t>
            </a:r>
            <a:r>
              <a:rPr lang="en-US" altLang="zh-CN" dirty="0" err="1" smtClean="0"/>
              <a:t>Tx</a:t>
            </a:r>
            <a:r>
              <a:rPr lang="en-US" altLang="zh-CN" dirty="0" smtClean="0"/>
              <a:t> only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3420754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045743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5637374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6262363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5621024" y="4208897"/>
            <a:ext cx="1656588" cy="44269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dirty="0"/>
              <a:t>Unavailable for </a:t>
            </a:r>
            <a:r>
              <a:rPr lang="en-US" altLang="zh-CN" dirty="0" err="1"/>
              <a:t>Tx</a:t>
            </a:r>
            <a:r>
              <a:rPr lang="en-US" altLang="zh-CN" dirty="0"/>
              <a:t> only</a:t>
            </a:r>
            <a:endParaRPr lang="zh-CN" altLang="en-US" dirty="0"/>
          </a:p>
        </p:txBody>
      </p:sp>
      <p:sp>
        <p:nvSpPr>
          <p:cNvPr id="35" name="矩形 34"/>
          <p:cNvSpPr/>
          <p:nvPr/>
        </p:nvSpPr>
        <p:spPr bwMode="auto">
          <a:xfrm>
            <a:off x="6508607" y="5673949"/>
            <a:ext cx="522864" cy="37068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7133596" y="5232138"/>
            <a:ext cx="144016" cy="4426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800" dirty="0"/>
              <a:t>K</a:t>
            </a:r>
            <a:endParaRPr kumimoji="0" lang="zh-CN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1128169" y="4277232"/>
            <a:ext cx="1211583" cy="1384144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291666" y="4796385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In-device</a:t>
            </a:r>
            <a:endParaRPr lang="zh-CN" altLang="en-US" dirty="0"/>
          </a:p>
        </p:txBody>
      </p:sp>
      <p:grpSp>
        <p:nvGrpSpPr>
          <p:cNvPr id="51" name="组合 50"/>
          <p:cNvGrpSpPr/>
          <p:nvPr/>
        </p:nvGrpSpPr>
        <p:grpSpPr>
          <a:xfrm>
            <a:off x="2541102" y="4816898"/>
            <a:ext cx="1656588" cy="461665"/>
            <a:chOff x="2376602" y="5914334"/>
            <a:chExt cx="1656588" cy="461665"/>
          </a:xfrm>
        </p:grpSpPr>
        <p:cxnSp>
          <p:nvCxnSpPr>
            <p:cNvPr id="40" name="直接箭头连接符 39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直接箭头连接符 40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直接箭头连接符 42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5" name="直接箭头连接符 44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7" name="文本框 46"/>
            <p:cNvSpPr txBox="1"/>
            <p:nvPr/>
          </p:nvSpPr>
          <p:spPr>
            <a:xfrm>
              <a:off x="2597713" y="5914334"/>
              <a:ext cx="13564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err="1" smtClean="0"/>
                <a:t>Tx</a:t>
              </a:r>
              <a:r>
                <a:rPr lang="en-US" altLang="zh-CN" dirty="0" smtClean="0"/>
                <a:t> </a:t>
              </a:r>
              <a:r>
                <a:rPr lang="en-US" altLang="zh-CN" dirty="0" smtClean="0"/>
                <a:t>Window</a:t>
              </a:r>
            </a:p>
            <a:p>
              <a:pPr algn="ctr"/>
              <a:r>
                <a:rPr lang="zh-CN" altLang="en-US" dirty="0"/>
                <a:t>（</a:t>
              </a:r>
              <a:r>
                <a:rPr lang="en-US" altLang="zh-CN" dirty="0"/>
                <a:t>e.g. 1.25 </a:t>
              </a:r>
              <a:r>
                <a:rPr lang="en-US" altLang="zh-CN" dirty="0" err="1"/>
                <a:t>ms</a:t>
              </a:r>
              <a:r>
                <a:rPr lang="zh-CN" altLang="en-US" dirty="0" smtClean="0"/>
                <a:t>）</a:t>
              </a:r>
              <a:r>
                <a:rPr lang="en-US" altLang="zh-CN" dirty="0" smtClean="0"/>
                <a:t>   </a:t>
              </a:r>
              <a:endParaRPr lang="zh-CN" altLang="en-US" dirty="0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621024" y="4836389"/>
            <a:ext cx="1656588" cy="461665"/>
            <a:chOff x="2376602" y="5932122"/>
            <a:chExt cx="1656588" cy="461665"/>
          </a:xfrm>
        </p:grpSpPr>
        <p:cxnSp>
          <p:nvCxnSpPr>
            <p:cNvPr id="53" name="直接箭头连接符 52"/>
            <p:cNvCxnSpPr/>
            <p:nvPr/>
          </p:nvCxnSpPr>
          <p:spPr bwMode="auto">
            <a:xfrm>
              <a:off x="2376602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直接箭头连接符 53"/>
            <p:cNvCxnSpPr/>
            <p:nvPr/>
          </p:nvCxnSpPr>
          <p:spPr bwMode="auto">
            <a:xfrm>
              <a:off x="4033190" y="6093296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直接箭头连接符 54"/>
            <p:cNvCxnSpPr/>
            <p:nvPr/>
          </p:nvCxnSpPr>
          <p:spPr bwMode="auto">
            <a:xfrm flipH="1">
              <a:off x="2392953" y="6201308"/>
              <a:ext cx="45085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6" name="直接箭头连接符 55"/>
            <p:cNvCxnSpPr/>
            <p:nvPr/>
          </p:nvCxnSpPr>
          <p:spPr bwMode="auto">
            <a:xfrm>
              <a:off x="3563888" y="6201308"/>
              <a:ext cx="46930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7" name="文本框 56"/>
            <p:cNvSpPr txBox="1"/>
            <p:nvPr/>
          </p:nvSpPr>
          <p:spPr>
            <a:xfrm>
              <a:off x="2749343" y="5932122"/>
              <a:ext cx="10358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err="1" smtClean="0"/>
                <a:t>Tx</a:t>
              </a:r>
              <a:r>
                <a:rPr lang="en-US" altLang="zh-CN" dirty="0" smtClean="0"/>
                <a:t> </a:t>
              </a:r>
              <a:r>
                <a:rPr lang="en-US" altLang="zh-CN" dirty="0" smtClean="0"/>
                <a:t>Window</a:t>
              </a:r>
            </a:p>
            <a:p>
              <a:r>
                <a:rPr lang="en-US" altLang="zh-CN" dirty="0"/>
                <a:t>(e.g. 1.25 </a:t>
              </a:r>
              <a:r>
                <a:rPr lang="en-US" altLang="zh-CN" dirty="0" err="1"/>
                <a:t>ms</a:t>
              </a:r>
              <a:r>
                <a:rPr lang="en-US" altLang="zh-CN" dirty="0" smtClean="0"/>
                <a:t>)</a:t>
              </a:r>
              <a:endParaRPr lang="zh-CN" altLang="en-US" dirty="0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2549521" y="6044631"/>
            <a:ext cx="3063571" cy="276999"/>
            <a:chOff x="2495498" y="6200201"/>
            <a:chExt cx="3063571" cy="276999"/>
          </a:xfrm>
        </p:grpSpPr>
        <p:cxnSp>
          <p:nvCxnSpPr>
            <p:cNvPr id="59" name="直接箭头连接符 58"/>
            <p:cNvCxnSpPr/>
            <p:nvPr/>
          </p:nvCxnSpPr>
          <p:spPr bwMode="auto">
            <a:xfrm>
              <a:off x="2495498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直接箭头连接符 59"/>
            <p:cNvCxnSpPr/>
            <p:nvPr/>
          </p:nvCxnSpPr>
          <p:spPr bwMode="auto">
            <a:xfrm>
              <a:off x="5559069" y="6234374"/>
              <a:ext cx="0" cy="2160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直接箭头连接符 60"/>
            <p:cNvCxnSpPr/>
            <p:nvPr/>
          </p:nvCxnSpPr>
          <p:spPr bwMode="auto">
            <a:xfrm flipH="1">
              <a:off x="2525736" y="6342386"/>
              <a:ext cx="83377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62" name="直接箭头连接符 61"/>
            <p:cNvCxnSpPr/>
            <p:nvPr/>
          </p:nvCxnSpPr>
          <p:spPr bwMode="auto">
            <a:xfrm>
              <a:off x="4691177" y="6342386"/>
              <a:ext cx="86789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3" name="文本框 62"/>
            <p:cNvSpPr txBox="1"/>
            <p:nvPr/>
          </p:nvSpPr>
          <p:spPr>
            <a:xfrm>
              <a:off x="3317460" y="6200201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dirty="0" smtClean="0"/>
                <a:t>Connection </a:t>
              </a:r>
              <a:r>
                <a:rPr lang="en-US" altLang="zh-CN" dirty="0" smtClean="0"/>
                <a:t>Interval</a:t>
              </a:r>
            </a:p>
          </p:txBody>
        </p:sp>
      </p:grpSp>
      <p:cxnSp>
        <p:nvCxnSpPr>
          <p:cNvPr id="76" name="直接箭头连接符 75"/>
          <p:cNvCxnSpPr/>
          <p:nvPr/>
        </p:nvCxnSpPr>
        <p:spPr bwMode="auto">
          <a:xfrm>
            <a:off x="2339752" y="4651588"/>
            <a:ext cx="597666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文本框 5"/>
          <p:cNvSpPr txBox="1"/>
          <p:nvPr/>
        </p:nvSpPr>
        <p:spPr>
          <a:xfrm>
            <a:off x="8291485" y="448210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Time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8280785" y="5522876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Time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700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82925</TotalTime>
  <Words>1047</Words>
  <Application>Microsoft Office PowerPoint</Application>
  <PresentationFormat>全屏显示(4:3)</PresentationFormat>
  <Paragraphs>172</Paragraphs>
  <Slides>15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8" baseType="lpstr">
      <vt:lpstr>Times New Roman</vt:lpstr>
      <vt:lpstr>802-11-Submission</vt:lpstr>
      <vt:lpstr>Document</vt:lpstr>
      <vt:lpstr>Enabling Flexible Coexistence Operation</vt:lpstr>
      <vt:lpstr>Introduction</vt:lpstr>
      <vt:lpstr>Recap In-device Coexistence</vt:lpstr>
      <vt:lpstr>In-device Coexistence Model</vt:lpstr>
      <vt:lpstr>Requirements</vt:lpstr>
      <vt:lpstr>Coexistence Request ID</vt:lpstr>
      <vt:lpstr>Coexistence Request Type</vt:lpstr>
      <vt:lpstr>Unavailable for Tx, Rx, or both</vt:lpstr>
      <vt:lpstr>Unavailable for Tx, Rx, or both (Cont.)</vt:lpstr>
      <vt:lpstr>Unavailable for Tx, Rx, or both (Cont.)</vt:lpstr>
      <vt:lpstr>Conclusions</vt:lpstr>
      <vt:lpstr>References</vt:lpstr>
      <vt:lpstr>Appendix Tx Power of Bluetooth</vt:lpstr>
      <vt:lpstr>SP 1</vt:lpstr>
      <vt:lpstr>SP 2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huangguogang</cp:lastModifiedBy>
  <cp:revision>2964</cp:revision>
  <cp:lastPrinted>1998-02-10T13:28:06Z</cp:lastPrinted>
  <dcterms:created xsi:type="dcterms:W3CDTF">2004-12-02T14:01:45Z</dcterms:created>
  <dcterms:modified xsi:type="dcterms:W3CDTF">2024-05-12T13:42:57Z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_2015_ms_pID_725343">
    <vt:lpwstr>(3)/u6P4srdQDtZmzMrGP78SwUFoeEuTilrq2uiFRyfm/Q9SZd/m1Jq5O7IqcQw1Lb8WOwDoKd1
oeAT5fYxwqThdG8r8AP6iAyIxHKAwSwyPnvDF2beEmBhD1U6/gLvhJjIHA8cRcAoC+VYK6EX
BAs/voWNiEEIFuU6/7QphHRJUDG9j30iwkJsSRdniZT7dcDYL9blGYsm1OsVIAS4XtIDXkRk
Sz+FifNVOcaW6xxCg+</vt:lpwstr>
  </property>
  <property fmtid="{D5CDD505-2E9C-101B-9397-08002B2CF9AE}" pid="10" name="_2015_ms_pID_7253431">
    <vt:lpwstr>ku5d5PNIR4cCLfMiN7FVwaA82b+TSpps46Is9pU9g5+oDJRQjD6vvh
w+d6A6ZgxICqrAZNbc83eS/mjGaw6wtNpZynLrKAEZwscbBOE1a4x74RhU41hX462atGdh8w
ebQvbsJrW74n2oxdYkDudGqelNaTakurQm5uVzrtXY8TTAdvOuzn7ERuucpSVhCyZFcyizEs
tCBSGeXAum10ocGRD0kRkTqjnEESFtLXI4GS</vt:lpwstr>
  </property>
  <property fmtid="{D5CDD505-2E9C-101B-9397-08002B2CF9AE}" pid="11" name="_2015_ms_pID_7253432">
    <vt:lpwstr>Q9Im2sdTKiUe7jSO5El4EgA=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1709516096</vt:lpwstr>
  </property>
</Properties>
</file>