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331" r:id="rId2"/>
    <p:sldId id="361" r:id="rId3"/>
    <p:sldId id="377" r:id="rId4"/>
    <p:sldId id="381" r:id="rId5"/>
    <p:sldId id="380" r:id="rId6"/>
    <p:sldId id="375" r:id="rId7"/>
    <p:sldId id="382" r:id="rId8"/>
    <p:sldId id="379" r:id="rId9"/>
    <p:sldId id="346" r:id="rId10"/>
    <p:sldId id="371" r:id="rId11"/>
  </p:sldIdLst>
  <p:sldSz cx="9144000" cy="6858000" type="screen4x3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12">
          <p15:clr>
            <a:srgbClr val="A4A3A4"/>
          </p15:clr>
        </p15:guide>
        <p15:guide id="2" pos="2822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lein, Arik" initials="Arik" lastIdx="16" clrIdx="0">
    <p:extLst>
      <p:ext uri="{19B8F6BF-5375-455C-9EA6-DF929625EA0E}">
        <p15:presenceInfo xmlns:p15="http://schemas.microsoft.com/office/powerpoint/2012/main" userId="Klein, Arik" providerId="None"/>
      </p:ext>
    </p:extLst>
  </p:cmAuthor>
  <p:cmAuthor id="2" name="Huang, Po-kai" initials="HP" lastIdx="15" clrIdx="1">
    <p:extLst>
      <p:ext uri="{19B8F6BF-5375-455C-9EA6-DF929625EA0E}">
        <p15:presenceInfo xmlns:p15="http://schemas.microsoft.com/office/powerpoint/2012/main" userId="S-1-5-21-725345543-602162358-527237240-247123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3300"/>
    <a:srgbClr val="339AA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92" autoAdjust="0"/>
    <p:restoredTop sz="94595" autoAdjust="0"/>
  </p:normalViewPr>
  <p:slideViewPr>
    <p:cSldViewPr>
      <p:cViewPr varScale="1">
        <p:scale>
          <a:sx n="76" d="100"/>
          <a:sy n="76" d="100"/>
        </p:scale>
        <p:origin x="980" y="64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3426" y="-72"/>
      </p:cViewPr>
      <p:guideLst>
        <p:guide orient="horz" pos="2312"/>
        <p:guide pos="28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xmlns="" id="{355FA4C3-EA6F-4DEC-9A5B-DA9F4B2DCCD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286125" y="206375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802.11-12/0866r0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xmlns="" id="{C3847927-4241-4395-85F2-4DA1D4673C1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6375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xmlns="" id="{0835B85C-0C92-4AAB-B5CD-5874F0F84968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779838" y="9612313"/>
            <a:ext cx="24098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xmlns="" id="{216F8561-CC11-4763-86D6-E7ED36EFF48D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A7A4710E-391E-40EE-B9A8-9D33E6E9238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4342" name="Line 6">
            <a:extLst>
              <a:ext uri="{FF2B5EF4-FFF2-40B4-BE49-F238E27FC236}">
                <a16:creationId xmlns:a16="http://schemas.microsoft.com/office/drawing/2014/main" xmlns="" id="{5F56412F-514B-4C5E-8C72-CCE02BB37E88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1" name="Rectangle 7">
            <a:extLst>
              <a:ext uri="{FF2B5EF4-FFF2-40B4-BE49-F238E27FC236}">
                <a16:creationId xmlns:a16="http://schemas.microsoft.com/office/drawing/2014/main" xmlns="" id="{EE46596A-ED38-406F-B588-A1AE73AFE6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4344" name="Line 8">
            <a:extLst>
              <a:ext uri="{FF2B5EF4-FFF2-40B4-BE49-F238E27FC236}">
                <a16:creationId xmlns:a16="http://schemas.microsoft.com/office/drawing/2014/main" xmlns="" id="{BD52F7B8-7212-4565-994E-D2E4DC0E1C8C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94720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xmlns="" id="{A165344A-BCBA-4503-B758-E91B7019013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328988" y="120650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802.11-12/0866r0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xmlns="" id="{92CFA2B8-A839-4F7B-A8F9-45D426ADBAD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20650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xmlns="" id="{E12586DF-74E9-42FA-92D8-CB004E81097A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50888"/>
            <a:ext cx="4948238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xmlns="" id="{C5E92402-188A-4BA7-8E2B-60EBEB15FFE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xmlns="" id="{E2EF01C8-FB3D-4155-B52F-C120FD4754F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286125" y="9615488"/>
            <a:ext cx="286861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/>
            </a:lvl5pPr>
          </a:lstStyle>
          <a:p>
            <a:pPr lvl="4"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2055" name="Rectangle 7">
            <a:extLst>
              <a:ext uri="{FF2B5EF4-FFF2-40B4-BE49-F238E27FC236}">
                <a16:creationId xmlns:a16="http://schemas.microsoft.com/office/drawing/2014/main" xmlns="" id="{CBACD2E4-B6D6-47BB-8DEB-DC83A37FBF3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1272" name="Rectangle 8">
            <a:extLst>
              <a:ext uri="{FF2B5EF4-FFF2-40B4-BE49-F238E27FC236}">
                <a16:creationId xmlns:a16="http://schemas.microsoft.com/office/drawing/2014/main" xmlns="" id="{5AB43281-AFEB-4794-91F4-4DEB6BFEFF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3321" name="Line 9">
            <a:extLst>
              <a:ext uri="{FF2B5EF4-FFF2-40B4-BE49-F238E27FC236}">
                <a16:creationId xmlns:a16="http://schemas.microsoft.com/office/drawing/2014/main" xmlns="" id="{86DC4FDC-7731-4889-B2D9-586AD7BC58BF}"/>
              </a:ext>
            </a:extLst>
          </p:cNvPr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2" name="Line 10">
            <a:extLst>
              <a:ext uri="{FF2B5EF4-FFF2-40B4-BE49-F238E27FC236}">
                <a16:creationId xmlns:a16="http://schemas.microsoft.com/office/drawing/2014/main" xmlns="" id="{A608F1E5-A3E0-4039-9B0C-798F9ECC1885}"/>
              </a:ext>
            </a:extLst>
          </p:cNvPr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22031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>
            <a:extLst>
              <a:ext uri="{FF2B5EF4-FFF2-40B4-BE49-F238E27FC236}">
                <a16:creationId xmlns:a16="http://schemas.microsoft.com/office/drawing/2014/main" xmlns="" id="{F360D31C-0BCD-4994-837B-7A36503701B9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July 2013</a:t>
            </a:r>
            <a:endParaRPr lang="en-GB" altLang="en-US" sz="1400"/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xmlns="" id="{49943552-E89A-4A9E-AAEF-4B47750FB3F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5513388" y="120650"/>
            <a:ext cx="641350" cy="212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802.11-12/0866r0</a:t>
            </a:r>
          </a:p>
        </p:txBody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xmlns="" id="{6389D189-BBDC-4D3B-87C2-07BBB8BCAA06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/>
              <a:t>September 2012</a:t>
            </a:r>
          </a:p>
        </p:txBody>
      </p:sp>
      <p:sp>
        <p:nvSpPr>
          <p:cNvPr id="16389" name="Rectangle 6">
            <a:extLst>
              <a:ext uri="{FF2B5EF4-FFF2-40B4-BE49-F238E27FC236}">
                <a16:creationId xmlns:a16="http://schemas.microsoft.com/office/drawing/2014/main" xmlns="" id="{44F662B7-7009-4912-B6F1-2566616E04F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5230813" y="9615488"/>
            <a:ext cx="9239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Clint Chaplin, Chair (Samsung)</a:t>
            </a:r>
          </a:p>
        </p:txBody>
      </p:sp>
      <p:sp>
        <p:nvSpPr>
          <p:cNvPr id="16390" name="Rectangle 7">
            <a:extLst>
              <a:ext uri="{FF2B5EF4-FFF2-40B4-BE49-F238E27FC236}">
                <a16:creationId xmlns:a16="http://schemas.microsoft.com/office/drawing/2014/main" xmlns="" id="{B391E2D3-A1E1-4C5E-92B9-D1E2EC5F3D3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5BBD4055-202F-46DB-9486-BD49C6FC6D52}" type="slidenum">
              <a:rPr lang="en-GB" altLang="en-US" smtClean="0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16391" name="Rectangle 2">
            <a:extLst>
              <a:ext uri="{FF2B5EF4-FFF2-40B4-BE49-F238E27FC236}">
                <a16:creationId xmlns:a16="http://schemas.microsoft.com/office/drawing/2014/main" xmlns="" id="{580814C7-1F51-4760-8C05-47A916B4AC3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/>
        </p:spPr>
      </p:sp>
      <p:sp>
        <p:nvSpPr>
          <p:cNvPr id="16392" name="Rectangle 3">
            <a:extLst>
              <a:ext uri="{FF2B5EF4-FFF2-40B4-BE49-F238E27FC236}">
                <a16:creationId xmlns:a16="http://schemas.microsoft.com/office/drawing/2014/main" xmlns="" id="{BE9BB772-6625-4649-81F5-E381AB6E634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302918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C24A0396-1A4E-4409-96DE-494DDD5FDCE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4724FB4-94AE-4750-B841-108DEBC86DE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xmlns="" id="{654A75B2-D015-133F-F99A-361A78F4844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6804248" y="6475413"/>
            <a:ext cx="2016224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err="1"/>
              <a:t>Guogang</a:t>
            </a:r>
            <a:r>
              <a:rPr lang="en-US" altLang="zh-CN" dirty="0"/>
              <a:t> Huang (Huawei)</a:t>
            </a:r>
            <a:endParaRPr lang="en-GB" dirty="0"/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xmlns="" id="{86300E1E-FA07-41D3-BAAF-6E8157D8E09F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45552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altLang="en-US" dirty="0"/>
              <a:t>February 2024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6057073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BE2C725E-CEC6-4239-BAB5-230F69D8940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xmlns="" id="{F64917E5-2694-35C2-56FD-CD52CE52483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6804248" y="6475413"/>
            <a:ext cx="1944216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err="1"/>
              <a:t>Guogang</a:t>
            </a:r>
            <a:r>
              <a:rPr lang="en-GB" dirty="0"/>
              <a:t> Huang (Huawei)</a:t>
            </a:r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xmlns="" id="{399979FC-1938-4260-B7A3-E84F978AEA59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45552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altLang="en-US" dirty="0"/>
              <a:t>February 2024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62605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>
            <a:extLst>
              <a:ext uri="{FF2B5EF4-FFF2-40B4-BE49-F238E27FC236}">
                <a16:creationId xmlns:a16="http://schemas.microsoft.com/office/drawing/2014/main" xmlns="" id="{3933CA27-7287-4786-B3D2-342F4ACB5C7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6058778-6F47-4E07-8D0C-6A1D61C757E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486B718A-BF64-5278-43D9-982E2E752CE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6876256" y="6475413"/>
            <a:ext cx="1872208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err="1"/>
              <a:t>Guogang</a:t>
            </a:r>
            <a:r>
              <a:rPr lang="en-GB" dirty="0"/>
              <a:t> Huang (Huawei)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xmlns="" id="{E392E3F7-6ECE-49C8-A0C9-D447BF1534B0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45552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altLang="en-US" dirty="0"/>
              <a:t>February 2024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8136951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xmlns="" id="{CB4A7A8C-72DF-41BA-8169-B042054B5E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xmlns="" id="{58C2B0C1-6B28-42F7-BBBE-C47739494A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1989138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xmlns="" id="{1CADB04A-8BC5-4077-AD64-B68ADEED303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45552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altLang="en-US" dirty="0"/>
              <a:t>February 2024</a:t>
            </a:r>
            <a:endParaRPr lang="en-GB" altLang="en-US" dirty="0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xmlns="" id="{DEC7A05B-326C-4C35-B0D7-96B86EFC799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49C4EAE-3D00-4EB7-8462-25329E06137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031" name="Rectangle 7">
            <a:extLst>
              <a:ext uri="{FF2B5EF4-FFF2-40B4-BE49-F238E27FC236}">
                <a16:creationId xmlns:a16="http://schemas.microsoft.com/office/drawing/2014/main" xmlns="" id="{F47EBAF5-52AC-49CF-A3FD-31E596F2D8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29148" y="331014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GB" altLang="en-US" sz="1800" b="1" dirty="0"/>
              <a:t>doc.: IEEE </a:t>
            </a:r>
            <a:r>
              <a:rPr lang="en-GB" altLang="en-US" sz="1800" b="1" dirty="0" smtClean="0"/>
              <a:t>802.11-24/</a:t>
            </a:r>
            <a:r>
              <a:rPr lang="en-US" altLang="en-US" sz="1800" b="1" i="0" kern="12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+mn-cs"/>
              </a:rPr>
              <a:t>0420</a:t>
            </a:r>
            <a:r>
              <a:rPr lang="en-GB" altLang="en-US" sz="1800" b="1" dirty="0" smtClean="0"/>
              <a:t>r0</a:t>
            </a:r>
            <a:endParaRPr lang="en-GB" altLang="en-US" sz="1800" b="1" dirty="0"/>
          </a:p>
        </p:txBody>
      </p:sp>
      <p:sp>
        <p:nvSpPr>
          <p:cNvPr id="1032" name="Line 8">
            <a:extLst>
              <a:ext uri="{FF2B5EF4-FFF2-40B4-BE49-F238E27FC236}">
                <a16:creationId xmlns:a16="http://schemas.microsoft.com/office/drawing/2014/main" xmlns="" id="{FDC60003-D664-41D3-9C89-AA78BAF9E527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>
            <a:extLst>
              <a:ext uri="{FF2B5EF4-FFF2-40B4-BE49-F238E27FC236}">
                <a16:creationId xmlns:a16="http://schemas.microsoft.com/office/drawing/2014/main" xmlns="" id="{8031D55B-1F73-4D59-B8F1-227F435EA8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 dirty="0"/>
              <a:t>Submission</a:t>
            </a:r>
          </a:p>
        </p:txBody>
      </p:sp>
      <p:sp>
        <p:nvSpPr>
          <p:cNvPr id="1034" name="Line 10">
            <a:extLst>
              <a:ext uri="{FF2B5EF4-FFF2-40B4-BE49-F238E27FC236}">
                <a16:creationId xmlns:a16="http://schemas.microsoft.com/office/drawing/2014/main" xmlns="" id="{A5E172D9-FA67-45B8-9FE7-7DF4FC3AC9D3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Rectangle 5">
            <a:extLst>
              <a:ext uri="{FF2B5EF4-FFF2-40B4-BE49-F238E27FC236}">
                <a16:creationId xmlns:a16="http://schemas.microsoft.com/office/drawing/2014/main" xmlns="" id="{97A672E9-0B6E-BA67-CFFA-0C207F6BED4A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>
          <a:xfrm>
            <a:off x="6660232" y="6475413"/>
            <a:ext cx="1874168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err="1"/>
              <a:t>Guogang</a:t>
            </a:r>
            <a:r>
              <a:rPr lang="en-GB" dirty="0"/>
              <a:t> Huang (Huawei)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760" r:id="rId1"/>
    <p:sldLayoutId id="2147485761" r:id="rId2"/>
    <p:sldLayoutId id="2147485766" r:id="rId3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Slide Number Placeholder 5">
            <a:extLst>
              <a:ext uri="{FF2B5EF4-FFF2-40B4-BE49-F238E27FC236}">
                <a16:creationId xmlns:a16="http://schemas.microsoft.com/office/drawing/2014/main" xmlns="" id="{4DFE3077-6BFB-4E1C-9218-0E8E2CEA90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9B20EFD3-9F87-4CC4-BE12-53B84810E182}" type="slidenum">
              <a:rPr lang="en-GB" altLang="en-US" sz="1200" b="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GB" altLang="en-US" sz="1200" b="0"/>
          </a:p>
        </p:txBody>
      </p:sp>
      <p:sp>
        <p:nvSpPr>
          <p:cNvPr id="15365" name="Rectangle 2">
            <a:extLst>
              <a:ext uri="{FF2B5EF4-FFF2-40B4-BE49-F238E27FC236}">
                <a16:creationId xmlns:a16="http://schemas.microsoft.com/office/drawing/2014/main" xmlns="" id="{5EB80220-6DDA-46D8-A532-4F8294B75F3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altLang="en-US" dirty="0"/>
              <a:t>Enabling Flexible Coexistence Operation</a:t>
            </a:r>
          </a:p>
        </p:txBody>
      </p:sp>
      <p:sp>
        <p:nvSpPr>
          <p:cNvPr id="15366" name="Rectangle 4">
            <a:extLst>
              <a:ext uri="{FF2B5EF4-FFF2-40B4-BE49-F238E27FC236}">
                <a16:creationId xmlns:a16="http://schemas.microsoft.com/office/drawing/2014/main" xmlns="" id="{AAB4AADD-B9F4-45B4-B9D2-5B5E3506EF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799" y="1971369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2000" dirty="0"/>
              <a:t>Date:</a:t>
            </a:r>
            <a:r>
              <a:rPr lang="en-GB" altLang="en-US" sz="2000" b="0" dirty="0"/>
              <a:t> 2024-03-05</a:t>
            </a:r>
          </a:p>
        </p:txBody>
      </p:sp>
      <p:sp>
        <p:nvSpPr>
          <p:cNvPr id="15368" name="Rectangle 6">
            <a:extLst>
              <a:ext uri="{FF2B5EF4-FFF2-40B4-BE49-F238E27FC236}">
                <a16:creationId xmlns:a16="http://schemas.microsoft.com/office/drawing/2014/main" xmlns="" id="{1F254AD5-AF47-4227-BA6A-AD2DFF84AC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" y="2352369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en-US" sz="2000" dirty="0"/>
              <a:t>Authors:</a:t>
            </a:r>
            <a:endParaRPr lang="en-GB" altLang="en-US" sz="2000" b="0" dirty="0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804248" y="6475413"/>
            <a:ext cx="1944216" cy="184666"/>
          </a:xfrm>
        </p:spPr>
        <p:txBody>
          <a:bodyPr/>
          <a:lstStyle/>
          <a:p>
            <a:pPr>
              <a:defRPr/>
            </a:pPr>
            <a:r>
              <a:rPr lang="en-GB" dirty="0" err="1"/>
              <a:t>Guogang</a:t>
            </a:r>
            <a:r>
              <a:rPr lang="en-GB" dirty="0"/>
              <a:t> Huang (Huawei)</a:t>
            </a:r>
          </a:p>
        </p:txBody>
      </p:sp>
      <p:graphicFrame>
        <p:nvGraphicFramePr>
          <p:cNvPr id="2" name="Object 3">
            <a:extLst>
              <a:ext uri="{FF2B5EF4-FFF2-40B4-BE49-F238E27FC236}">
                <a16:creationId xmlns:a16="http://schemas.microsoft.com/office/drawing/2014/main" xmlns="" id="{C3BA3063-1181-389F-D3EE-75934725F79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22519457"/>
              </p:ext>
            </p:extLst>
          </p:nvPr>
        </p:nvGraphicFramePr>
        <p:xfrm>
          <a:off x="696913" y="3327400"/>
          <a:ext cx="7673975" cy="2874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4" name="Document" r:id="rId4" imgW="8243994" imgH="3091039" progId="Word.Document.8">
                  <p:embed/>
                </p:oleObj>
              </mc:Choice>
              <mc:Fallback>
                <p:oleObj name="Document" r:id="rId4" imgW="8243994" imgH="3091039" progId="Word.Document.8">
                  <p:embed/>
                  <p:pic>
                    <p:nvPicPr>
                      <p:cNvPr id="2" name="Object 3">
                        <a:extLst>
                          <a:ext uri="{FF2B5EF4-FFF2-40B4-BE49-F238E27FC236}">
                            <a16:creationId xmlns:a16="http://schemas.microsoft.com/office/drawing/2014/main" xmlns="" id="{C3BA3063-1181-389F-D3EE-75934725F79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6913" y="3327400"/>
                        <a:ext cx="7673975" cy="287496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Date Placeholder 3">
            <a:extLst>
              <a:ext uri="{FF2B5EF4-FFF2-40B4-BE49-F238E27FC236}">
                <a16:creationId xmlns:a16="http://schemas.microsoft.com/office/drawing/2014/main" xmlns="" id="{DAA909B8-954B-00B2-C988-2905B9E3D42F}"/>
              </a:ext>
            </a:extLst>
          </p:cNvPr>
          <p:cNvSpPr txBox="1">
            <a:spLocks/>
          </p:cNvSpPr>
          <p:nvPr/>
        </p:nvSpPr>
        <p:spPr>
          <a:xfrm>
            <a:off x="696913" y="332601"/>
            <a:ext cx="1570831" cy="276999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600" b="1" dirty="0"/>
              <a:t>March 2024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34C5E355-9A75-4958-A432-E920C6BAAC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References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xmlns="" id="{E51396C3-2E21-4C8A-9B76-C9BAE59030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CN" dirty="0"/>
              <a:t>[1] 11-23-0816-01-0uhr-enhancements-for-latency-sensitive-traffic-and-in-device-coexistence </a:t>
            </a:r>
          </a:p>
          <a:p>
            <a:pPr marL="0" indent="0">
              <a:buNone/>
            </a:pPr>
            <a:r>
              <a:rPr lang="en-US" altLang="zh-CN" dirty="0"/>
              <a:t>[2]11-23-0298-00-0uhr-improved-reliability-in-presence-of-interference</a:t>
            </a:r>
          </a:p>
          <a:p>
            <a:pPr marL="0" indent="0">
              <a:buNone/>
            </a:pPr>
            <a:r>
              <a:rPr lang="en-US" altLang="zh-CN" dirty="0"/>
              <a:t>[3] 11-23-1103-00-0uhr-in-device-interference-discussion</a:t>
            </a:r>
          </a:p>
          <a:p>
            <a:pPr marL="0" indent="0">
              <a:buNone/>
            </a:pPr>
            <a:r>
              <a:rPr lang="en-US" altLang="zh-CN" dirty="0"/>
              <a:t>[4] 11-23-1964-01-00bn-coexistence-protocols-for-uhr</a:t>
            </a:r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xmlns="" id="{51602CC1-D865-4F0A-8F5C-30E02DBBF5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10</a:t>
            </a:fld>
            <a:endParaRPr lang="en-GB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xmlns="" id="{05BA6CEA-9817-4A71-80B5-DEB7D46CE3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Guogang Huang (Huawei)</a:t>
            </a:r>
            <a:endParaRPr lang="en-GB" dirty="0"/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xmlns="" id="{B647EABF-CD6D-4E87-B38F-2EE974D21101}"/>
              </a:ext>
            </a:extLst>
          </p:cNvPr>
          <p:cNvSpPr txBox="1">
            <a:spLocks/>
          </p:cNvSpPr>
          <p:nvPr/>
        </p:nvSpPr>
        <p:spPr>
          <a:xfrm>
            <a:off x="696913" y="332601"/>
            <a:ext cx="1570831" cy="276999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600" b="1" dirty="0"/>
              <a:t>March 2024</a:t>
            </a:r>
          </a:p>
        </p:txBody>
      </p:sp>
    </p:spTree>
    <p:extLst>
      <p:ext uri="{BB962C8B-B14F-4D97-AF65-F5344CB8AC3E}">
        <p14:creationId xmlns:p14="http://schemas.microsoft.com/office/powerpoint/2010/main" val="1320282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FB2A1CE3-A384-42CC-A477-3E9DCA305E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Introduction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xmlns="" id="{D8654E13-9D73-4CCC-A468-47737B42CF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3" y="1989138"/>
            <a:ext cx="7772400" cy="4320182"/>
          </a:xfrm>
        </p:spPr>
        <p:txBody>
          <a:bodyPr/>
          <a:lstStyle/>
          <a:p>
            <a:r>
              <a:rPr lang="en-US" altLang="zh-CN" dirty="0"/>
              <a:t>Several contributions [1-4] has discussed the in-device coexistence.</a:t>
            </a:r>
          </a:p>
          <a:p>
            <a:endParaRPr lang="en-US" altLang="zh-CN" dirty="0"/>
          </a:p>
          <a:p>
            <a:r>
              <a:rPr lang="en-US" altLang="zh-CN" dirty="0"/>
              <a:t>In this contribution, we will share some thoughts on the in-device coexistence. </a:t>
            </a:r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xmlns="" id="{62140F8D-BA67-4BB8-AFB7-DF2F1183A9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2</a:t>
            </a:fld>
            <a:endParaRPr lang="en-GB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xmlns="" id="{FE3F55BA-424C-4885-A20C-E37F5EC59F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 err="1"/>
              <a:t>Guogang</a:t>
            </a:r>
            <a:r>
              <a:rPr lang="en-GB" dirty="0"/>
              <a:t> Huang (Huawei)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xmlns="" id="{524C2CFF-DB3C-4B06-AD6A-24C2AF5AA2BC}"/>
              </a:ext>
            </a:extLst>
          </p:cNvPr>
          <p:cNvSpPr txBox="1">
            <a:spLocks/>
          </p:cNvSpPr>
          <p:nvPr/>
        </p:nvSpPr>
        <p:spPr>
          <a:xfrm>
            <a:off x="696913" y="332601"/>
            <a:ext cx="1570831" cy="276999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600" b="1" dirty="0"/>
              <a:t>March 2024</a:t>
            </a:r>
          </a:p>
        </p:txBody>
      </p:sp>
    </p:spTree>
    <p:extLst>
      <p:ext uri="{BB962C8B-B14F-4D97-AF65-F5344CB8AC3E}">
        <p14:creationId xmlns:p14="http://schemas.microsoft.com/office/powerpoint/2010/main" val="2774702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8E94B7E8-1BB4-4A13-B1FC-6710ECD6F7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Recap In-device Coexistence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xmlns="" id="{A6A55F21-56B6-43EC-ABD3-E71A85F278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In-device non-</a:t>
            </a:r>
            <a:r>
              <a:rPr lang="en-US" altLang="zh-CN" dirty="0" err="1"/>
              <a:t>WiFi</a:t>
            </a:r>
            <a:r>
              <a:rPr lang="en-US" altLang="zh-CN" dirty="0"/>
              <a:t> radio types:</a:t>
            </a:r>
          </a:p>
          <a:p>
            <a:pPr lvl="1"/>
            <a:r>
              <a:rPr lang="en-US" altLang="zh-CN" dirty="0"/>
              <a:t>BT, BLE, </a:t>
            </a:r>
            <a:r>
              <a:rPr lang="en-US" altLang="zh-CN" dirty="0" smtClean="0"/>
              <a:t>UWB</a:t>
            </a:r>
            <a:r>
              <a:rPr lang="en-US" altLang="zh-CN" dirty="0"/>
              <a:t>, </a:t>
            </a:r>
            <a:r>
              <a:rPr lang="en-US" altLang="zh-CN" dirty="0" smtClean="0"/>
              <a:t>LTE/NR</a:t>
            </a:r>
            <a:r>
              <a:rPr lang="en-US" altLang="zh-CN" dirty="0"/>
              <a:t>…</a:t>
            </a:r>
          </a:p>
          <a:p>
            <a:r>
              <a:rPr lang="en-US" altLang="zh-CN" dirty="0"/>
              <a:t>In-device non-</a:t>
            </a:r>
            <a:r>
              <a:rPr lang="en-US" altLang="zh-CN" dirty="0" err="1"/>
              <a:t>WiFi</a:t>
            </a:r>
            <a:r>
              <a:rPr lang="en-US" altLang="zh-CN" dirty="0"/>
              <a:t> radio application profiles:</a:t>
            </a:r>
          </a:p>
          <a:p>
            <a:pPr lvl="1"/>
            <a:r>
              <a:rPr lang="en-US" altLang="zh-CN" dirty="0"/>
              <a:t>Periodic</a:t>
            </a:r>
          </a:p>
          <a:p>
            <a:pPr lvl="1"/>
            <a:r>
              <a:rPr lang="en-US" altLang="zh-CN" dirty="0"/>
              <a:t>Aperiodic.</a:t>
            </a:r>
          </a:p>
          <a:p>
            <a:r>
              <a:rPr lang="en-US" altLang="zh-CN" dirty="0"/>
              <a:t>The STA can report periodic or aperiodic unavailable SPs due to the in-device coexistence. </a:t>
            </a:r>
          </a:p>
          <a:p>
            <a:pPr lvl="1"/>
            <a:r>
              <a:rPr lang="en-US" altLang="zh-CN" dirty="0"/>
              <a:t>Start time, interval, Duration</a:t>
            </a:r>
          </a:p>
          <a:p>
            <a:pPr lvl="1"/>
            <a:r>
              <a:rPr lang="en-US" altLang="zh-CN" dirty="0"/>
              <a:t>Affected BW in unit of 20 MHz</a:t>
            </a:r>
          </a:p>
          <a:p>
            <a:pPr lvl="1"/>
            <a:r>
              <a:rPr lang="en-US" altLang="zh-CN" dirty="0"/>
              <a:t>…</a:t>
            </a:r>
          </a:p>
          <a:p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xmlns="" id="{C5BA41D5-8218-4942-94A2-57F1AF3A70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3</a:t>
            </a:fld>
            <a:endParaRPr lang="en-GB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xmlns="" id="{6756FA0D-3E87-46C4-A580-1224EFE971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Guogang Huang (Huawei)</a:t>
            </a:r>
            <a:endParaRPr lang="en-GB" dirty="0"/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xmlns="" id="{6E937CAF-CB92-4CB5-A6A9-6C0D40606CFB}"/>
              </a:ext>
            </a:extLst>
          </p:cNvPr>
          <p:cNvSpPr txBox="1">
            <a:spLocks/>
          </p:cNvSpPr>
          <p:nvPr/>
        </p:nvSpPr>
        <p:spPr>
          <a:xfrm>
            <a:off x="696913" y="332601"/>
            <a:ext cx="1570831" cy="276999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600" b="1" dirty="0"/>
              <a:t>March 2024</a:t>
            </a:r>
          </a:p>
        </p:txBody>
      </p:sp>
    </p:spTree>
    <p:extLst>
      <p:ext uri="{BB962C8B-B14F-4D97-AF65-F5344CB8AC3E}">
        <p14:creationId xmlns:p14="http://schemas.microsoft.com/office/powerpoint/2010/main" val="3007824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E76EFBB9-DC12-452C-A548-3EDAD6602C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In-device Coexistence Model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xmlns="" id="{8E51AF79-4D2D-44E7-B63D-CA1823A995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1066800"/>
          </a:xfrm>
        </p:spPr>
        <p:txBody>
          <a:bodyPr/>
          <a:lstStyle/>
          <a:p>
            <a:r>
              <a:rPr lang="en-US" altLang="zh-CN" sz="2000" dirty="0"/>
              <a:t>The in-device coexistence model is illustrated as shown in the below figure </a:t>
            </a:r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xmlns="" id="{340EDEF9-51B4-405C-822B-D390B4927A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4</a:t>
            </a:fld>
            <a:endParaRPr lang="en-GB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xmlns="" id="{FAA476F2-0117-49FA-A3EF-C0759E55CC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Guogang Huang (Huawei)</a:t>
            </a:r>
            <a:endParaRPr lang="en-GB" dirty="0"/>
          </a:p>
        </p:txBody>
      </p:sp>
      <p:pic>
        <p:nvPicPr>
          <p:cNvPr id="56" name="图片 55">
            <a:extLst>
              <a:ext uri="{FF2B5EF4-FFF2-40B4-BE49-F238E27FC236}">
                <a16:creationId xmlns:a16="http://schemas.microsoft.com/office/drawing/2014/main" xmlns="" id="{B37FFA04-F1D7-42D5-868B-03D7FE2E140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2177" y="3068960"/>
            <a:ext cx="5345621" cy="2956828"/>
          </a:xfrm>
          <a:prstGeom prst="rect">
            <a:avLst/>
          </a:prstGeom>
        </p:spPr>
      </p:pic>
      <p:sp>
        <p:nvSpPr>
          <p:cNvPr id="57" name="Date Placeholder 3">
            <a:extLst>
              <a:ext uri="{FF2B5EF4-FFF2-40B4-BE49-F238E27FC236}">
                <a16:creationId xmlns:a16="http://schemas.microsoft.com/office/drawing/2014/main" xmlns="" id="{A4D8ED09-C42B-4696-9456-8F1FA90F2111}"/>
              </a:ext>
            </a:extLst>
          </p:cNvPr>
          <p:cNvSpPr txBox="1">
            <a:spLocks/>
          </p:cNvSpPr>
          <p:nvPr/>
        </p:nvSpPr>
        <p:spPr>
          <a:xfrm>
            <a:off x="696913" y="332601"/>
            <a:ext cx="1570831" cy="276999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600" b="1" dirty="0"/>
              <a:t>March 2024</a:t>
            </a:r>
          </a:p>
        </p:txBody>
      </p:sp>
    </p:spTree>
    <p:extLst>
      <p:ext uri="{BB962C8B-B14F-4D97-AF65-F5344CB8AC3E}">
        <p14:creationId xmlns:p14="http://schemas.microsoft.com/office/powerpoint/2010/main" val="611981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8318EBAA-A252-46A3-B4EC-61C63B4857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Requirements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xmlns="" id="{FDA67E21-B77E-4ACD-8DC8-2EC0188FD9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altLang="zh-CN" dirty="0"/>
              <a:t>Since a coexistence request may be received at anytime, the UHR coexistence protocol should allow a non-AP MLD timely reports an in-device coexistence request to the peer STA through one of  following potential manners:</a:t>
            </a:r>
          </a:p>
          <a:p>
            <a:pPr lvl="1" algn="just"/>
            <a:r>
              <a:rPr lang="en-US" altLang="zh-CN" dirty="0"/>
              <a:t>Initial Control frame exchange at the beginning of a TXOP</a:t>
            </a:r>
          </a:p>
          <a:p>
            <a:pPr lvl="2" algn="just"/>
            <a:r>
              <a:rPr lang="en-US" altLang="zh-CN" dirty="0"/>
              <a:t>e.g. MU-BSRP/BSR</a:t>
            </a:r>
          </a:p>
          <a:p>
            <a:pPr lvl="1" algn="just"/>
            <a:r>
              <a:rPr lang="en-US" altLang="zh-CN" dirty="0"/>
              <a:t>BA frame</a:t>
            </a:r>
          </a:p>
          <a:p>
            <a:pPr lvl="1" algn="just"/>
            <a:r>
              <a:rPr lang="en-US" altLang="zh-CN" dirty="0"/>
              <a:t>Cross-link signaling through A-Control field or a newly defined Management frame</a:t>
            </a:r>
          </a:p>
          <a:p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xmlns="" id="{C784DEBB-1F15-4F10-98A4-D386B12D08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5</a:t>
            </a:fld>
            <a:endParaRPr lang="en-GB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xmlns="" id="{86423683-1B0A-48FD-843A-8850B02EA5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Guogang Huang (Huawei)</a:t>
            </a:r>
            <a:endParaRPr lang="en-GB" dirty="0"/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xmlns="" id="{DD7A3D70-58AB-4524-ACF5-237C55EA73A1}"/>
              </a:ext>
            </a:extLst>
          </p:cNvPr>
          <p:cNvSpPr txBox="1">
            <a:spLocks/>
          </p:cNvSpPr>
          <p:nvPr/>
        </p:nvSpPr>
        <p:spPr>
          <a:xfrm>
            <a:off x="696913" y="332601"/>
            <a:ext cx="1570831" cy="276999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600" b="1" dirty="0"/>
              <a:t>March 2024</a:t>
            </a:r>
          </a:p>
        </p:txBody>
      </p:sp>
    </p:spTree>
    <p:extLst>
      <p:ext uri="{BB962C8B-B14F-4D97-AF65-F5344CB8AC3E}">
        <p14:creationId xmlns:p14="http://schemas.microsoft.com/office/powerpoint/2010/main" val="2819901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DF5A72BA-0315-4239-B8A7-ABDB235CE6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Coexistence Request ID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xmlns="" id="{E47FFAE3-BF7A-4195-B092-6AE09F8E2F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3900" y="1752601"/>
            <a:ext cx="7772400" cy="4604786"/>
          </a:xfrm>
        </p:spPr>
        <p:txBody>
          <a:bodyPr/>
          <a:lstStyle/>
          <a:p>
            <a:r>
              <a:rPr lang="en-US" altLang="zh-CN" sz="2000" dirty="0"/>
              <a:t>For the periodic interference, the STA is easy to predict in advance but hard to predict its end. For example,</a:t>
            </a:r>
          </a:p>
          <a:p>
            <a:pPr lvl="1"/>
            <a:r>
              <a:rPr lang="en-US" altLang="zh-CN" sz="1600" dirty="0"/>
              <a:t>The interference may be not always present during these interference SPs </a:t>
            </a:r>
          </a:p>
          <a:p>
            <a:pPr lvl="1"/>
            <a:r>
              <a:rPr lang="en-US" altLang="zh-CN" sz="1600" dirty="0"/>
              <a:t>The interference may end before the indicated time point due to the transmission of the non-</a:t>
            </a:r>
            <a:r>
              <a:rPr lang="en-US" altLang="zh-CN" sz="1600" dirty="0" err="1"/>
              <a:t>WiFi</a:t>
            </a:r>
            <a:r>
              <a:rPr lang="en-US" altLang="zh-CN" sz="1600" dirty="0"/>
              <a:t> radio ends in advance. </a:t>
            </a:r>
          </a:p>
          <a:p>
            <a:pPr algn="just"/>
            <a:endParaRPr lang="en-US" altLang="zh-CN" sz="2000" dirty="0"/>
          </a:p>
          <a:p>
            <a:pPr algn="just"/>
            <a:r>
              <a:rPr lang="en-US" altLang="zh-CN" sz="2000" dirty="0"/>
              <a:t>In order to facilitate the management of coexistence Requests and signaling, the non-AP MLD can assign an ID, named Coexistence Request ID, to uniquely identify a coexistence request when it is added.</a:t>
            </a:r>
          </a:p>
          <a:p>
            <a:pPr algn="just"/>
            <a:endParaRPr lang="en-US" altLang="zh-CN" sz="2000" dirty="0"/>
          </a:p>
          <a:p>
            <a:pPr algn="just"/>
            <a:r>
              <a:rPr lang="en-US" altLang="zh-CN" sz="2000" dirty="0"/>
              <a:t>Thus the non-AP MLD can flexibly manage an existing coexistence request by using the corresponding Coexistence Request ID when the behavior of the corresponding non-</a:t>
            </a:r>
            <a:r>
              <a:rPr lang="en-US" altLang="zh-CN" sz="2000" dirty="0" err="1"/>
              <a:t>WiFi</a:t>
            </a:r>
            <a:r>
              <a:rPr lang="en-US" altLang="zh-CN" sz="2000" dirty="0"/>
              <a:t> radio is changed.</a:t>
            </a:r>
          </a:p>
          <a:p>
            <a:endParaRPr lang="zh-CN" altLang="en-US" sz="2000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xmlns="" id="{4199B064-87F7-4557-8693-8F7329EBDF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6</a:t>
            </a:fld>
            <a:endParaRPr lang="en-GB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xmlns="" id="{00BF5320-AB32-4A2E-A14C-CA301D40DF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Guogang Huang (Huawei)</a:t>
            </a:r>
            <a:endParaRPr lang="en-GB" dirty="0"/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xmlns="" id="{8C620A8D-E15C-4F1E-8254-43F6B885E1DB}"/>
              </a:ext>
            </a:extLst>
          </p:cNvPr>
          <p:cNvSpPr txBox="1">
            <a:spLocks/>
          </p:cNvSpPr>
          <p:nvPr/>
        </p:nvSpPr>
        <p:spPr>
          <a:xfrm>
            <a:off x="696913" y="332601"/>
            <a:ext cx="1570831" cy="276999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600" b="1" dirty="0"/>
              <a:t>March 2024</a:t>
            </a:r>
          </a:p>
        </p:txBody>
      </p:sp>
    </p:spTree>
    <p:extLst>
      <p:ext uri="{BB962C8B-B14F-4D97-AF65-F5344CB8AC3E}">
        <p14:creationId xmlns:p14="http://schemas.microsoft.com/office/powerpoint/2010/main" val="3087647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021A10B2-D871-49E9-BD8D-75DA860DBE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Coexistence Request Type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xmlns="" id="{0437FC03-1D35-429E-853B-9614A38D28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3" y="1752600"/>
            <a:ext cx="7772400" cy="4351338"/>
          </a:xfrm>
        </p:spPr>
        <p:txBody>
          <a:bodyPr/>
          <a:lstStyle/>
          <a:p>
            <a:pPr algn="just"/>
            <a:r>
              <a:rPr lang="en-US" altLang="zh-CN" dirty="0"/>
              <a:t>After a coexistence request is added, the non-AP MLD may remove/suspend/revise this coexistence request. </a:t>
            </a:r>
            <a:endParaRPr lang="zh-CN" altLang="en-US" dirty="0"/>
          </a:p>
          <a:p>
            <a:pPr algn="just"/>
            <a:r>
              <a:rPr lang="en-US" altLang="zh-CN" dirty="0"/>
              <a:t>Define a Coexistence Request Type to indicate the specific operation, as shown in below table. </a:t>
            </a:r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xmlns="" id="{6BAC788E-ED22-40E1-9F25-5712625344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7</a:t>
            </a:fld>
            <a:endParaRPr lang="en-GB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xmlns="" id="{5D8B03B0-0B24-4366-B573-18D9A0A272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Guogang Huang (Huawei)</a:t>
            </a:r>
            <a:endParaRPr lang="en-GB" dirty="0"/>
          </a:p>
        </p:txBody>
      </p:sp>
      <p:graphicFrame>
        <p:nvGraphicFramePr>
          <p:cNvPr id="6" name="表格 5">
            <a:extLst>
              <a:ext uri="{FF2B5EF4-FFF2-40B4-BE49-F238E27FC236}">
                <a16:creationId xmlns:a16="http://schemas.microsoft.com/office/drawing/2014/main" xmlns="" id="{545CB77B-38D7-4EDB-9445-8623C56EC5A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146956"/>
              </p:ext>
            </p:extLst>
          </p:nvPr>
        </p:nvGraphicFramePr>
        <p:xfrm>
          <a:off x="2771800" y="4077072"/>
          <a:ext cx="3946004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6144">
                  <a:extLst>
                    <a:ext uri="{9D8B030D-6E8A-4147-A177-3AD203B41FA5}">
                      <a16:colId xmlns:a16="http://schemas.microsoft.com/office/drawing/2014/main" xmlns="" val="2660536551"/>
                    </a:ext>
                  </a:extLst>
                </a:gridCol>
                <a:gridCol w="2649860">
                  <a:extLst>
                    <a:ext uri="{9D8B030D-6E8A-4147-A177-3AD203B41FA5}">
                      <a16:colId xmlns:a16="http://schemas.microsoft.com/office/drawing/2014/main" xmlns="" val="392914657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Value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Name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9533164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Add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8284422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Remove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7412937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2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Suspend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4861094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3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Revise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620304288"/>
                  </a:ext>
                </a:extLst>
              </a:tr>
            </a:tbl>
          </a:graphicData>
        </a:graphic>
      </p:graphicFrame>
      <p:sp>
        <p:nvSpPr>
          <p:cNvPr id="7" name="文本框 6">
            <a:extLst>
              <a:ext uri="{FF2B5EF4-FFF2-40B4-BE49-F238E27FC236}">
                <a16:creationId xmlns:a16="http://schemas.microsoft.com/office/drawing/2014/main" xmlns="" id="{819BFA49-EB1C-4E9A-B5D2-0F2DD68B9D9B}"/>
              </a:ext>
            </a:extLst>
          </p:cNvPr>
          <p:cNvSpPr txBox="1"/>
          <p:nvPr/>
        </p:nvSpPr>
        <p:spPr>
          <a:xfrm>
            <a:off x="2403616" y="3649922"/>
            <a:ext cx="468237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000" dirty="0"/>
              <a:t>Table Coexistence Request Type definitions</a:t>
            </a:r>
            <a:endParaRPr lang="zh-CN" altLang="en-US" sz="2000" dirty="0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xmlns="" id="{BE04528C-9927-46AD-92E9-4FD7D366D9F7}"/>
              </a:ext>
            </a:extLst>
          </p:cNvPr>
          <p:cNvSpPr txBox="1">
            <a:spLocks/>
          </p:cNvSpPr>
          <p:nvPr/>
        </p:nvSpPr>
        <p:spPr>
          <a:xfrm>
            <a:off x="696913" y="332601"/>
            <a:ext cx="1570831" cy="276999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600" b="1" dirty="0"/>
              <a:t>March 2024</a:t>
            </a:r>
          </a:p>
        </p:txBody>
      </p:sp>
    </p:spTree>
    <p:extLst>
      <p:ext uri="{BB962C8B-B14F-4D97-AF65-F5344CB8AC3E}">
        <p14:creationId xmlns:p14="http://schemas.microsoft.com/office/powerpoint/2010/main" val="3661493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4AAD103B-0C9F-4DE0-BD77-1E6FB804AC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Unavailable for Tx, Rx, or both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xmlns="" id="{D8BEBBAA-301A-4701-8D44-D932ACE314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556792"/>
            <a:ext cx="7772400" cy="4846613"/>
          </a:xfrm>
        </p:spPr>
        <p:txBody>
          <a:bodyPr/>
          <a:lstStyle/>
          <a:p>
            <a:pPr algn="just"/>
            <a:r>
              <a:rPr lang="en-US" altLang="zh-CN" sz="1800" dirty="0"/>
              <a:t>Considering a STA could be an interfering or interfered one, the STA unavailability can be classified into the following three cases:</a:t>
            </a:r>
          </a:p>
          <a:p>
            <a:pPr lvl="1" algn="just"/>
            <a:r>
              <a:rPr lang="en-US" altLang="zh-CN" sz="1600" dirty="0"/>
              <a:t>Unavailable for Tx and Rx</a:t>
            </a:r>
          </a:p>
          <a:p>
            <a:pPr lvl="2" algn="just"/>
            <a:r>
              <a:rPr lang="en-US" altLang="zh-CN" sz="1600" dirty="0"/>
              <a:t>Scenario. share a common antenna with other non-</a:t>
            </a:r>
            <a:r>
              <a:rPr lang="en-US" altLang="zh-CN" sz="1600" dirty="0" err="1"/>
              <a:t>WiFi</a:t>
            </a:r>
            <a:r>
              <a:rPr lang="en-US" altLang="zh-CN" sz="1600" dirty="0"/>
              <a:t> radio</a:t>
            </a:r>
          </a:p>
          <a:p>
            <a:pPr lvl="1" algn="just"/>
            <a:r>
              <a:rPr lang="en-US" altLang="zh-CN" sz="1600" dirty="0"/>
              <a:t>Unavailable for </a:t>
            </a:r>
            <a:r>
              <a:rPr lang="en-US" altLang="zh-CN" sz="1600" dirty="0" err="1"/>
              <a:t>Tx</a:t>
            </a:r>
            <a:r>
              <a:rPr lang="en-US" altLang="zh-CN" sz="1600" dirty="0"/>
              <a:t> </a:t>
            </a:r>
            <a:r>
              <a:rPr lang="en-US" altLang="zh-CN" sz="1600" dirty="0" smtClean="0"/>
              <a:t>only</a:t>
            </a:r>
            <a:endParaRPr lang="en-US" altLang="zh-CN" sz="1600" dirty="0"/>
          </a:p>
          <a:p>
            <a:pPr lvl="2" algn="just"/>
            <a:r>
              <a:rPr lang="en-US" altLang="zh-CN" sz="1600" dirty="0"/>
              <a:t>Scenario. the interference between Wi-Fi radio and 5G </a:t>
            </a:r>
            <a:r>
              <a:rPr lang="en-US" altLang="zh-CN" sz="1600" dirty="0" smtClean="0"/>
              <a:t>NR radio </a:t>
            </a:r>
            <a:r>
              <a:rPr lang="en-US" altLang="zh-CN" sz="1600" dirty="0"/>
              <a:t>which does the DL </a:t>
            </a:r>
            <a:r>
              <a:rPr lang="en-US" altLang="zh-CN" sz="1600" dirty="0" smtClean="0"/>
              <a:t>reception</a:t>
            </a:r>
            <a:endParaRPr lang="en-US" altLang="zh-CN" sz="1600" dirty="0"/>
          </a:p>
          <a:p>
            <a:pPr lvl="1" algn="just"/>
            <a:r>
              <a:rPr lang="en-US" altLang="zh-CN" sz="1600" dirty="0"/>
              <a:t>Unavailable for Rx only</a:t>
            </a:r>
          </a:p>
          <a:p>
            <a:pPr lvl="2" algn="just"/>
            <a:r>
              <a:rPr lang="en-US" altLang="zh-CN" sz="1600" dirty="0"/>
              <a:t>Scenario 1. the interference between Wi-Fi radio and </a:t>
            </a:r>
            <a:r>
              <a:rPr lang="en-US" altLang="zh-CN" sz="1600" dirty="0" smtClean="0"/>
              <a:t>5G NR </a:t>
            </a:r>
            <a:r>
              <a:rPr lang="en-US" altLang="zh-CN" sz="1600" dirty="0"/>
              <a:t>radio which does the UL transmission</a:t>
            </a:r>
          </a:p>
          <a:p>
            <a:pPr lvl="2" algn="just"/>
            <a:r>
              <a:rPr lang="en-US" altLang="zh-CN" sz="1600" dirty="0"/>
              <a:t>Scenario 2. the interference between Wi-Fi radio and the BT Radio, which transmits a unidirectional audio flow (i.e. no ACK) to the BT earphone. </a:t>
            </a:r>
          </a:p>
          <a:p>
            <a:pPr algn="just"/>
            <a:r>
              <a:rPr lang="en-US" altLang="zh-CN" sz="1800" dirty="0"/>
              <a:t>This info could be used for the aligned Tx/Rx between Wi-Fi radio and non-</a:t>
            </a:r>
            <a:r>
              <a:rPr lang="en-US" altLang="zh-CN" sz="1800" dirty="0" err="1"/>
              <a:t>WiFi</a:t>
            </a:r>
            <a:r>
              <a:rPr lang="en-US" altLang="zh-CN" sz="1800" dirty="0"/>
              <a:t> radio. </a:t>
            </a:r>
          </a:p>
          <a:p>
            <a:pPr algn="just"/>
            <a:r>
              <a:rPr lang="en-US" altLang="zh-CN" sz="1800" dirty="0"/>
              <a:t>In addition, the Radio Type (e.g. </a:t>
            </a:r>
            <a:r>
              <a:rPr lang="en-US" altLang="zh-CN" sz="1800" dirty="0" smtClean="0"/>
              <a:t>5G NR, </a:t>
            </a:r>
            <a:r>
              <a:rPr lang="en-US" altLang="zh-CN" sz="1800" dirty="0"/>
              <a:t>BT and so on) may be reported to help the AP make decision on scheduling the STA’s </a:t>
            </a:r>
            <a:r>
              <a:rPr lang="en-US" altLang="zh-CN" sz="1800" dirty="0" err="1" smtClean="0"/>
              <a:t>Tx</a:t>
            </a:r>
            <a:r>
              <a:rPr lang="en-US" altLang="zh-CN" sz="1800" dirty="0" smtClean="0"/>
              <a:t>/Rx</a:t>
            </a:r>
            <a:r>
              <a:rPr lang="en-US" altLang="zh-CN" sz="1800" dirty="0"/>
              <a:t>. </a:t>
            </a:r>
            <a:endParaRPr lang="en-US" altLang="zh-CN" sz="1600" dirty="0"/>
          </a:p>
          <a:p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xmlns="" id="{5516591F-3AF4-4FA2-9086-CBB341EED5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8</a:t>
            </a:fld>
            <a:endParaRPr lang="en-GB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xmlns="" id="{4719783E-E7D7-48C5-AA4C-382E78D845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Guogang Huang (Huawei)</a:t>
            </a:r>
            <a:endParaRPr lang="en-GB" dirty="0"/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xmlns="" id="{6AAE3949-0E1F-491A-86FD-4A821049E538}"/>
              </a:ext>
            </a:extLst>
          </p:cNvPr>
          <p:cNvSpPr txBox="1">
            <a:spLocks/>
          </p:cNvSpPr>
          <p:nvPr/>
        </p:nvSpPr>
        <p:spPr>
          <a:xfrm>
            <a:off x="696913" y="332601"/>
            <a:ext cx="1570831" cy="276999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600" b="1" dirty="0"/>
              <a:t>March 2024</a:t>
            </a:r>
          </a:p>
        </p:txBody>
      </p:sp>
    </p:spTree>
    <p:extLst>
      <p:ext uri="{BB962C8B-B14F-4D97-AF65-F5344CB8AC3E}">
        <p14:creationId xmlns:p14="http://schemas.microsoft.com/office/powerpoint/2010/main" val="1334296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D509533-D6AD-4F30-FB75-43170C823E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59E4E8A-DE1A-686E-E16A-EA406F29CA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this contribution, we have proposed the following signaling designs for the in-device coexistence:  </a:t>
            </a:r>
          </a:p>
          <a:p>
            <a:pPr lvl="1"/>
            <a:r>
              <a:rPr lang="en-US" dirty="0"/>
              <a:t>The non-AP MLD assigns a Coexistence Request ID for each coexistence request.</a:t>
            </a:r>
          </a:p>
          <a:p>
            <a:pPr lvl="1"/>
            <a:r>
              <a:rPr lang="en-US" dirty="0"/>
              <a:t>The non-AP MLD can add/revise/suspend/remove a </a:t>
            </a:r>
            <a:r>
              <a:rPr lang="en-US" altLang="zh-CN" dirty="0"/>
              <a:t>coexistence request by indicating the corresponding Coexistence Request ID </a:t>
            </a:r>
            <a:endParaRPr lang="en-US" dirty="0"/>
          </a:p>
          <a:p>
            <a:pPr lvl="1"/>
            <a:r>
              <a:rPr lang="en-US" dirty="0"/>
              <a:t>The non-AP MLD indicates whether it is unavailable for Tx, Rx or both within periodic/aperiodic SPs indicated by a coexistence request.</a:t>
            </a:r>
          </a:p>
          <a:p>
            <a:pPr marL="457200" lvl="1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A0E36956-442A-A66F-63A7-1E724B0649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/>
              <a:t>9</a:t>
            </a:fld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E69BD31-2D55-BBD1-E8C3-AEC1E1F196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err="1"/>
              <a:t>Guogang</a:t>
            </a:r>
            <a:r>
              <a:rPr lang="en-GB" dirty="0"/>
              <a:t> Huang (Huawei)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xmlns="" id="{F2B4E7FC-E799-442C-85AD-B0B7A69CA102}"/>
              </a:ext>
            </a:extLst>
          </p:cNvPr>
          <p:cNvSpPr txBox="1">
            <a:spLocks/>
          </p:cNvSpPr>
          <p:nvPr/>
        </p:nvSpPr>
        <p:spPr>
          <a:xfrm>
            <a:off x="696913" y="332601"/>
            <a:ext cx="1570831" cy="276999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600" b="1" dirty="0"/>
              <a:t>March 2024</a:t>
            </a:r>
          </a:p>
        </p:txBody>
      </p:sp>
    </p:spTree>
    <p:extLst>
      <p:ext uri="{BB962C8B-B14F-4D97-AF65-F5344CB8AC3E}">
        <p14:creationId xmlns:p14="http://schemas.microsoft.com/office/powerpoint/2010/main" val="4068235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80376</TotalTime>
  <Words>696</Words>
  <Application>Microsoft Office PowerPoint</Application>
  <PresentationFormat>全屏显示(4:3)</PresentationFormat>
  <Paragraphs>103</Paragraphs>
  <Slides>10</Slides>
  <Notes>1</Notes>
  <HiddenSlides>0</HiddenSlides>
  <MMClips>0</MMClips>
  <ScaleCrop>false</ScaleCrop>
  <HeadingPairs>
    <vt:vector size="8" baseType="variant">
      <vt:variant>
        <vt:lpstr>已用的字体</vt:lpstr>
      </vt:variant>
      <vt:variant>
        <vt:i4>1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13" baseType="lpstr">
      <vt:lpstr>Times New Roman</vt:lpstr>
      <vt:lpstr>802-11-Submission</vt:lpstr>
      <vt:lpstr>Document</vt:lpstr>
      <vt:lpstr>Enabling Flexible Coexistence Operation</vt:lpstr>
      <vt:lpstr>Introduction</vt:lpstr>
      <vt:lpstr>Recap In-device Coexistence</vt:lpstr>
      <vt:lpstr>In-device Coexistence Model</vt:lpstr>
      <vt:lpstr>Requirements</vt:lpstr>
      <vt:lpstr>Coexistence Request ID</vt:lpstr>
      <vt:lpstr>Coexistence Request Type</vt:lpstr>
      <vt:lpstr>Unavailable for Tx, Rx, or both</vt:lpstr>
      <vt:lpstr>Conclusions</vt:lpstr>
      <vt:lpstr>References</vt:lpstr>
    </vt:vector>
  </TitlesOfParts>
  <Company>Qualcomm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WNG SC Agenda</dc:title>
  <dc:creator>jlansfor@qti.qualcomm.com</dc:creator>
  <cp:keywords>CTPClassification=CTP_NT</cp:keywords>
  <cp:lastModifiedBy>huangguogang</cp:lastModifiedBy>
  <cp:revision>2932</cp:revision>
  <cp:lastPrinted>1998-02-10T13:28:06Z</cp:lastPrinted>
  <dcterms:created xsi:type="dcterms:W3CDTF">2004-12-02T14:01:45Z</dcterms:created>
  <dcterms:modified xsi:type="dcterms:W3CDTF">2024-03-05T14:11:14Z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TitusGUID">
    <vt:lpwstr>0638440a-5f5d-4b5f-8749-1b74c9eea69a</vt:lpwstr>
  </property>
  <property fmtid="{D5CDD505-2E9C-101B-9397-08002B2CF9AE}" pid="4" name="CTP_TimeStamp">
    <vt:lpwstr>2020-07-29 22:39:51Z</vt:lpwstr>
  </property>
  <property fmtid="{D5CDD505-2E9C-101B-9397-08002B2CF9AE}" pid="5" name="CTP_BU">
    <vt:lpwstr>NA</vt:lpwstr>
  </property>
  <property fmtid="{D5CDD505-2E9C-101B-9397-08002B2CF9AE}" pid="6" name="CTP_IDSID">
    <vt:lpwstr>NA</vt:lpwstr>
  </property>
  <property fmtid="{D5CDD505-2E9C-101B-9397-08002B2CF9AE}" pid="7" name="CTP_WWID">
    <vt:lpwstr>NA</vt:lpwstr>
  </property>
  <property fmtid="{D5CDD505-2E9C-101B-9397-08002B2CF9AE}" pid="8" name="CTPClassification">
    <vt:lpwstr>CTP_NT</vt:lpwstr>
  </property>
  <property fmtid="{D5CDD505-2E9C-101B-9397-08002B2CF9AE}" pid="9" name="_2015_ms_pID_725343">
    <vt:lpwstr>(3)/u6P4srdQDtZmzMrGP78SwUFoeEuTilrq2uiFRyfm/Q9SZd/m1Jq5O7IqcQw1Lb8WOwDoKd1
oeAT5fYxwqThdG8r8AP6iAyIxHKAwSwyPnvDF2beEmBhD1U6/gLvhJjIHA8cRcAoC+VYK6EX
BAs/voWNiEEIFuU6/7QphHRJUDG9j30iwkJsSRdniZT7dcDYL9blGYsm1OsVIAS4XtIDXkRk
Sz+FifNVOcaW6xxCg+</vt:lpwstr>
  </property>
  <property fmtid="{D5CDD505-2E9C-101B-9397-08002B2CF9AE}" pid="10" name="_2015_ms_pID_7253431">
    <vt:lpwstr>ku5d5PNIR4cCLfMiN7FVwaA82b+TSpps46Is9pU9g5+oDJRQjD6vvh
w+d6A6ZgxICqrAZNbc83eS/mjGaw6wtNpZynLrKAEZwscbBOE1a4x74RhU41hX462atGdh8w
ebQvbsJrW74n2oxdYkDudGqelNaTakurQm5uVzrtXY8TTAdvOuzn7ERuucpSVhCyZFcyizEs
tCBSGeXAum10ocGRD0kRkTqjnEESFtLXI4GS</vt:lpwstr>
  </property>
  <property fmtid="{D5CDD505-2E9C-101B-9397-08002B2CF9AE}" pid="11" name="_2015_ms_pID_7253432">
    <vt:lpwstr>Q9Im2sdTKiUe7jSO5El4EgA=</vt:lpwstr>
  </property>
  <property fmtid="{D5CDD505-2E9C-101B-9397-08002B2CF9AE}" pid="12" name="_readonly">
    <vt:lpwstr/>
  </property>
  <property fmtid="{D5CDD505-2E9C-101B-9397-08002B2CF9AE}" pid="13" name="_change">
    <vt:lpwstr/>
  </property>
  <property fmtid="{D5CDD505-2E9C-101B-9397-08002B2CF9AE}" pid="14" name="_full-control">
    <vt:lpwstr/>
  </property>
  <property fmtid="{D5CDD505-2E9C-101B-9397-08002B2CF9AE}" pid="15" name="sflag">
    <vt:lpwstr>1709516096</vt:lpwstr>
  </property>
</Properties>
</file>