
<file path=[Content_Types].xml><?xml version="1.0" encoding="utf-8"?>
<Types xmlns="http://schemas.openxmlformats.org/package/2006/content-types"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813" r:id="rId3"/>
    <p:sldId id="1025" r:id="rId4"/>
    <p:sldId id="1026" r:id="rId5"/>
    <p:sldId id="1028" r:id="rId6"/>
    <p:sldId id="1029" r:id="rId7"/>
    <p:sldId id="1035" r:id="rId8"/>
    <p:sldId id="1030" r:id="rId9"/>
    <p:sldId id="1034" r:id="rId10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xiao (Tony, WT Lab)" initials="H(WL" lastIdx="13" clrIdx="0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  <p:cmAuthor id="2" name="Stephen McCann" initials="SM" lastIdx="5" clrIdx="1">
    <p:extLst>
      <p:ext uri="{19B8F6BF-5375-455C-9EA6-DF929625EA0E}">
        <p15:presenceInfo xmlns:p15="http://schemas.microsoft.com/office/powerpoint/2012/main" userId="S-1-5-21-147214757-305610072-1517763936-79338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60" autoAdjust="0"/>
    <p:restoredTop sz="93623" autoAdjust="0"/>
  </p:normalViewPr>
  <p:slideViewPr>
    <p:cSldViewPr>
      <p:cViewPr varScale="1">
        <p:scale>
          <a:sx n="89" d="100"/>
          <a:sy n="89" d="100"/>
        </p:scale>
        <p:origin x="480" y="82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March 2024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802.11-24/0xxxr0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March 2024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44414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algn="just"/>
            <a:endParaRPr lang="en-US" altLang="zh-CN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40234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algn="just"/>
            <a:endParaRPr lang="en-US" altLang="zh-CN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663716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algn="just"/>
            <a:endParaRPr lang="en-US" altLang="zh-CN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645710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algn="just"/>
            <a:endParaRPr lang="en-US" altLang="zh-CN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3454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algn="just"/>
            <a:endParaRPr lang="en-US" altLang="zh-CN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274323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algn="just"/>
            <a:endParaRPr lang="en-US" altLang="zh-CN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217858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algn="just"/>
            <a:endParaRPr lang="en-US" altLang="zh-CN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326917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algn="just"/>
            <a:endParaRPr lang="en-US" altLang="zh-CN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52087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336369" y="304027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</a:t>
            </a:r>
            <a:r>
              <a:rPr lang="en-US" altLang="en-US" sz="1800" b="1" dirty="0">
                <a:solidFill>
                  <a:schemeClr val="tx1"/>
                </a:solidFill>
              </a:rPr>
              <a:t>802.11-24/0419r7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457200" y="609600"/>
            <a:ext cx="1127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4572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zh-CN" sz="1200" dirty="0"/>
              <a:t>Submission</a:t>
            </a:r>
            <a:endParaRPr lang="en-US" altLang="en-US" sz="1200" dirty="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457200" y="318315"/>
            <a:ext cx="11820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March</a:t>
            </a:r>
            <a:r>
              <a:rPr lang="en-US" altLang="zh-CN" sz="1800" b="1" baseline="0" dirty="0"/>
              <a:t> </a:t>
            </a:r>
            <a:r>
              <a:rPr lang="en-US" altLang="zh-CN" sz="1800" b="1" dirty="0"/>
              <a:t>2024</a:t>
            </a:r>
            <a:endParaRPr lang="en-US" altLang="en-US" sz="1800" b="1" dirty="0"/>
          </a:p>
        </p:txBody>
      </p:sp>
      <p:sp>
        <p:nvSpPr>
          <p:cNvPr id="12" name="Line 8"/>
          <p:cNvSpPr>
            <a:spLocks noChangeShapeType="1"/>
          </p:cNvSpPr>
          <p:nvPr userDrawn="1"/>
        </p:nvSpPr>
        <p:spPr bwMode="auto">
          <a:xfrm>
            <a:off x="457200" y="6475413"/>
            <a:ext cx="1127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3" name="Rectangle 5"/>
          <p:cNvSpPr txBox="1">
            <a:spLocks noChangeArrowheads="1"/>
          </p:cNvSpPr>
          <p:nvPr userDrawn="1"/>
        </p:nvSpPr>
        <p:spPr bwMode="auto">
          <a:xfrm>
            <a:off x="8064500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Tony Xiao Han (Huawei)</a:t>
            </a:r>
          </a:p>
        </p:txBody>
      </p:sp>
      <p:sp>
        <p:nvSpPr>
          <p:cNvPr id="14" name="Rectangle 6"/>
          <p:cNvSpPr txBox="1">
            <a:spLocks noChangeArrowheads="1"/>
          </p:cNvSpPr>
          <p:nvPr userDrawn="1"/>
        </p:nvSpPr>
        <p:spPr bwMode="auto">
          <a:xfrm>
            <a:off x="5828299" y="6474897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en-US"/>
              <a:t>Slide </a:t>
            </a:r>
            <a:fld id="{5DFA9695-C1BB-41B2-BF85-AF49C303836D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wmf"/><Relationship Id="rId5" Type="http://schemas.openxmlformats.org/officeDocument/2006/relationships/package" Target="../embeddings/Microsoft_Excel_Worksheet1.xlsx"/><Relationship Id="rId4" Type="http://schemas.openxmlformats.org/officeDocument/2006/relationships/image" Target="../media/image1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11277600" cy="1066800"/>
          </a:xfrm>
        </p:spPr>
        <p:txBody>
          <a:bodyPr/>
          <a:lstStyle/>
          <a:p>
            <a:r>
              <a:rPr lang="en-US" altLang="zh-CN" sz="3600" dirty="0"/>
              <a:t>P802.11bf report to EC on Conditional Approval to go to SA Ballot</a:t>
            </a:r>
            <a:endParaRPr lang="en-US" altLang="en-US" sz="3600" dirty="0"/>
          </a:p>
        </p:txBody>
      </p:sp>
      <p:sp>
        <p:nvSpPr>
          <p:cNvPr id="410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2514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2024-05-06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7C6546AC-53A4-47E1-ADA2-76C24BBC0D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3775" y="30807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7" name="Table 9">
            <a:extLst>
              <a:ext uri="{FF2B5EF4-FFF2-40B4-BE49-F238E27FC236}">
                <a16:creationId xmlns:a16="http://schemas.microsoft.com/office/drawing/2014/main" id="{A0783D48-DFEB-4C68-A7F2-251A7678E8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9840545"/>
              </p:ext>
            </p:extLst>
          </p:nvPr>
        </p:nvGraphicFramePr>
        <p:xfrm>
          <a:off x="1199455" y="3749822"/>
          <a:ext cx="9876531" cy="158417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281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996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94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9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Tony Xiao Han</a:t>
                      </a:r>
                      <a:endParaRPr lang="en-US" sz="14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Co., Ltd.</a:t>
                      </a: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Tony.hanxiao@huawei.com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9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2931132"/>
                  </a:ext>
                </a:extLst>
              </a:tr>
              <a:tr h="3549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3612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>
            <a:extLst>
              <a:ext uri="{FF2B5EF4-FFF2-40B4-BE49-F238E27FC236}">
                <a16:creationId xmlns:a16="http://schemas.microsoft.com/office/drawing/2014/main" id="{650370FF-BF19-44DE-9573-8F88CF1C1B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6351104A-87DE-4FE5-9E04-E08D2089313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981201"/>
            <a:ext cx="11277600" cy="4113213"/>
          </a:xfrm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This document contains the report to the IEEE 802 Executive Committee in support of a request for conditional approval to send P802</a:t>
            </a:r>
            <a:r>
              <a:rPr lang="en-US" dirty="0">
                <a:ea typeface="ＭＳ Ｐゴシック" pitchFamily="34" charset="-128"/>
              </a:rPr>
              <a:t>.</a:t>
            </a:r>
            <a:r>
              <a:rPr lang="en-GB" dirty="0">
                <a:ea typeface="ＭＳ Ｐゴシック" pitchFamily="34" charset="-128"/>
              </a:rPr>
              <a:t>11bf to SA Ballot.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R6 of this document was approved during the </a:t>
            </a:r>
            <a:r>
              <a:rPr lang="en-GB" dirty="0">
                <a:solidFill>
                  <a:srgbClr val="C00000"/>
                </a:solidFill>
                <a:ea typeface="ＭＳ Ｐゴシック" pitchFamily="34" charset="-128"/>
              </a:rPr>
              <a:t>plenary</a:t>
            </a:r>
            <a:r>
              <a:rPr lang="en-GB" dirty="0">
                <a:ea typeface="ＭＳ Ｐゴシック" pitchFamily="34" charset="-128"/>
              </a:rPr>
              <a:t> session of the 802.11 working group on </a:t>
            </a:r>
            <a:r>
              <a:rPr lang="en-GB" dirty="0">
                <a:solidFill>
                  <a:srgbClr val="C00000"/>
                </a:solidFill>
                <a:ea typeface="ＭＳ Ｐゴシック" pitchFamily="34" charset="-128"/>
              </a:rPr>
              <a:t>15 </a:t>
            </a:r>
            <a:r>
              <a:rPr lang="en-US" altLang="zh-CN" dirty="0">
                <a:solidFill>
                  <a:srgbClr val="C00000"/>
                </a:solidFill>
                <a:ea typeface="ＭＳ Ｐゴシック" pitchFamily="34" charset="-128"/>
              </a:rPr>
              <a:t>March</a:t>
            </a:r>
            <a:r>
              <a:rPr lang="en-GB" dirty="0">
                <a:solidFill>
                  <a:srgbClr val="C00000"/>
                </a:solidFill>
                <a:ea typeface="ＭＳ Ｐゴシック" pitchFamily="34" charset="-128"/>
              </a:rPr>
              <a:t> 2024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Passed in the Working Group:  </a:t>
            </a:r>
            <a:r>
              <a:rPr lang="en-GB" dirty="0">
                <a:solidFill>
                  <a:srgbClr val="C00000"/>
                </a:solidFill>
                <a:ea typeface="ＭＳ Ｐゴシック" pitchFamily="34" charset="-128"/>
              </a:rPr>
              <a:t>102</a:t>
            </a:r>
            <a:r>
              <a:rPr lang="en-GB" dirty="0">
                <a:ea typeface="ＭＳ Ｐゴシック" pitchFamily="34" charset="-128"/>
              </a:rPr>
              <a:t> – Yes; </a:t>
            </a:r>
            <a:r>
              <a:rPr lang="en-GB" dirty="0">
                <a:solidFill>
                  <a:srgbClr val="C00000"/>
                </a:solidFill>
                <a:ea typeface="ＭＳ Ｐゴシック" pitchFamily="34" charset="-128"/>
              </a:rPr>
              <a:t>1</a:t>
            </a:r>
            <a:r>
              <a:rPr lang="en-GB" dirty="0">
                <a:ea typeface="ＭＳ Ｐゴシック" pitchFamily="34" charset="-128"/>
              </a:rPr>
              <a:t> – No; </a:t>
            </a:r>
            <a:r>
              <a:rPr lang="en-GB" dirty="0">
                <a:solidFill>
                  <a:srgbClr val="C00000"/>
                </a:solidFill>
                <a:ea typeface="ＭＳ Ｐゴシック" pitchFamily="34" charset="-128"/>
              </a:rPr>
              <a:t>8</a:t>
            </a:r>
            <a:r>
              <a:rPr lang="en-GB" dirty="0">
                <a:ea typeface="ＭＳ Ｐゴシック" pitchFamily="34" charset="-128"/>
              </a:rPr>
              <a:t> – Abstain.</a:t>
            </a:r>
          </a:p>
          <a:p>
            <a:pPr marL="400050" algn="just"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Based on r6, the 802 EC granted conditional approval for P802.11bf to proceed to SA ballot.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en-GB" dirty="0">
              <a:ea typeface="ＭＳ Ｐゴシック" pitchFamily="34" charset="-128"/>
            </a:endParaRPr>
          </a:p>
          <a:p>
            <a:pPr marL="400050" algn="just"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This revision (r7) contains updates following the final WG ballot.</a:t>
            </a:r>
          </a:p>
        </p:txBody>
      </p:sp>
    </p:spTree>
    <p:extLst>
      <p:ext uri="{BB962C8B-B14F-4D97-AF65-F5344CB8AC3E}">
        <p14:creationId xmlns:p14="http://schemas.microsoft.com/office/powerpoint/2010/main" val="1984255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AA7F7-B03F-4856-9EB9-2BCA7B36C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/>
              <a:t>Status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F76776-FE1A-402D-9239-8F9D1609F8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1"/>
            <a:ext cx="11353800" cy="41132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zh-CN" dirty="0"/>
              <a:t>802.11bf completed one comment collection and 4 WG Letter Ballots</a:t>
            </a:r>
            <a:endParaRPr lang="en-US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Draft 1.0 achieved &gt; 75% needed for an approved draft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2168 comments received on drafts 1.0 to 4.0</a:t>
            </a:r>
          </a:p>
        </p:txBody>
      </p:sp>
    </p:spTree>
    <p:extLst>
      <p:ext uri="{BB962C8B-B14F-4D97-AF65-F5344CB8AC3E}">
        <p14:creationId xmlns:p14="http://schemas.microsoft.com/office/powerpoint/2010/main" val="2517155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5A3CC-7310-4317-869E-72ACDF314D38}"/>
              </a:ext>
            </a:extLst>
          </p:cNvPr>
          <p:cNvSpPr txBox="1">
            <a:spLocks/>
          </p:cNvSpPr>
          <p:nvPr/>
        </p:nvSpPr>
        <p:spPr bwMode="auto">
          <a:xfrm>
            <a:off x="457200" y="685801"/>
            <a:ext cx="11277600" cy="58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GB" kern="0" dirty="0">
                <a:ea typeface="ＭＳ Ｐゴシック" pitchFamily="34" charset="-128"/>
              </a:rPr>
              <a:t>802.11 WG Letter Ballot Results – P802.11bf</a:t>
            </a:r>
            <a:endParaRPr lang="en-US" kern="0" dirty="0"/>
          </a:p>
        </p:txBody>
      </p:sp>
      <p:graphicFrame>
        <p:nvGraphicFramePr>
          <p:cNvPr id="3" name="Table 6">
            <a:extLst>
              <a:ext uri="{FF2B5EF4-FFF2-40B4-BE49-F238E27FC236}">
                <a16:creationId xmlns:a16="http://schemas.microsoft.com/office/drawing/2014/main" id="{3A39515B-A8EC-4E9E-8D14-6221508959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2233364"/>
              </p:ext>
            </p:extLst>
          </p:nvPr>
        </p:nvGraphicFramePr>
        <p:xfrm>
          <a:off x="335360" y="1477536"/>
          <a:ext cx="11521281" cy="3914368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1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8384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11020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Type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LB272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Mar </a:t>
                      </a:r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02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2023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</a:t>
                      </a:r>
                      <a:r>
                        <a:rPr kumimoji="0" lang="en-GB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bf Draft 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76.37%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9.37%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77.71%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Aug </a:t>
                      </a:r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2023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</a:t>
                      </a:r>
                      <a:r>
                        <a:rPr kumimoji="0" lang="en-GB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bf Draft 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81.67%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9.98%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85.84%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LB281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Jan 04 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</a:t>
                      </a:r>
                      <a:r>
                        <a:rPr kumimoji="0" lang="en-GB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bf Draft 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83.71%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8.55%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92.54%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025545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LB281.1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Post ballot vote change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</a:t>
                      </a:r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changed from disapprove to approve)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83.71%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8.55%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96.41%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8584499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LB285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April 26 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Third Recirculation Ballot for P802.11bf Draft 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altLang="zh-C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491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82.5%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7.7%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96.5%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2243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6">
            <a:extLst>
              <a:ext uri="{FF2B5EF4-FFF2-40B4-BE49-F238E27FC236}">
                <a16:creationId xmlns:a16="http://schemas.microsoft.com/office/drawing/2014/main" id="{F49BA4A1-9030-4684-ABE0-BC9498EEE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1"/>
            <a:ext cx="11277600" cy="1065213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  <a:ea typeface="ＭＳ Ｐゴシック" pitchFamily="34" charset="-128"/>
              </a:rPr>
              <a:t>802.11 WG Letter Ballot Comments – P802.11bf</a:t>
            </a:r>
            <a:endParaRPr lang="en-US" dirty="0"/>
          </a:p>
        </p:txBody>
      </p:sp>
      <p:graphicFrame>
        <p:nvGraphicFramePr>
          <p:cNvPr id="3" name="Table 7">
            <a:extLst>
              <a:ext uri="{FF2B5EF4-FFF2-40B4-BE49-F238E27FC236}">
                <a16:creationId xmlns:a16="http://schemas.microsoft.com/office/drawing/2014/main" id="{D08CD617-1F20-453E-874B-1001945D7C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3432689"/>
              </p:ext>
            </p:extLst>
          </p:nvPr>
        </p:nvGraphicFramePr>
        <p:xfrm>
          <a:off x="457200" y="1751014"/>
          <a:ext cx="11277599" cy="3392506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1790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50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649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684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6091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LB272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Mar </a:t>
                      </a:r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02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2023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</a:t>
                      </a:r>
                      <a:r>
                        <a:rPr kumimoji="0" lang="en-GB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bf Draft 1.0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1302 (815 T, 459 E, 28 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Aug </a:t>
                      </a:r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2023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</a:t>
                      </a:r>
                      <a:r>
                        <a:rPr kumimoji="0" lang="en-GB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bf Draft 2.0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545 (257 T, 269 E, 19 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LB281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Jan 04 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</a:t>
                      </a:r>
                      <a:r>
                        <a:rPr kumimoji="0" lang="en-GB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bf Draft 3.0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308 </a:t>
                      </a:r>
                      <a:r>
                        <a:rPr kumimoji="0" lang="en-US" altLang="zh-CN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(153 T, 140 E, 15 G)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LB285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April 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26 2024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Third Recirculation Ballot for P802.11bf Draft 4.0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 (11T, 2E, 0G)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0540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B0C02-3E87-410F-8D57-3687952A3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15866"/>
            <a:ext cx="11277600" cy="503334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Technical comments by commenter</a:t>
            </a:r>
            <a:endParaRPr lang="en-US" dirty="0">
              <a:highlight>
                <a:srgbClr val="FFFF00"/>
              </a:highlight>
            </a:endParaRPr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17701541-AE50-461A-8485-69E0085AE7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330704"/>
              </p:ext>
            </p:extLst>
          </p:nvPr>
        </p:nvGraphicFramePr>
        <p:xfrm>
          <a:off x="1066800" y="1295400"/>
          <a:ext cx="9906000" cy="5013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91216">
                  <a:extLst>
                    <a:ext uri="{9D8B030D-6E8A-4147-A177-3AD203B41FA5}">
                      <a16:colId xmlns:a16="http://schemas.microsoft.com/office/drawing/2014/main" val="310604816"/>
                    </a:ext>
                  </a:extLst>
                </a:gridCol>
                <a:gridCol w="1439564">
                  <a:extLst>
                    <a:ext uri="{9D8B030D-6E8A-4147-A177-3AD203B41FA5}">
                      <a16:colId xmlns:a16="http://schemas.microsoft.com/office/drawing/2014/main" val="2765377680"/>
                    </a:ext>
                  </a:extLst>
                </a:gridCol>
                <a:gridCol w="1367586">
                  <a:extLst>
                    <a:ext uri="{9D8B030D-6E8A-4147-A177-3AD203B41FA5}">
                      <a16:colId xmlns:a16="http://schemas.microsoft.com/office/drawing/2014/main" val="838966622"/>
                    </a:ext>
                  </a:extLst>
                </a:gridCol>
                <a:gridCol w="1484550">
                  <a:extLst>
                    <a:ext uri="{9D8B030D-6E8A-4147-A177-3AD203B41FA5}">
                      <a16:colId xmlns:a16="http://schemas.microsoft.com/office/drawing/2014/main" val="3731898696"/>
                    </a:ext>
                  </a:extLst>
                </a:gridCol>
                <a:gridCol w="14845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8534">
                  <a:extLst>
                    <a:ext uri="{9D8B030D-6E8A-4147-A177-3AD203B41FA5}">
                      <a16:colId xmlns:a16="http://schemas.microsoft.com/office/drawing/2014/main" val="1299444794"/>
                    </a:ext>
                  </a:extLst>
                </a:gridCol>
              </a:tblGrid>
              <a:tr h="2501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Voter name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LB272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LB276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LB 281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LB 285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Total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07050037"/>
                  </a:ext>
                </a:extLst>
              </a:tr>
              <a:tr h="212619">
                <a:tc>
                  <a:txBody>
                    <a:bodyPr/>
                    <a:lstStyle/>
                    <a:p>
                      <a:r>
                        <a:rPr lang="en-US" altLang="zh-CN" sz="11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Debashis</a:t>
                      </a:r>
                      <a:r>
                        <a:rPr lang="en-US" altLang="zh-CN" sz="11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Dash</a:t>
                      </a:r>
                      <a:r>
                        <a:rPr lang="en-US" altLang="zh-CN" sz="1100" b="0" kern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4382544"/>
                  </a:ext>
                </a:extLst>
              </a:tr>
              <a:tr h="212619">
                <a:tc>
                  <a:txBody>
                    <a:bodyPr/>
                    <a:lstStyle/>
                    <a:p>
                      <a:r>
                        <a:rPr lang="en-US" altLang="zh-CN" sz="1100" b="0" kern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Hongyuan</a:t>
                      </a:r>
                      <a:r>
                        <a:rPr lang="en-US" altLang="zh-CN" sz="1100" b="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Zhang 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9837845"/>
                  </a:ext>
                </a:extLst>
              </a:tr>
              <a:tr h="212619">
                <a:tc>
                  <a:txBody>
                    <a:bodyPr/>
                    <a:lstStyle/>
                    <a:p>
                      <a:r>
                        <a:rPr lang="en-US" altLang="zh-CN" sz="1100" b="0" kern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Osama </a:t>
                      </a:r>
                      <a:r>
                        <a:rPr lang="en-US" altLang="zh-CN" sz="1100" b="0" kern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Aboulmagd</a:t>
                      </a:r>
                      <a:r>
                        <a:rPr lang="en-US" altLang="zh-CN" sz="1100" b="0" kern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6616532"/>
                  </a:ext>
                </a:extLst>
              </a:tr>
              <a:tr h="212619">
                <a:tc>
                  <a:txBody>
                    <a:bodyPr/>
                    <a:lstStyle/>
                    <a:p>
                      <a:r>
                        <a:rPr lang="en-US" altLang="zh-CN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Ankit </a:t>
                      </a:r>
                      <a:r>
                        <a:rPr lang="en-US" altLang="zh-CN" sz="1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Sethi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7983773"/>
                  </a:ext>
                </a:extLst>
              </a:tr>
              <a:tr h="212619">
                <a:tc>
                  <a:txBody>
                    <a:bodyPr/>
                    <a:lstStyle/>
                    <a:p>
                      <a:r>
                        <a:rPr lang="en-US" altLang="zh-CN" sz="1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Benedikt</a:t>
                      </a:r>
                      <a:r>
                        <a:rPr lang="en-US" altLang="zh-CN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Schweizer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2057622"/>
                  </a:ext>
                </a:extLst>
              </a:tr>
              <a:tr h="212619">
                <a:tc>
                  <a:txBody>
                    <a:bodyPr/>
                    <a:lstStyle/>
                    <a:p>
                      <a:r>
                        <a:rPr lang="en-US" altLang="zh-CN" sz="1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Firouz</a:t>
                      </a:r>
                      <a:r>
                        <a:rPr lang="en-US" altLang="zh-CN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Behnamfar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9764005"/>
                  </a:ext>
                </a:extLst>
              </a:tr>
              <a:tr h="212619">
                <a:tc>
                  <a:txBody>
                    <a:bodyPr/>
                    <a:lstStyle/>
                    <a:p>
                      <a:r>
                        <a:rPr lang="en-US" altLang="zh-CN" sz="1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Hsin</a:t>
                      </a:r>
                      <a:r>
                        <a:rPr lang="en-US" altLang="zh-CN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-De Lin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6892022"/>
                  </a:ext>
                </a:extLst>
              </a:tr>
              <a:tr h="212619">
                <a:tc>
                  <a:txBody>
                    <a:bodyPr/>
                    <a:lstStyle/>
                    <a:p>
                      <a:r>
                        <a:rPr lang="en-US" altLang="zh-CN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Jing Guo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7118561"/>
                  </a:ext>
                </a:extLst>
              </a:tr>
              <a:tr h="212619">
                <a:tc>
                  <a:txBody>
                    <a:bodyPr/>
                    <a:lstStyle/>
                    <a:p>
                      <a:r>
                        <a:rPr lang="en-US" altLang="zh-CN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Niranjan </a:t>
                      </a:r>
                      <a:r>
                        <a:rPr lang="en-US" altLang="zh-CN" sz="1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Grandhe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6924429"/>
                  </a:ext>
                </a:extLst>
              </a:tr>
              <a:tr h="212619">
                <a:tc>
                  <a:txBody>
                    <a:bodyPr/>
                    <a:lstStyle/>
                    <a:p>
                      <a:r>
                        <a:rPr lang="en-US" altLang="zh-CN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Sudhir Srinivasa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5131148"/>
                  </a:ext>
                </a:extLst>
              </a:tr>
              <a:tr h="212619">
                <a:tc>
                  <a:txBody>
                    <a:bodyPr/>
                    <a:lstStyle/>
                    <a:p>
                      <a:r>
                        <a:rPr lang="en-US" altLang="zh-CN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Ying Liu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6615093"/>
                  </a:ext>
                </a:extLst>
              </a:tr>
              <a:tr h="212619">
                <a:tc>
                  <a:txBody>
                    <a:bodyPr/>
                    <a:lstStyle/>
                    <a:p>
                      <a:r>
                        <a:rPr lang="en-US" altLang="zh-CN" sz="1100" kern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Yongho</a:t>
                      </a:r>
                      <a:r>
                        <a:rPr lang="en-US" altLang="zh-CN" sz="11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Seok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201433"/>
                  </a:ext>
                </a:extLst>
              </a:tr>
              <a:tr h="212619">
                <a:tc>
                  <a:txBody>
                    <a:bodyPr/>
                    <a:lstStyle/>
                    <a:p>
                      <a:r>
                        <a:rPr lang="en-US" altLang="zh-CN" sz="1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Zinan</a:t>
                      </a:r>
                      <a:r>
                        <a:rPr lang="en-US" altLang="zh-CN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Lin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5495398"/>
                  </a:ext>
                </a:extLst>
              </a:tr>
              <a:tr h="212619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100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Sachin</a:t>
                      </a: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Pottigari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1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1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1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2619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Zheng Guo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1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1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1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2619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Jonathan Segev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1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1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1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2619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100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Chaoyu</a:t>
                      </a:r>
                      <a:r>
                        <a:rPr lang="en-US" sz="11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Xu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1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1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1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0140">
                <a:tc>
                  <a:txBody>
                    <a:bodyPr/>
                    <a:lstStyle/>
                    <a:p>
                      <a:r>
                        <a:rPr lang="en-US" sz="14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964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5988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443AC-35AB-44A1-ACC2-C4CA8E82D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1"/>
            <a:ext cx="11277600" cy="457200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Technical Comments – Topics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934116-C794-49CF-A3BD-7ABF6018DC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1219199"/>
            <a:ext cx="10896600" cy="5138409"/>
          </a:xfrm>
        </p:spPr>
        <p:txBody>
          <a:bodyPr>
            <a:noAutofit/>
          </a:bodyPr>
          <a:lstStyle/>
          <a:p>
            <a:pPr marL="357188" indent="-357188" fontAlgn="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974850" algn="ctr"/>
                <a:tab pos="2063750" algn="ctr"/>
              </a:tabLst>
            </a:pPr>
            <a:r>
              <a:rPr lang="en-US" altLang="zh-CN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Debashis Dash</a:t>
            </a:r>
            <a:r>
              <a:rPr lang="en-US" altLang="zh-CN" sz="1400" b="0" kern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TB sensing measurement exchange</a:t>
            </a:r>
          </a:p>
          <a:p>
            <a:pPr marL="0" fontAlgn="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400" b="0" kern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Hongyuan</a:t>
            </a:r>
            <a:r>
              <a:rPr lang="en-US" altLang="zh-CN" sz="1400" b="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Zhang </a:t>
            </a:r>
            <a:r>
              <a:rPr lang="en-US" altLang="zh-CN" sz="1400" b="0" kern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CSI reporting (make it optional)</a:t>
            </a:r>
          </a:p>
          <a:p>
            <a:pPr marL="0" fontAlgn="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400" b="0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Osama </a:t>
            </a:r>
            <a:r>
              <a:rPr lang="en-US" altLang="zh-CN" sz="1400" b="0" kern="12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Aboulmagd</a:t>
            </a:r>
            <a:r>
              <a:rPr lang="en-US" altLang="zh-CN" sz="1400" b="0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400" b="0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 </a:t>
            </a:r>
            <a:r>
              <a:rPr lang="en-US" altLang="zh-CN" sz="1400" b="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Access category for sensing frames, PICS, </a:t>
            </a:r>
            <a:r>
              <a:rPr lang="en-US" sz="1400" b="0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terminology, sensing procedure, and other various topics</a:t>
            </a: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800" b="0" kern="1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Ankit </a:t>
            </a:r>
            <a:r>
              <a:rPr lang="en-US" altLang="zh-CN" sz="1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Sethi</a:t>
            </a:r>
            <a:r>
              <a:rPr lang="en-US" altLang="zh-CN" sz="1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zh-CN" sz="1400" b="0" kern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CSI reporting (make it optional)</a:t>
            </a: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Benedikt Schweizer* </a:t>
            </a:r>
            <a:r>
              <a:rPr lang="en-US" altLang="zh-CN" sz="1400" b="0" kern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SBP (make it mandatory), sensing measurement session, TB sensing measurement exchange </a:t>
            </a:r>
            <a:endParaRPr lang="en-US" altLang="zh-CN" sz="1400" b="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400" strike="sngStrike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Firouz</a:t>
            </a:r>
            <a:r>
              <a:rPr lang="en-US" altLang="zh-CN" sz="1400" strike="sngStrike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400" strike="sngStrike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Behnamfar</a:t>
            </a:r>
            <a:r>
              <a:rPr lang="en-US" altLang="zh-CN" sz="1400" strike="sngStrike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zh-CN" sz="1400" b="0" strike="sngStrike" kern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altLang="zh-CN" sz="1400" b="0" i="1" strike="sngStrike" kern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SBP (2 comments for LB272 which had been satisfied during LB276) </a:t>
            </a:r>
            <a:r>
              <a:rPr lang="en-US" altLang="zh-CN" sz="1400" b="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approve</a:t>
            </a:r>
            <a:endParaRPr lang="en-US" altLang="zh-CN" sz="1400" b="0" i="1" strike="sngStrike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Hsin</a:t>
            </a:r>
            <a:r>
              <a:rPr lang="en-US" altLang="zh-CN" sz="1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-De Lin* </a:t>
            </a:r>
            <a:r>
              <a:rPr lang="en-US" altLang="zh-CN" sz="1400" b="0" kern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 </a:t>
            </a:r>
            <a:r>
              <a:rPr lang="en-US" altLang="zh-CN" sz="1400" b="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 not receive any comment during any LB</a:t>
            </a:r>
            <a:endParaRPr lang="en-US" altLang="zh-CN" sz="1400" b="0" kern="1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Jing Guo* </a:t>
            </a:r>
            <a:r>
              <a:rPr lang="en-US" altLang="zh-CN" sz="1400" b="0" kern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CSI reporting (make it optional) </a:t>
            </a: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Niranjan</a:t>
            </a:r>
            <a:r>
              <a:rPr lang="en-US" altLang="zh-CN" sz="1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Grandhe</a:t>
            </a:r>
            <a:r>
              <a:rPr lang="en-US" altLang="zh-CN" sz="1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zh-CN" sz="1400" b="0" kern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CSI reporting (make it optional)</a:t>
            </a: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400" strike="sngStrike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Sudhir Srinivasa* </a:t>
            </a:r>
            <a:r>
              <a:rPr lang="en-US" altLang="zh-CN" sz="1400" b="0" strike="sngStrike" kern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CSI reporting (make it optional) </a:t>
            </a:r>
            <a:r>
              <a:rPr lang="en-US" altLang="zh-CN" sz="1400" b="0" kern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approve</a:t>
            </a: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Ying Liu* </a:t>
            </a:r>
            <a:r>
              <a:rPr lang="en-US" altLang="zh-CN" sz="1400" b="0" kern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CSI reporting (make it optional)</a:t>
            </a: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400" strike="sngStrike" kern="1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Yongho</a:t>
            </a:r>
            <a:r>
              <a:rPr lang="en-US" altLang="zh-CN" sz="1400" strike="sngStrike" kern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Seok</a:t>
            </a:r>
            <a:r>
              <a:rPr lang="en-US" altLang="zh-CN" sz="1400" strike="sngStrike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altLang="zh-CN" sz="1400" strike="sngStrike" kern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400" b="0" strike="sngStrike" kern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CSI reporting (make it optional) </a:t>
            </a:r>
            <a:r>
              <a:rPr lang="en-US" altLang="zh-CN" sz="1400" b="0" kern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approve</a:t>
            </a: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Zinan Lin* </a:t>
            </a:r>
            <a:r>
              <a:rPr lang="en-US" altLang="zh-CN" sz="1400" b="0" kern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Sensing capability exchange, sensing measurement session, unassociated STA, and other various topics</a:t>
            </a: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00" b="0" kern="1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400" strike="sngStrike" dirty="0"/>
              <a:t>Sachin </a:t>
            </a:r>
            <a:r>
              <a:rPr lang="en-US" altLang="zh-CN" sz="1400" strike="sngStrike" dirty="0" err="1"/>
              <a:t>Pottigari</a:t>
            </a:r>
            <a:r>
              <a:rPr lang="en-US" altLang="zh-CN" sz="1400" strike="sngStrike" dirty="0"/>
              <a:t> </a:t>
            </a:r>
            <a:r>
              <a:rPr lang="en-US" altLang="zh-CN" sz="1400" b="0" strike="sngStrike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CSI reporting (make it optional)</a:t>
            </a:r>
            <a:r>
              <a:rPr lang="en-US" altLang="zh-CN" sz="1400" b="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not in pool</a:t>
            </a:r>
            <a:endParaRPr lang="en-US" altLang="zh-CN" sz="1400" b="0" strike="sngStrike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t" hangingPunct="1"/>
            <a:r>
              <a:rPr lang="en-US" altLang="zh-CN" sz="1400" strike="sngStrike" dirty="0"/>
              <a:t>Zheng Guo </a:t>
            </a:r>
            <a:r>
              <a:rPr lang="en-US" altLang="zh-CN" sz="1400" b="0" strike="sngStrike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CSI reporting (make it optional)</a:t>
            </a:r>
            <a:r>
              <a:rPr lang="en-US" altLang="zh-CN" sz="1400" b="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not in pool</a:t>
            </a:r>
          </a:p>
          <a:p>
            <a:pPr eaLnBrk="1" fontAlgn="t" hangingPunct="1"/>
            <a:r>
              <a:rPr lang="en-US" altLang="zh-CN" sz="1400" dirty="0"/>
              <a:t>Jonathan Segev </a:t>
            </a:r>
            <a:r>
              <a:rPr lang="en-US" altLang="zh-CN" sz="1400" b="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 </a:t>
            </a:r>
            <a:r>
              <a:rPr lang="en-US" altLang="zh-CN" sz="1400" b="0" dirty="0"/>
              <a:t>Annex G (out of scope)</a:t>
            </a:r>
            <a:endParaRPr lang="zh-CN" altLang="zh-CN" sz="1400" b="0" dirty="0"/>
          </a:p>
          <a:p>
            <a:pPr eaLnBrk="1" fontAlgn="t" hangingPunct="1"/>
            <a:r>
              <a:rPr lang="en-US" altLang="zh-CN" sz="1400" dirty="0" err="1"/>
              <a:t>Chaoyu</a:t>
            </a:r>
            <a:r>
              <a:rPr lang="en-US" altLang="zh-CN" sz="1400" dirty="0"/>
              <a:t> Xu </a:t>
            </a:r>
            <a:r>
              <a:rPr lang="en-US" altLang="zh-CN" sz="1400" b="0" dirty="0"/>
              <a:t>– RSSI (out of scope)</a:t>
            </a:r>
            <a:endParaRPr lang="en-US" altLang="zh-CN" sz="1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400" b="0" kern="1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400" b="0" kern="1200" dirty="0">
              <a:solidFill>
                <a:srgbClr val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b="0" i="1" u="none" strike="noStrike" dirty="0"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0F321C7C-3EF8-42F3-AA5F-9F62439E5B04}"/>
              </a:ext>
            </a:extLst>
          </p:cNvPr>
          <p:cNvSpPr/>
          <p:nvPr/>
        </p:nvSpPr>
        <p:spPr>
          <a:xfrm>
            <a:off x="7504688" y="5834389"/>
            <a:ext cx="426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400" b="1" dirty="0">
                <a:solidFill>
                  <a:srgbClr val="0000FF"/>
                </a:solidFill>
                <a:cs typeface="Times New Roman" panose="02020603050405020304" pitchFamily="18" charset="0"/>
              </a:rPr>
              <a:t>Did not receive Email response regarding the list of unsatisfied comments.</a:t>
            </a:r>
          </a:p>
        </p:txBody>
      </p:sp>
    </p:spTree>
    <p:extLst>
      <p:ext uri="{BB962C8B-B14F-4D97-AF65-F5344CB8AC3E}">
        <p14:creationId xmlns:p14="http://schemas.microsoft.com/office/powerpoint/2010/main" val="1004010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4CD84BD5-44BC-4350-88EC-7B277AD3B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1"/>
            <a:ext cx="11277600" cy="1065213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comments</a:t>
            </a:r>
            <a:endParaRPr lang="en-CA" dirty="0"/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1152019C-6403-41D5-8687-6EE284A4D4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5791200" cy="2286000"/>
          </a:xfrm>
        </p:spPr>
        <p:txBody>
          <a:bodyPr/>
          <a:lstStyle/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en-GB" sz="2000" dirty="0">
                <a:ea typeface="ＭＳ Ｐゴシック" pitchFamily="34" charset="-128"/>
              </a:rPr>
              <a:t>The composite of all unsatisfied comments and the resolutions approved by the comment resolution committee received during working group ballot may be found in the embedded document on the right: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</a:pPr>
            <a:r>
              <a:rPr lang="en-GB" sz="1800" dirty="0">
                <a:ea typeface="ＭＳ Ｐゴシック" pitchFamily="34" charset="-128"/>
              </a:rPr>
              <a:t>Double click on the icon to the right to open this.</a:t>
            </a: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3011763"/>
              </p:ext>
            </p:extLst>
          </p:nvPr>
        </p:nvGraphicFramePr>
        <p:xfrm>
          <a:off x="7543800" y="2438400"/>
          <a:ext cx="1447800" cy="12542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工作表" showAsIcon="1" r:id="rId3" imgW="914400" imgH="792360" progId="Excel.Sheet.12">
                  <p:embed/>
                </p:oleObj>
              </mc:Choice>
              <mc:Fallback>
                <p:oleObj name="工作表" showAsIcon="1" r:id="rId3" imgW="914400" imgH="7923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543800" y="2438400"/>
                        <a:ext cx="1447800" cy="12542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6096438"/>
              </p:ext>
            </p:extLst>
          </p:nvPr>
        </p:nvGraphicFramePr>
        <p:xfrm>
          <a:off x="7543800" y="4038600"/>
          <a:ext cx="1447800" cy="12542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showAsIcon="1" r:id="rId5" imgW="914400" imgH="792360" progId="Excel.Sheet.12">
                  <p:embed/>
                </p:oleObj>
              </mc:Choice>
              <mc:Fallback>
                <p:oleObj name="Worksheet" showAsIcon="1" r:id="rId5" imgW="914400" imgH="7923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543800" y="4038600"/>
                        <a:ext cx="1447800" cy="12542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1383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CC498-55F8-4F1D-BDF4-63508AB96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1"/>
            <a:ext cx="11277600" cy="1065213"/>
          </a:xfrm>
        </p:spPr>
        <p:txBody>
          <a:bodyPr/>
          <a:lstStyle/>
          <a:p>
            <a:r>
              <a:rPr lang="en-US" dirty="0" err="1"/>
              <a:t>TGbf</a:t>
            </a:r>
            <a:r>
              <a:rPr lang="en-US" dirty="0"/>
              <a:t> Projected Timeline</a:t>
            </a:r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341FF4CC-9C2A-4A79-9244-AC6AE86BAF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2850222"/>
              </p:ext>
            </p:extLst>
          </p:nvPr>
        </p:nvGraphicFramePr>
        <p:xfrm>
          <a:off x="1631505" y="2002497"/>
          <a:ext cx="8527437" cy="2773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600399">
                  <a:extLst>
                    <a:ext uri="{9D8B030D-6E8A-4147-A177-3AD203B41FA5}">
                      <a16:colId xmlns:a16="http://schemas.microsoft.com/office/drawing/2014/main" val="503046018"/>
                    </a:ext>
                  </a:extLst>
                </a:gridCol>
                <a:gridCol w="2084559">
                  <a:extLst>
                    <a:ext uri="{9D8B030D-6E8A-4147-A177-3AD203B41FA5}">
                      <a16:colId xmlns:a16="http://schemas.microsoft.com/office/drawing/2014/main" val="571804262"/>
                    </a:ext>
                  </a:extLst>
                </a:gridCol>
                <a:gridCol w="2842479">
                  <a:extLst>
                    <a:ext uri="{9D8B030D-6E8A-4147-A177-3AD203B41FA5}">
                      <a16:colId xmlns:a16="http://schemas.microsoft.com/office/drawing/2014/main" val="29577239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1654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First SA Ballot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May, 2024</a:t>
                      </a:r>
                      <a:endParaRPr lang="zh-CN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Jun, 2024 (30 days)</a:t>
                      </a:r>
                      <a:endParaRPr lang="zh-CN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2704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Second SA Ballot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Sep 2024</a:t>
                      </a:r>
                      <a:endParaRPr lang="zh-CN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Oct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 2024</a:t>
                      </a:r>
                      <a:endParaRPr lang="zh-CN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7733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Third SA Ballot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Jan 2025</a:t>
                      </a:r>
                      <a:endParaRPr lang="zh-CN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Feb 2025</a:t>
                      </a:r>
                      <a:endParaRPr lang="zh-CN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1832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Fourth SA ballot (unchanged draft)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Mar 2025</a:t>
                      </a:r>
                      <a:endParaRPr lang="zh-CN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Mar 2025</a:t>
                      </a:r>
                      <a:endParaRPr lang="zh-CN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4944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EC to </a:t>
                      </a:r>
                      <a:r>
                        <a:rPr lang="en-US" dirty="0" err="1"/>
                        <a:t>RevCom</a:t>
                      </a:r>
                      <a:endParaRPr lang="en-US" dirty="0"/>
                    </a:p>
                    <a:p>
                      <a:r>
                        <a:rPr lang="en-US" sz="1200" dirty="0"/>
                        <a:t>(</a:t>
                      </a:r>
                      <a:r>
                        <a:rPr lang="en-US" sz="1200" dirty="0" err="1"/>
                        <a:t>RevCom</a:t>
                      </a:r>
                      <a:r>
                        <a:rPr lang="en-US" sz="1200" dirty="0"/>
                        <a:t> submittal deadline: </a:t>
                      </a:r>
                      <a:r>
                        <a:rPr lang="en-US" sz="1200" dirty="0">
                          <a:solidFill>
                            <a:srgbClr val="C00000"/>
                          </a:solidFill>
                        </a:rPr>
                        <a:t>XXX XX</a:t>
                      </a:r>
                      <a:r>
                        <a:rPr lang="en-US" sz="1200" dirty="0"/>
                        <a:t>, 2024)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Mar 2025</a:t>
                      </a:r>
                      <a:endParaRPr lang="zh-CN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449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</a:t>
                      </a:r>
                      <a:r>
                        <a:rPr lang="en-US" altLang="zh-CN" dirty="0" err="1"/>
                        <a:t>ev</a:t>
                      </a:r>
                      <a:r>
                        <a:rPr lang="en-US" dirty="0" err="1"/>
                        <a:t>Com</a:t>
                      </a:r>
                      <a:r>
                        <a:rPr lang="en-US" dirty="0"/>
                        <a:t> to SASB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June 2025</a:t>
                      </a:r>
                      <a:endParaRPr lang="zh-CN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524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683235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151665</TotalTime>
  <Words>876</Words>
  <Application>Microsoft Office PowerPoint</Application>
  <PresentationFormat>Widescreen</PresentationFormat>
  <Paragraphs>237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ＭＳ Ｐゴシック</vt:lpstr>
      <vt:lpstr>Arial</vt:lpstr>
      <vt:lpstr>Calibri</vt:lpstr>
      <vt:lpstr>Times New Roman</vt:lpstr>
      <vt:lpstr>802-11-Submission</vt:lpstr>
      <vt:lpstr>工作表</vt:lpstr>
      <vt:lpstr>Microsoft Excel Worksheet</vt:lpstr>
      <vt:lpstr>P802.11bf report to EC on Conditional Approval to go to SA Ballot</vt:lpstr>
      <vt:lpstr>Introduction</vt:lpstr>
      <vt:lpstr>Status Summary</vt:lpstr>
      <vt:lpstr>PowerPoint Presentation</vt:lpstr>
      <vt:lpstr>802.11 WG Letter Ballot Comments – P802.11bf</vt:lpstr>
      <vt:lpstr>Unsatisfied Technical comments by commenter</vt:lpstr>
      <vt:lpstr>Unsatisfied Technical Comments – Topics</vt:lpstr>
      <vt:lpstr>Unsatisfied comments</vt:lpstr>
      <vt:lpstr>TGbf Projected Timeline</vt:lpstr>
    </vt:vector>
  </TitlesOfParts>
  <Manager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P802.11bf report to EC on Conditional Approval to go to SA Ballot</dc:title>
  <dc:creator>Hanxiao (Tony, WT Lab)</dc:creator>
  <dc:description/>
  <cp:lastModifiedBy>Robert Stacey</cp:lastModifiedBy>
  <cp:revision>120</cp:revision>
  <cp:lastPrinted>2014-11-04T15:04:57Z</cp:lastPrinted>
  <dcterms:created xsi:type="dcterms:W3CDTF">2007-04-17T18:10:23Z</dcterms:created>
  <dcterms:modified xsi:type="dcterms:W3CDTF">2024-05-08T07:09:56Z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(3)97ge1I1MCZRAVo7vbN93O17tjDEEiCY4hbVl5MgdG+XaJmL2hxmg/+sHyrJ3fiOXNvgDVOW5
+dYw8XLRz93iNKE7gaeHIeueaWulUSKtSzrwA5UvPjTBYtpwdGxUH7gRUWjDtCz3F5x22N7Q
VyCc48HBojPOR2BASEi2Qt+aSte2MJ6u2sQqMljgD9CH0u2YngzX+QB/V0ea+QbReMsloaZQ
kL+czjEfcO9d6XWnQN</vt:lpwstr>
  </property>
  <property fmtid="{D5CDD505-2E9C-101B-9397-08002B2CF9AE}" pid="27" name="_2015_ms_pID_7253431">
    <vt:lpwstr>ovuf7nbdjLhxvzyp3IAL4qa04xb8uKBzvg/qbXM6j7rXSLqQWdkh4L
BfuIN0vo0X+iUung3+KDoHnvRp2vH/QTIFdPDktYPf2b+Ef3mvs7gQPa7I6WkdQHDUsMmyfE
p4kSiOn51LuDa9zi458AMUCB0pWbM/BSIxHcW9TWip7wwnhs4pMkdjM0FiU7ntFKYbR8DJ1D
FIajtTyVP3KT0KoSYN8o0NIMV57t9KcwNjir</vt:lpwstr>
  </property>
  <property fmtid="{D5CDD505-2E9C-101B-9397-08002B2CF9AE}" pid="28" name="_2015_ms_pID_7253432">
    <vt:lpwstr>NQ==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1710494802</vt:lpwstr>
  </property>
</Properties>
</file>