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5" r:id="rId7"/>
    <p:sldId id="267" r:id="rId8"/>
    <p:sldId id="268" r:id="rId9"/>
    <p:sldId id="263" r:id="rId10"/>
    <p:sldId id="264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01"/>
    <p:restoredTop sz="88813"/>
  </p:normalViewPr>
  <p:slideViewPr>
    <p:cSldViewPr snapToGrid="0">
      <p:cViewPr>
        <p:scale>
          <a:sx n="80" d="100"/>
          <a:sy n="80" d="100"/>
        </p:scale>
        <p:origin x="1192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919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77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43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テキスト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5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タイトルテキスト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24" name="本文レベル1…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1085" cy="4113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テキスト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cap="all"/>
            </a:lvl1pPr>
          </a:lstStyle>
          <a:p>
            <a:r>
              <a:t>タイトルテキスト</a:t>
            </a:r>
          </a:p>
        </p:txBody>
      </p:sp>
      <p:sp>
        <p:nvSpPr>
          <p:cNvPr id="33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タイトルテキスト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2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399" y="609599"/>
            <a:ext cx="10363201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Line 8"/>
          <p:cNvSpPr/>
          <p:nvPr/>
        </p:nvSpPr>
        <p:spPr>
          <a:xfrm>
            <a:off x="914399" y="6476999"/>
            <a:ext cx="10464801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</a:t>
            </a:r>
            <a:r>
              <a:rPr lang="en-US" dirty="0"/>
              <a:t>1-24/0415r1</a:t>
            </a:r>
            <a:endParaRPr dirty="0"/>
          </a:p>
        </p:txBody>
      </p:sp>
      <p:sp>
        <p:nvSpPr>
          <p:cNvPr id="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タイトルテキスト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/>
          <a:lstStyle/>
          <a:p>
            <a:r>
              <a:t>タイトルテキスト</a:t>
            </a:r>
          </a:p>
        </p:txBody>
      </p:sp>
      <p:sp>
        <p:nvSpPr>
          <p:cNvPr id="7" name="本文レベル1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/>
          <a:lstStyle/>
          <a:p>
            <a:r>
              <a:rPr dirty="0"/>
              <a:t>本文レベル1</a:t>
            </a:r>
          </a:p>
          <a:p>
            <a:pPr lvl="1"/>
            <a:r>
              <a:rPr dirty="0"/>
              <a:t>本文レベル2</a:t>
            </a:r>
          </a:p>
          <a:p>
            <a:pPr lvl="2"/>
            <a:r>
              <a:rPr dirty="0"/>
              <a:t>本文レベル3</a:t>
            </a:r>
          </a:p>
          <a:p>
            <a:pPr lvl="3"/>
            <a:r>
              <a:rPr dirty="0"/>
              <a:t>本文レベル4</a:t>
            </a:r>
          </a:p>
          <a:p>
            <a:pPr lvl="4"/>
            <a:r>
              <a:rPr dirty="0"/>
              <a:t>本文レベル5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ooter Placeholder 4"/>
          <p:cNvSpPr txBox="1"/>
          <p:nvPr/>
        </p:nvSpPr>
        <p:spPr>
          <a:xfrm>
            <a:off x="10180319" y="6475414"/>
            <a:ext cx="1163745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60" name="Rectangle 1"/>
          <p:cNvSpPr txBox="1">
            <a:spLocks noGrp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rPr dirty="0"/>
              <a:t>Data </a:t>
            </a:r>
            <a:r>
              <a:rPr lang="en-US" dirty="0"/>
              <a:t>O</a:t>
            </a:r>
            <a:r>
              <a:rPr dirty="0"/>
              <a:t>ffload </a:t>
            </a:r>
            <a:r>
              <a:rPr lang="en-US" dirty="0"/>
              <a:t>U</a:t>
            </a:r>
            <a:r>
              <a:rPr dirty="0"/>
              <a:t>sing WLAN in </a:t>
            </a:r>
            <a:r>
              <a:rPr lang="en-US" dirty="0"/>
              <a:t>C</a:t>
            </a:r>
            <a:r>
              <a:rPr dirty="0"/>
              <a:t>onnected </a:t>
            </a:r>
            <a:r>
              <a:rPr lang="en-US" dirty="0"/>
              <a:t>V</a:t>
            </a:r>
            <a:r>
              <a:rPr dirty="0"/>
              <a:t>ehicle </a:t>
            </a:r>
            <a:r>
              <a:rPr lang="en-US" dirty="0"/>
              <a:t>C</a:t>
            </a:r>
            <a:r>
              <a:rPr dirty="0"/>
              <a:t>ase</a:t>
            </a:r>
          </a:p>
        </p:txBody>
      </p:sp>
      <p:sp>
        <p:nvSpPr>
          <p:cNvPr id="61" name="Rectangle 2"/>
          <p:cNvSpPr txBox="1">
            <a:spLocks noGrp="1"/>
          </p:cNvSpPr>
          <p:nvPr>
            <p:ph type="subTitle" sz="quarter" idx="1"/>
          </p:nvPr>
        </p:nvSpPr>
        <p:spPr>
          <a:xfrm>
            <a:off x="1828800" y="1463675"/>
            <a:ext cx="8534400" cy="47625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rPr dirty="0"/>
              <a:t>Date:</a:t>
            </a:r>
            <a:r>
              <a:rPr b="0" dirty="0"/>
              <a:t> 2024-0</a:t>
            </a:r>
            <a:r>
              <a:rPr lang="en-US" b="0" dirty="0"/>
              <a:t>3-12</a:t>
            </a:r>
            <a:endParaRPr b="0" dirty="0"/>
          </a:p>
        </p:txBody>
      </p:sp>
      <p:sp>
        <p:nvSpPr>
          <p:cNvPr id="62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63" name="Rectangle 4"/>
          <p:cNvSpPr txBox="1"/>
          <p:nvPr/>
        </p:nvSpPr>
        <p:spPr>
          <a:xfrm>
            <a:off x="1039855" y="1972991"/>
            <a:ext cx="1355641" cy="373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>
            <a:spAutoFit/>
          </a:bodyPr>
          <a:lstStyle>
            <a:lvl1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/>
            </a:lvl1pPr>
          </a:lstStyle>
          <a:p>
            <a: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53C6B91E-46E6-14E9-D03D-86F2422E96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557854"/>
              </p:ext>
            </p:extLst>
          </p:nvPr>
        </p:nvGraphicFramePr>
        <p:xfrm>
          <a:off x="1335088" y="2540000"/>
          <a:ext cx="10009187" cy="263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2" imgW="10439400" imgH="2755900" progId="Word.Document.8">
                  <p:embed/>
                </p:oleObj>
              </mc:Choice>
              <mc:Fallback>
                <p:oleObj name="文書" r:id="rId2" imgW="10439400" imgH="2755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5088" y="2540000"/>
                        <a:ext cx="10009187" cy="2633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56F60A84-A022-F8FF-FE15-DE0E28559079}"/>
              </a:ext>
            </a:extLst>
          </p:cNvPr>
          <p:cNvSpPr txBox="1"/>
          <p:nvPr/>
        </p:nvSpPr>
        <p:spPr>
          <a:xfrm>
            <a:off x="929217" y="329426"/>
            <a:ext cx="249976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March 202</a:t>
            </a:r>
            <a:r>
              <a:rPr lang="en-US" dirty="0"/>
              <a:t>4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140" name="タイトル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/>
          <a:p>
            <a:r>
              <a:t>References </a:t>
            </a:r>
          </a:p>
        </p:txBody>
      </p:sp>
      <p:sp>
        <p:nvSpPr>
          <p:cNvPr id="141" name="コンテンツ プレースホルダー 2"/>
          <p:cNvSpPr txBox="1">
            <a:spLocks noGrp="1"/>
          </p:cNvSpPr>
          <p:nvPr>
            <p:ph type="body" idx="1"/>
          </p:nvPr>
        </p:nvSpPr>
        <p:spPr>
          <a:xfrm>
            <a:off x="914401" y="1981200"/>
            <a:ext cx="10361084" cy="4113214"/>
          </a:xfrm>
          <a:prstGeom prst="rect">
            <a:avLst/>
          </a:prstGeom>
        </p:spPr>
        <p:txBody>
          <a:bodyPr/>
          <a:lstStyle/>
          <a:p>
            <a:pPr>
              <a:defRPr sz="2000" b="0"/>
            </a:pPr>
            <a:r>
              <a:rPr dirty="0"/>
              <a:t>[1] GSMA. (2012). 2025 Every Car Connected. Retrieved April 3, 2023</a:t>
            </a:r>
          </a:p>
          <a:p>
            <a:pPr>
              <a:defRPr sz="2000" b="0"/>
            </a:pPr>
            <a:r>
              <a:rPr dirty="0"/>
              <a:t>[2] </a:t>
            </a:r>
            <a:r>
              <a:rPr lang="en-US" dirty="0" err="1"/>
              <a:t>WiFi</a:t>
            </a:r>
            <a:r>
              <a:rPr lang="en-US" dirty="0"/>
              <a:t> Alliance,</a:t>
            </a:r>
            <a:r>
              <a:rPr lang="en-US" dirty="0">
                <a:latin typeface="MS Gothic"/>
                <a:ea typeface="MS Gothic"/>
                <a:sym typeface="MS Gothic"/>
              </a:rPr>
              <a:t>”</a:t>
            </a:r>
            <a:r>
              <a:rPr dirty="0" err="1"/>
              <a:t>Passpoint</a:t>
            </a:r>
            <a:r>
              <a:rPr dirty="0"/>
              <a:t> Specification</a:t>
            </a:r>
            <a:r>
              <a:rPr lang="en-US" dirty="0">
                <a:latin typeface="MS Gothic"/>
                <a:ea typeface="MS Gothic"/>
                <a:sym typeface="MS Gothic"/>
              </a:rPr>
              <a:t>"</a:t>
            </a:r>
            <a:r>
              <a:rPr dirty="0"/>
              <a:t>, 2022.</a:t>
            </a:r>
          </a:p>
          <a:p>
            <a:pPr>
              <a:defRPr sz="2000" b="0"/>
            </a:pPr>
            <a:r>
              <a:rPr dirty="0"/>
              <a:t>[3]  </a:t>
            </a:r>
            <a:r>
              <a:rPr lang="en-US" dirty="0"/>
              <a:t>IEEE </a:t>
            </a:r>
            <a:r>
              <a:rPr dirty="0"/>
              <a:t>802.11u</a:t>
            </a:r>
            <a:r>
              <a:rPr lang="en-US" dirty="0"/>
              <a:t>-2011</a:t>
            </a:r>
            <a:r>
              <a:rPr dirty="0"/>
              <a:t> </a:t>
            </a:r>
            <a:endParaRPr lang="en-US" dirty="0"/>
          </a:p>
          <a:p>
            <a:pPr>
              <a:defRPr sz="2000" b="0"/>
            </a:pPr>
            <a:r>
              <a:rPr dirty="0"/>
              <a:t>[4] F. Yang, etc., “Revisiting </a:t>
            </a:r>
            <a:r>
              <a:rPr dirty="0" err="1"/>
              <a:t>WiFi</a:t>
            </a:r>
            <a:r>
              <a:rPr dirty="0"/>
              <a:t> offloading in the wild for V2I applications”, Computer Networks, vol. 202, p. 108634, Jan. 2022</a:t>
            </a:r>
          </a:p>
        </p:txBody>
      </p:sp>
      <p:sp>
        <p:nvSpPr>
          <p:cNvPr id="142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143" name="日付プレースホルダー 5"/>
          <p:cNvSpPr txBox="1"/>
          <p:nvPr/>
        </p:nvSpPr>
        <p:spPr>
          <a:xfrm>
            <a:off x="929217" y="349436"/>
            <a:ext cx="2499765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t>March 2024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/>
          <a:p>
            <a:r>
              <a:rPr dirty="0"/>
              <a:t>Abstract</a:t>
            </a:r>
          </a:p>
        </p:txBody>
      </p:sp>
      <p:sp>
        <p:nvSpPr>
          <p:cNvPr id="6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784829" y="1830391"/>
            <a:ext cx="11078620" cy="411321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05180" indent="-305180" defTabSz="399844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defRPr sz="2136"/>
            </a:pPr>
            <a:r>
              <a:rPr lang="en-US" dirty="0">
                <a:solidFill>
                  <a:schemeClr val="tx1"/>
                </a:solidFill>
              </a:rPr>
              <a:t>The market for c</a:t>
            </a:r>
            <a:r>
              <a:rPr dirty="0">
                <a:solidFill>
                  <a:schemeClr val="tx1"/>
                </a:solidFill>
              </a:rPr>
              <a:t>onnected vehicles is grow rapidly</a:t>
            </a:r>
            <a:r>
              <a:rPr lang="en-US" dirty="0">
                <a:solidFill>
                  <a:schemeClr val="tx1"/>
                </a:solidFill>
              </a:rPr>
              <a:t>,</a:t>
            </a:r>
            <a:r>
              <a:rPr dirty="0">
                <a:solidFill>
                  <a:schemeClr val="tx1"/>
                </a:solidFill>
              </a:rPr>
              <a:t> and vehicles </a:t>
            </a:r>
            <a:r>
              <a:rPr lang="en-US" dirty="0">
                <a:solidFill>
                  <a:schemeClr val="tx1"/>
                </a:solidFill>
              </a:rPr>
              <a:t>are </a:t>
            </a:r>
            <a:r>
              <a:rPr dirty="0">
                <a:solidFill>
                  <a:schemeClr val="tx1"/>
                </a:solidFill>
              </a:rPr>
              <a:t>becom</a:t>
            </a:r>
            <a:r>
              <a:rPr lang="en-US" dirty="0">
                <a:solidFill>
                  <a:schemeClr val="tx1"/>
                </a:solidFill>
              </a:rPr>
              <a:t>ing</a:t>
            </a:r>
            <a:r>
              <a:rPr dirty="0">
                <a:solidFill>
                  <a:schemeClr val="tx1"/>
                </a:solidFill>
              </a:rPr>
              <a:t> large </a:t>
            </a:r>
            <a:r>
              <a:rPr lang="en-US" dirty="0">
                <a:solidFill>
                  <a:schemeClr val="tx1"/>
                </a:solidFill>
              </a:rPr>
              <a:t>producers and consumers of data</a:t>
            </a:r>
            <a:endParaRPr dirty="0">
              <a:solidFill>
                <a:schemeClr val="tx1"/>
              </a:solidFill>
            </a:endParaRPr>
          </a:p>
          <a:p>
            <a:pPr marL="305180" indent="-305180" defTabSz="399844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defRPr sz="2136"/>
            </a:pPr>
            <a:r>
              <a:rPr lang="en-US" dirty="0">
                <a:solidFill>
                  <a:schemeClr val="tx1"/>
                </a:solidFill>
              </a:rPr>
              <a:t>Currently, c</a:t>
            </a:r>
            <a:r>
              <a:rPr dirty="0">
                <a:solidFill>
                  <a:schemeClr val="tx1"/>
                </a:solidFill>
              </a:rPr>
              <a:t>onnected vehicles </a:t>
            </a:r>
            <a:r>
              <a:rPr lang="en-US" dirty="0">
                <a:solidFill>
                  <a:schemeClr val="tx1"/>
                </a:solidFill>
              </a:rPr>
              <a:t>are </a:t>
            </a:r>
            <a:r>
              <a:rPr dirty="0">
                <a:solidFill>
                  <a:schemeClr val="tx1"/>
                </a:solidFill>
              </a:rPr>
              <a:t>exclusively rely</a:t>
            </a:r>
            <a:r>
              <a:rPr lang="en-US" dirty="0">
                <a:solidFill>
                  <a:schemeClr val="tx1"/>
                </a:solidFill>
              </a:rPr>
              <a:t>ing</a:t>
            </a:r>
            <a:r>
              <a:rPr dirty="0">
                <a:solidFill>
                  <a:schemeClr val="tx1"/>
                </a:solidFill>
              </a:rPr>
              <a:t> on cellular network</a:t>
            </a:r>
            <a:r>
              <a:rPr lang="en-US" dirty="0">
                <a:solidFill>
                  <a:schemeClr val="tx1"/>
                </a:solidFill>
              </a:rPr>
              <a:t>s,</a:t>
            </a:r>
            <a:r>
              <a:rPr dirty="0">
                <a:solidFill>
                  <a:schemeClr val="tx1"/>
                </a:solidFill>
              </a:rPr>
              <a:t> which ha</a:t>
            </a:r>
            <a:r>
              <a:rPr lang="en-US" dirty="0">
                <a:solidFill>
                  <a:schemeClr val="tx1"/>
                </a:solidFill>
              </a:rPr>
              <a:t>ve</a:t>
            </a:r>
            <a:r>
              <a:rPr dirty="0">
                <a:solidFill>
                  <a:schemeClr val="tx1"/>
                </a:solidFill>
              </a:rPr>
              <a:t> overwhelm</a:t>
            </a:r>
            <a:r>
              <a:rPr lang="en-US" dirty="0">
                <a:solidFill>
                  <a:schemeClr val="tx1"/>
                </a:solidFill>
              </a:rPr>
              <a:t>ed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dirty="0">
                <a:solidFill>
                  <a:schemeClr val="tx1"/>
                </a:solidFill>
              </a:rPr>
              <a:t>cellular capacit</a:t>
            </a:r>
            <a:r>
              <a:rPr lang="en-US" dirty="0">
                <a:solidFill>
                  <a:schemeClr val="tx1"/>
                </a:solidFill>
              </a:rPr>
              <a:t>y</a:t>
            </a:r>
            <a:r>
              <a:rPr dirty="0">
                <a:solidFill>
                  <a:schemeClr val="tx1"/>
                </a:solidFill>
              </a:rPr>
              <a:t> and </a:t>
            </a: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dirty="0">
                <a:solidFill>
                  <a:schemeClr val="tx1"/>
                </a:solidFill>
              </a:rPr>
              <a:t>pos</a:t>
            </a:r>
            <a:r>
              <a:rPr lang="en-US" dirty="0">
                <a:solidFill>
                  <a:schemeClr val="tx1"/>
                </a:solidFill>
              </a:rPr>
              <a:t>ing</a:t>
            </a:r>
            <a:r>
              <a:rPr dirty="0">
                <a:solidFill>
                  <a:schemeClr val="tx1"/>
                </a:solidFill>
              </a:rPr>
              <a:t> significant costs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dirty="0">
              <a:solidFill>
                <a:schemeClr val="tx1"/>
              </a:solidFill>
            </a:endParaRPr>
          </a:p>
          <a:p>
            <a:pPr marL="305180" indent="-305180" defTabSz="399844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defRPr sz="2136"/>
            </a:pPr>
            <a:r>
              <a:rPr lang="en-US" dirty="0">
                <a:solidFill>
                  <a:schemeClr val="tx1"/>
                </a:solidFill>
              </a:rPr>
              <a:t>Hence, o</a:t>
            </a:r>
            <a:r>
              <a:rPr dirty="0">
                <a:solidFill>
                  <a:schemeClr val="tx1"/>
                </a:solidFill>
              </a:rPr>
              <a:t>ffloading </a:t>
            </a:r>
            <a:r>
              <a:rPr lang="en-US" dirty="0">
                <a:solidFill>
                  <a:schemeClr val="tx1"/>
                </a:solidFill>
              </a:rPr>
              <a:t>data from </a:t>
            </a:r>
            <a:r>
              <a:rPr dirty="0">
                <a:solidFill>
                  <a:schemeClr val="tx1"/>
                </a:solidFill>
              </a:rPr>
              <a:t>cellular to WLAN is </a:t>
            </a:r>
            <a:r>
              <a:rPr lang="en-US" dirty="0">
                <a:solidFill>
                  <a:schemeClr val="tx1"/>
                </a:solidFill>
              </a:rPr>
              <a:t>crucial for </a:t>
            </a:r>
            <a:r>
              <a:rPr dirty="0">
                <a:solidFill>
                  <a:schemeClr val="tx1"/>
                </a:solidFill>
              </a:rPr>
              <a:t>connected vehicles.</a:t>
            </a:r>
          </a:p>
          <a:p>
            <a:pPr marL="305180" indent="-305180" defTabSz="399844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defRPr sz="2136"/>
            </a:pPr>
            <a:r>
              <a:rPr dirty="0">
                <a:solidFill>
                  <a:schemeClr val="tx1"/>
                </a:solidFill>
              </a:rPr>
              <a:t>Current solutions such as </a:t>
            </a:r>
            <a:r>
              <a:rPr lang="en-US" dirty="0">
                <a:solidFill>
                  <a:schemeClr val="tx1"/>
                </a:solidFill>
              </a:rPr>
              <a:t>IEEE </a:t>
            </a:r>
            <a:r>
              <a:rPr dirty="0">
                <a:solidFill>
                  <a:schemeClr val="tx1"/>
                </a:solidFill>
              </a:rPr>
              <a:t>802.11u </a:t>
            </a:r>
            <a:r>
              <a:rPr lang="en-US" dirty="0">
                <a:solidFill>
                  <a:schemeClr val="tx1"/>
                </a:solidFill>
              </a:rPr>
              <a:t>do not </a:t>
            </a:r>
            <a:r>
              <a:rPr dirty="0">
                <a:solidFill>
                  <a:schemeClr val="tx1"/>
                </a:solidFill>
              </a:rPr>
              <a:t>fully support </a:t>
            </a: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dirty="0">
                <a:solidFill>
                  <a:schemeClr val="tx1"/>
                </a:solidFill>
              </a:rPr>
              <a:t>connected vehicle’s data offloading case</a:t>
            </a:r>
          </a:p>
          <a:p>
            <a:pPr marL="305180" indent="-305180" defTabSz="399844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defRPr sz="2136"/>
            </a:pPr>
            <a:r>
              <a:rPr lang="en-US" dirty="0">
                <a:solidFill>
                  <a:schemeClr val="tx1"/>
                </a:solidFill>
              </a:rPr>
              <a:t>For the</a:t>
            </a:r>
            <a:r>
              <a:rPr dirty="0">
                <a:solidFill>
                  <a:schemeClr val="tx1"/>
                </a:solidFill>
              </a:rPr>
              <a:t> connected vehicle case, </a:t>
            </a:r>
            <a:r>
              <a:rPr lang="en-US" dirty="0">
                <a:solidFill>
                  <a:schemeClr val="tx1"/>
                </a:solidFill>
              </a:rPr>
              <a:t>it is important to </a:t>
            </a:r>
            <a:r>
              <a:rPr dirty="0">
                <a:solidFill>
                  <a:schemeClr val="tx1"/>
                </a:solidFill>
              </a:rPr>
              <a:t>discuss</a:t>
            </a:r>
            <a:r>
              <a:rPr lang="en-US" dirty="0">
                <a:solidFill>
                  <a:schemeClr val="tx1"/>
                </a:solidFill>
              </a:rPr>
              <a:t> and address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dirty="0">
                <a:solidFill>
                  <a:schemeClr val="tx1"/>
                </a:solidFill>
              </a:rPr>
              <a:t>new challenges for supporting data offload using WLAN to complement cellular connectivity </a:t>
            </a:r>
            <a:endParaRPr lang="en-US" dirty="0">
              <a:solidFill>
                <a:schemeClr val="tx1"/>
              </a:solidFill>
            </a:endParaRPr>
          </a:p>
          <a:p>
            <a:pPr marL="305180" indent="-305180" defTabSz="399844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defRPr sz="2136"/>
            </a:pPr>
            <a:r>
              <a:rPr dirty="0">
                <a:solidFill>
                  <a:schemeClr val="tx1"/>
                </a:solidFill>
              </a:rPr>
              <a:t>To support connected vehicle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dirty="0">
                <a:solidFill>
                  <a:schemeClr val="tx1"/>
                </a:solidFill>
              </a:rPr>
              <a:t>, it is essential to understand the</a:t>
            </a:r>
            <a:r>
              <a:rPr lang="en-US" dirty="0">
                <a:solidFill>
                  <a:schemeClr val="tx1"/>
                </a:solidFill>
              </a:rPr>
              <a:t>se</a:t>
            </a:r>
            <a:r>
              <a:rPr dirty="0">
                <a:solidFill>
                  <a:schemeClr val="tx1"/>
                </a:solidFill>
              </a:rPr>
              <a:t> challenges and identify the gaps in the current IEEE standards  </a:t>
            </a:r>
          </a:p>
        </p:txBody>
      </p:sp>
      <p:sp>
        <p:nvSpPr>
          <p:cNvPr id="67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68" name="Date Placeholder 5"/>
          <p:cNvSpPr txBox="1"/>
          <p:nvPr/>
        </p:nvSpPr>
        <p:spPr>
          <a:xfrm>
            <a:off x="929217" y="329426"/>
            <a:ext cx="249976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March 202</a:t>
            </a:r>
            <a:r>
              <a:rPr lang="en-US" dirty="0"/>
              <a:t>4</a:t>
            </a: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71" name="タイトル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/>
          <a:p>
            <a:r>
              <a:t>Background </a:t>
            </a:r>
          </a:p>
        </p:txBody>
      </p:sp>
      <p:sp>
        <p:nvSpPr>
          <p:cNvPr id="72" name="コンテンツ プレースホルダー 2"/>
          <p:cNvSpPr txBox="1">
            <a:spLocks noGrp="1"/>
          </p:cNvSpPr>
          <p:nvPr>
            <p:ph type="body" idx="1"/>
          </p:nvPr>
        </p:nvSpPr>
        <p:spPr>
          <a:xfrm>
            <a:off x="857250" y="1628585"/>
            <a:ext cx="10576983" cy="411321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1" lang="en-US" altLang="ja-JP" b="0" dirty="0"/>
              <a:t>Global connected vehicle market size is forecast to reach </a:t>
            </a:r>
            <a:r>
              <a:rPr kumimoji="1" lang="en-US" altLang="ja-JP" dirty="0"/>
              <a:t>US$ 198 B</a:t>
            </a:r>
            <a:r>
              <a:rPr kumimoji="1" lang="en-US" altLang="ja-JP" b="0" dirty="0"/>
              <a:t>, with vehicles </a:t>
            </a:r>
          </a:p>
          <a:p>
            <a:pPr>
              <a:lnSpc>
                <a:spcPct val="90000"/>
              </a:lnSpc>
            </a:pPr>
            <a:r>
              <a:rPr kumimoji="1" lang="en-US" altLang="ja-JP" b="0" dirty="0"/>
              <a:t>transferring approximately </a:t>
            </a:r>
            <a:r>
              <a:rPr kumimoji="1" lang="en-US" altLang="ja-JP" dirty="0"/>
              <a:t>100 petabytes </a:t>
            </a:r>
            <a:r>
              <a:rPr kumimoji="1" lang="en-US" altLang="ja-JP" b="0" dirty="0"/>
              <a:t>of data monthly to the cloud</a:t>
            </a:r>
          </a:p>
        </p:txBody>
      </p:sp>
      <p:sp>
        <p:nvSpPr>
          <p:cNvPr id="73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74" name="日付プレースホルダー 5"/>
          <p:cNvSpPr txBox="1"/>
          <p:nvPr/>
        </p:nvSpPr>
        <p:spPr>
          <a:xfrm>
            <a:off x="929217" y="349436"/>
            <a:ext cx="2499765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t>March 2024</a:t>
            </a:r>
          </a:p>
        </p:txBody>
      </p:sp>
      <p:pic>
        <p:nvPicPr>
          <p:cNvPr id="75" name="図 6" descr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159" y="2484630"/>
            <a:ext cx="9078168" cy="40430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le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/>
          <a:p>
            <a:r>
              <a:rPr dirty="0"/>
              <a:t>Motivation</a:t>
            </a:r>
          </a:p>
        </p:txBody>
      </p:sp>
      <p:sp>
        <p:nvSpPr>
          <p:cNvPr id="78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79" name="Date Placeholder 5"/>
          <p:cNvSpPr txBox="1"/>
          <p:nvPr/>
        </p:nvSpPr>
        <p:spPr>
          <a:xfrm>
            <a:off x="929217" y="329426"/>
            <a:ext cx="249976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March 202</a:t>
            </a:r>
            <a:r>
              <a:rPr lang="en-US" dirty="0"/>
              <a:t>4</a:t>
            </a:r>
            <a:endParaRPr dirty="0"/>
          </a:p>
        </p:txBody>
      </p:sp>
      <p:sp>
        <p:nvSpPr>
          <p:cNvPr id="80" name="テキスト ボックス 2"/>
          <p:cNvSpPr txBox="1"/>
          <p:nvPr/>
        </p:nvSpPr>
        <p:spPr>
          <a:xfrm>
            <a:off x="959063" y="1542284"/>
            <a:ext cx="10500360" cy="43088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Connected vehicles </a:t>
            </a:r>
            <a:r>
              <a:rPr lang="en-US" dirty="0"/>
              <a:t>have </a:t>
            </a:r>
            <a:r>
              <a:rPr dirty="0"/>
              <a:t>become large </a:t>
            </a:r>
            <a:r>
              <a:rPr lang="en-US" dirty="0"/>
              <a:t>procurers and consumers of data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1085850" lvl="1" indent="-342900">
              <a:buClr>
                <a:srgbClr val="000000"/>
              </a:buClr>
              <a:buSzPct val="100000"/>
              <a:buFont typeface="システムフォント（レギュラー）"/>
              <a:buChar char="-"/>
              <a:defRPr sz="2000"/>
            </a:pPr>
            <a:r>
              <a:rPr dirty="0"/>
              <a:t>Data transmission for automotive services may be data-</a:t>
            </a:r>
            <a:r>
              <a:rPr lang="en-US" dirty="0"/>
              <a:t>intensive</a:t>
            </a:r>
            <a:r>
              <a:rPr dirty="0"/>
              <a:t>, computation-intensive, </a:t>
            </a:r>
            <a:r>
              <a:rPr lang="en-US" dirty="0"/>
              <a:t>and </a:t>
            </a:r>
            <a:r>
              <a:rPr dirty="0"/>
              <a:t>delay-sensitive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lvl="1" indent="742950">
              <a:defRPr sz="2000"/>
            </a:pP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Connected vehicles exclusively rely on cellular network</a:t>
            </a:r>
            <a:r>
              <a:rPr lang="en-US" dirty="0"/>
              <a:t>,</a:t>
            </a:r>
            <a:r>
              <a:rPr dirty="0"/>
              <a:t> which </a:t>
            </a:r>
            <a:r>
              <a:rPr lang="en-US" dirty="0"/>
              <a:t>is </a:t>
            </a:r>
            <a:r>
              <a:rPr dirty="0"/>
              <a:t>overwhelm</a:t>
            </a:r>
            <a:r>
              <a:rPr lang="en-US" dirty="0"/>
              <a:t>ing</a:t>
            </a:r>
            <a:r>
              <a:rPr dirty="0"/>
              <a:t> </a:t>
            </a:r>
            <a:r>
              <a:rPr lang="en-US" dirty="0"/>
              <a:t>the </a:t>
            </a:r>
            <a:r>
              <a:rPr dirty="0"/>
              <a:t>cellular capacit</a:t>
            </a:r>
            <a:r>
              <a:rPr lang="en-US" dirty="0"/>
              <a:t>y</a:t>
            </a:r>
            <a:r>
              <a:rPr dirty="0"/>
              <a:t> and </a:t>
            </a:r>
            <a:r>
              <a:rPr lang="en-US" dirty="0"/>
              <a:t>is </a:t>
            </a:r>
            <a:r>
              <a:rPr dirty="0"/>
              <a:t>pos</a:t>
            </a:r>
            <a:r>
              <a:rPr lang="en-US" dirty="0"/>
              <a:t>ing</a:t>
            </a:r>
            <a:r>
              <a:rPr dirty="0"/>
              <a:t> significant costs</a:t>
            </a:r>
            <a:r>
              <a:rPr lang="en-US" dirty="0"/>
              <a:t>.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As such, </a:t>
            </a:r>
            <a:r>
              <a:rPr dirty="0"/>
              <a:t>Wi-Fi data offload</a:t>
            </a:r>
            <a:r>
              <a:rPr dirty="0">
                <a:solidFill>
                  <a:schemeClr val="tx1"/>
                </a:solidFill>
              </a:rPr>
              <a:t>ing</a:t>
            </a:r>
            <a:r>
              <a:rPr dirty="0"/>
              <a:t> is </a:t>
            </a:r>
            <a:r>
              <a:rPr dirty="0">
                <a:solidFill>
                  <a:schemeClr val="tx1"/>
                </a:solidFill>
              </a:rPr>
              <a:t>crucial</a:t>
            </a:r>
            <a:r>
              <a:rPr dirty="0"/>
              <a:t> for connected vehicles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1085850" lvl="1" indent="-342900">
              <a:buClr>
                <a:srgbClr val="000000"/>
              </a:buClr>
              <a:buSzPct val="100000"/>
              <a:buFont typeface="Arial"/>
              <a:buChar char="•"/>
              <a:defRPr sz="2000"/>
            </a:pPr>
            <a:r>
              <a:rPr dirty="0"/>
              <a:t>Wi-Fi infrastructures are increasingly getting deployed across major metros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1485900" lvl="2" indent="-3429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dirty="0"/>
              <a:t>Home Wi-Fi network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1485900" lvl="2" indent="-3429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dirty="0"/>
              <a:t>Provider-managed Wi-Fi network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1085850" lvl="1" indent="-342900">
              <a:buClr>
                <a:srgbClr val="000000"/>
              </a:buClr>
              <a:buSzPct val="100000"/>
              <a:buFont typeface="Arial"/>
              <a:buChar char="•"/>
              <a:defRPr sz="2000"/>
            </a:pPr>
            <a:r>
              <a:rPr dirty="0"/>
              <a:t>Low cost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1485900" lvl="2" indent="-3429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lang="en-US" dirty="0"/>
              <a:t>P</a:t>
            </a:r>
            <a:r>
              <a:rPr dirty="0"/>
              <a:t>rovider-managed </a:t>
            </a:r>
            <a:r>
              <a:rPr dirty="0" err="1"/>
              <a:t>WiFi</a:t>
            </a:r>
            <a:r>
              <a:rPr dirty="0"/>
              <a:t> services are marketed as a perk attached to the home-Internet contract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/>
          <a:p>
            <a:r>
              <a:rPr dirty="0"/>
              <a:t>Data offload using WLAN</a:t>
            </a:r>
          </a:p>
        </p:txBody>
      </p:sp>
      <p:sp>
        <p:nvSpPr>
          <p:cNvPr id="83" name="コンテンツ プレースホルダー 4"/>
          <p:cNvSpPr txBox="1">
            <a:spLocks noGrp="1"/>
          </p:cNvSpPr>
          <p:nvPr>
            <p:ph type="body" idx="1"/>
          </p:nvPr>
        </p:nvSpPr>
        <p:spPr>
          <a:xfrm>
            <a:off x="829141" y="1961910"/>
            <a:ext cx="11024002" cy="4113214"/>
          </a:xfrm>
          <a:prstGeom prst="rect">
            <a:avLst/>
          </a:prstGeom>
        </p:spPr>
        <p:txBody>
          <a:bodyPr/>
          <a:lstStyle/>
          <a:p>
            <a:pPr marL="0" indent="0">
              <a:buClr>
                <a:srgbClr val="000000"/>
              </a:buClr>
              <a:buSzPct val="100000"/>
            </a:pPr>
            <a:r>
              <a:rPr b="0" dirty="0"/>
              <a:t>When vehicles stop at home, gas/charging station, or pass roadside infrastructure such as street poles, vehicles connect to WLAN to offload vehicular data</a:t>
            </a:r>
          </a:p>
        </p:txBody>
      </p:sp>
      <p:sp>
        <p:nvSpPr>
          <p:cNvPr id="84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85" name="Date Placeholder 5"/>
          <p:cNvSpPr txBox="1"/>
          <p:nvPr/>
        </p:nvSpPr>
        <p:spPr>
          <a:xfrm>
            <a:off x="929217" y="329426"/>
            <a:ext cx="249976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March 202</a:t>
            </a:r>
            <a:r>
              <a:rPr lang="en-US" dirty="0"/>
              <a:t>4</a:t>
            </a:r>
            <a:endParaRPr dirty="0"/>
          </a:p>
        </p:txBody>
      </p:sp>
      <p:grpSp>
        <p:nvGrpSpPr>
          <p:cNvPr id="91" name="グループ化 2"/>
          <p:cNvGrpSpPr/>
          <p:nvPr/>
        </p:nvGrpSpPr>
        <p:grpSpPr>
          <a:xfrm>
            <a:off x="1198862" y="2869165"/>
            <a:ext cx="2489206" cy="2286001"/>
            <a:chOff x="0" y="0"/>
            <a:chExt cx="2489205" cy="2286000"/>
          </a:xfrm>
        </p:grpSpPr>
        <p:pic>
          <p:nvPicPr>
            <p:cNvPr id="86" name="Picture 2" descr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2286001" cy="2286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7" name="Picture 6" descr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90796" y="932810"/>
              <a:ext cx="1198410" cy="119841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90" name="グループ化 8"/>
            <p:cNvGrpSpPr/>
            <p:nvPr/>
          </p:nvGrpSpPr>
          <p:grpSpPr>
            <a:xfrm>
              <a:off x="122620" y="620466"/>
              <a:ext cx="520285" cy="522534"/>
              <a:chOff x="0" y="0"/>
              <a:chExt cx="520283" cy="522533"/>
            </a:xfrm>
          </p:grpSpPr>
          <p:pic>
            <p:nvPicPr>
              <p:cNvPr id="88" name="Picture 4" descr="Picture 4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" y="0"/>
                <a:ext cx="347967" cy="44005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89" name="Picture 6" descr="Picture 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444" y="347461"/>
                <a:ext cx="427840" cy="17507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102" name="グループ化 11"/>
          <p:cNvGrpSpPr/>
          <p:nvPr/>
        </p:nvGrpSpPr>
        <p:grpSpPr>
          <a:xfrm>
            <a:off x="4455990" y="2868117"/>
            <a:ext cx="2978719" cy="2286002"/>
            <a:chOff x="0" y="0"/>
            <a:chExt cx="2978717" cy="2286000"/>
          </a:xfrm>
        </p:grpSpPr>
        <p:grpSp>
          <p:nvGrpSpPr>
            <p:cNvPr id="98" name="グループ化 12"/>
            <p:cNvGrpSpPr/>
            <p:nvPr/>
          </p:nvGrpSpPr>
          <p:grpSpPr>
            <a:xfrm>
              <a:off x="0" y="0"/>
              <a:ext cx="2978718" cy="2286001"/>
              <a:chOff x="0" y="0"/>
              <a:chExt cx="2978717" cy="2286000"/>
            </a:xfrm>
          </p:grpSpPr>
          <p:grpSp>
            <p:nvGrpSpPr>
              <p:cNvPr id="96" name="グループ化 16"/>
              <p:cNvGrpSpPr/>
              <p:nvPr/>
            </p:nvGrpSpPr>
            <p:grpSpPr>
              <a:xfrm>
                <a:off x="0" y="0"/>
                <a:ext cx="2978718" cy="2286001"/>
                <a:chOff x="0" y="0"/>
                <a:chExt cx="2978717" cy="2286000"/>
              </a:xfrm>
            </p:grpSpPr>
            <p:grpSp>
              <p:nvGrpSpPr>
                <p:cNvPr id="94" name="グループ化 18"/>
                <p:cNvGrpSpPr/>
                <p:nvPr/>
              </p:nvGrpSpPr>
              <p:grpSpPr>
                <a:xfrm>
                  <a:off x="0" y="0"/>
                  <a:ext cx="2978718" cy="2286001"/>
                  <a:chOff x="0" y="0"/>
                  <a:chExt cx="2978717" cy="2286000"/>
                </a:xfrm>
              </p:grpSpPr>
              <p:pic>
                <p:nvPicPr>
                  <p:cNvPr id="92" name="Picture 8" descr="Picture 8"/>
                  <p:cNvPicPr>
                    <a:picLocks noChangeAspect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0" y="0"/>
                    <a:ext cx="2978718" cy="2286001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pic>
                <p:nvPicPr>
                  <p:cNvPr id="93" name="図 21" descr="図 21"/>
                  <p:cNvPicPr>
                    <a:picLocks noChangeAspect="1"/>
                  </p:cNvPicPr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869462" y="468988"/>
                    <a:ext cx="324091" cy="159245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</p:grpSp>
            <p:sp>
              <p:nvSpPr>
                <p:cNvPr id="95" name="正方形/長方形 19"/>
                <p:cNvSpPr/>
                <p:nvPr/>
              </p:nvSpPr>
              <p:spPr>
                <a:xfrm>
                  <a:off x="832477" y="1437339"/>
                  <a:ext cx="541422" cy="469232"/>
                </a:xfrm>
                <a:prstGeom prst="rect">
                  <a:avLst/>
                </a:prstGeom>
                <a:solidFill>
                  <a:schemeClr val="accent3">
                    <a:lumOff val="44000"/>
                  </a:schemeClr>
                </a:solidFill>
                <a:ln w="25400" cap="flat">
                  <a:solidFill>
                    <a:schemeClr val="accent3">
                      <a:lumOff val="44000"/>
                    </a:schemeClr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chemeClr val="accent3">
                          <a:lumOff val="44000"/>
                        </a:schemeClr>
                      </a:solidFill>
                    </a:defRPr>
                  </a:pPr>
                  <a:endParaRPr/>
                </a:p>
              </p:txBody>
            </p:sp>
          </p:grpSp>
          <p:pic>
            <p:nvPicPr>
              <p:cNvPr id="97" name="Picture 6" descr="Picture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3824" y="1180242"/>
                <a:ext cx="965785" cy="96578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101" name="グループ化 13"/>
            <p:cNvGrpSpPr/>
            <p:nvPr/>
          </p:nvGrpSpPr>
          <p:grpSpPr>
            <a:xfrm>
              <a:off x="1484209" y="689853"/>
              <a:ext cx="520285" cy="522534"/>
              <a:chOff x="0" y="0"/>
              <a:chExt cx="520283" cy="522533"/>
            </a:xfrm>
          </p:grpSpPr>
          <p:pic>
            <p:nvPicPr>
              <p:cNvPr id="99" name="Picture 4" descr="Picture 4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" y="0"/>
                <a:ext cx="347967" cy="44005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00" name="Picture 6" descr="Picture 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444" y="347461"/>
                <a:ext cx="427840" cy="17507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16" name="テキスト ボックス 35"/>
          <p:cNvSpPr txBox="1"/>
          <p:nvPr/>
        </p:nvSpPr>
        <p:spPr>
          <a:xfrm>
            <a:off x="490516" y="4890744"/>
            <a:ext cx="3846874" cy="1569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defTabSz="914400">
              <a:defRPr sz="1600"/>
            </a:pPr>
            <a:r>
              <a:rPr dirty="0"/>
              <a:t>Vehicles connect to a secured and stable home WLAN for </a:t>
            </a:r>
            <a:r>
              <a:rPr dirty="0">
                <a:solidFill>
                  <a:srgbClr val="FF2600"/>
                </a:solidFill>
              </a:rPr>
              <a:t>long enough time </a:t>
            </a:r>
            <a:r>
              <a:rPr lang="en-US" dirty="0"/>
              <a:t>for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defTabSz="914400">
              <a:defRPr sz="1600"/>
            </a:pPr>
            <a:r>
              <a:rPr dirty="0"/>
              <a:t>-    Large File Transfers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285750" indent="-285750" defTabSz="914400">
              <a:buClr>
                <a:srgbClr val="000000"/>
              </a:buClr>
              <a:buSzPct val="100000"/>
              <a:buChar char="-"/>
              <a:defRPr sz="1600"/>
            </a:pPr>
            <a:r>
              <a:rPr dirty="0"/>
              <a:t>Streaming media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285750" indent="-285750" defTabSz="914400">
              <a:buClr>
                <a:srgbClr val="000000"/>
              </a:buClr>
              <a:buSzPct val="100000"/>
              <a:buChar char="-"/>
              <a:defRPr sz="1600"/>
            </a:pPr>
            <a:r>
              <a:rPr dirty="0"/>
              <a:t>Cloud backup and sync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285750" indent="-285750" defTabSz="914400">
              <a:buClr>
                <a:srgbClr val="000000"/>
              </a:buClr>
              <a:buSzPct val="100000"/>
              <a:buChar char="-"/>
              <a:defRPr sz="1600"/>
            </a:pPr>
            <a:r>
              <a:rPr dirty="0"/>
              <a:t>Software update</a:t>
            </a:r>
          </a:p>
        </p:txBody>
      </p:sp>
      <p:sp>
        <p:nvSpPr>
          <p:cNvPr id="117" name="テキスト ボックス 38"/>
          <p:cNvSpPr txBox="1"/>
          <p:nvPr/>
        </p:nvSpPr>
        <p:spPr>
          <a:xfrm>
            <a:off x="4361925" y="5001640"/>
            <a:ext cx="3751890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defTabSz="914400">
              <a:defRPr sz="1600"/>
            </a:pPr>
            <a:r>
              <a:rPr dirty="0"/>
              <a:t>Vehicles connect to gas/charging station’s WLAN </a:t>
            </a:r>
            <a:r>
              <a:rPr dirty="0">
                <a:solidFill>
                  <a:srgbClr val="FF2600"/>
                </a:solidFill>
              </a:rPr>
              <a:t>temporarily</a:t>
            </a:r>
            <a:r>
              <a:rPr dirty="0"/>
              <a:t> during its sho</a:t>
            </a:r>
            <a:r>
              <a:rPr lang="en-US" dirty="0"/>
              <a:t>r</a:t>
            </a:r>
            <a:r>
              <a:rPr dirty="0"/>
              <a:t>t stop </a:t>
            </a:r>
            <a:r>
              <a:rPr lang="en-US" dirty="0"/>
              <a:t>for</a:t>
            </a:r>
          </a:p>
          <a:p>
            <a:pPr defTabSz="914400">
              <a:defRPr sz="1600"/>
            </a:pPr>
            <a:r>
              <a:rPr dirty="0"/>
              <a:t>-    </a:t>
            </a:r>
            <a:r>
              <a:rPr lang="en-US" dirty="0"/>
              <a:t>Remote diagnostics</a:t>
            </a:r>
          </a:p>
          <a:p>
            <a:pPr marL="285750" indent="-285750" defTabSz="914400">
              <a:buFont typeface="システムフォント（レギュラー）"/>
              <a:buChar char="-"/>
              <a:defRPr sz="1600"/>
            </a:pPr>
            <a:r>
              <a:rPr lang="en-US" dirty="0"/>
              <a:t>Non-real-time software updates</a:t>
            </a:r>
            <a:endParaRPr dirty="0">
              <a:solidFill>
                <a:schemeClr val="tx1"/>
              </a:solidFill>
            </a:endParaRPr>
          </a:p>
          <a:p>
            <a:pPr marL="285750" indent="-285750" defTabSz="914400">
              <a:buClr>
                <a:srgbClr val="000000"/>
              </a:buClr>
              <a:buSzPct val="100000"/>
              <a:buChar char="-"/>
              <a:defRPr sz="1600"/>
            </a:pPr>
            <a:r>
              <a:rPr dirty="0"/>
              <a:t>Location-based services</a:t>
            </a:r>
          </a:p>
        </p:txBody>
      </p:sp>
      <p:sp>
        <p:nvSpPr>
          <p:cNvPr id="118" name="テキスト ボックス 39"/>
          <p:cNvSpPr txBox="1"/>
          <p:nvPr/>
        </p:nvSpPr>
        <p:spPr>
          <a:xfrm>
            <a:off x="8138350" y="4958396"/>
            <a:ext cx="4035829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914400">
              <a:defRPr sz="1600"/>
            </a:pPr>
            <a:r>
              <a:rPr dirty="0"/>
              <a:t>Vehicles connect </a:t>
            </a:r>
            <a:r>
              <a:rPr dirty="0">
                <a:solidFill>
                  <a:srgbClr val="FF2600"/>
                </a:solidFill>
              </a:rPr>
              <a:t>briefly</a:t>
            </a:r>
            <a:r>
              <a:rPr dirty="0"/>
              <a:t> to WLAN mounted at roadside infrastructure when pass</a:t>
            </a:r>
            <a:r>
              <a:rPr dirty="0">
                <a:solidFill>
                  <a:schemeClr val="tx1"/>
                </a:solidFill>
              </a:rPr>
              <a:t>ing</a:t>
            </a:r>
            <a:r>
              <a:rPr dirty="0"/>
              <a:t> by</a:t>
            </a:r>
            <a:r>
              <a:rPr lang="en-US" dirty="0"/>
              <a:t> for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defTabSz="914400">
              <a:defRPr sz="1600"/>
            </a:pPr>
            <a:r>
              <a:rPr dirty="0"/>
              <a:t>-    Local information advertisement</a:t>
            </a:r>
            <a:endParaRPr dirty="0">
              <a:solidFill>
                <a:schemeClr val="accent3">
                  <a:lumOff val="44000"/>
                </a:schemeClr>
              </a:solidFill>
            </a:endParaRPr>
          </a:p>
          <a:p>
            <a:pPr marL="285750" indent="-285750" defTabSz="914400">
              <a:buClr>
                <a:srgbClr val="000000"/>
              </a:buClr>
              <a:buSzPct val="100000"/>
              <a:buChar char="-"/>
              <a:defRPr sz="1600"/>
            </a:pPr>
            <a:r>
              <a:rPr dirty="0"/>
              <a:t>Non-critical notifications</a:t>
            </a:r>
          </a:p>
          <a:p>
            <a:pPr marL="285750" indent="-285750" defTabSz="914400">
              <a:buClr>
                <a:srgbClr val="000000"/>
              </a:buClr>
              <a:buSzPct val="100000"/>
              <a:buChar char="-"/>
              <a:defRPr sz="1600"/>
            </a:pPr>
            <a:r>
              <a:rPr dirty="0"/>
              <a:t>Non-real-time delivery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92A7EC90-D5D9-318F-014A-0CEB03D886F6}"/>
              </a:ext>
            </a:extLst>
          </p:cNvPr>
          <p:cNvGrpSpPr/>
          <p:nvPr/>
        </p:nvGrpSpPr>
        <p:grpSpPr>
          <a:xfrm>
            <a:off x="8725224" y="3547481"/>
            <a:ext cx="3198152" cy="1403520"/>
            <a:chOff x="8725224" y="3547481"/>
            <a:chExt cx="3198152" cy="1403520"/>
          </a:xfrm>
        </p:grpSpPr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F24592CC-4C07-09A9-EE41-6BE3B2A5E494}"/>
                </a:ext>
              </a:extLst>
            </p:cNvPr>
            <p:cNvGrpSpPr/>
            <p:nvPr/>
          </p:nvGrpSpPr>
          <p:grpSpPr>
            <a:xfrm>
              <a:off x="8725224" y="3547481"/>
              <a:ext cx="3198152" cy="1341570"/>
              <a:chOff x="8725224" y="3590745"/>
              <a:chExt cx="3198152" cy="1341570"/>
            </a:xfrm>
          </p:grpSpPr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EAB1B96A-0058-82DC-B6F9-AB5B9B6FFAC5}"/>
                  </a:ext>
                </a:extLst>
              </p:cNvPr>
              <p:cNvSpPr txBox="1"/>
              <p:nvPr/>
            </p:nvSpPr>
            <p:spPr>
              <a:xfrm>
                <a:off x="9285740" y="4158083"/>
                <a:ext cx="81893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1800" dirty="0"/>
                  <a:t>Wi-Fi</a:t>
                </a:r>
                <a:endParaRPr lang="ja-JP" altLang="en-US"/>
              </a:p>
            </p:txBody>
          </p:sp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8E29D796-3F2E-2EDB-102A-793199653697}"/>
                  </a:ext>
                </a:extLst>
              </p:cNvPr>
              <p:cNvSpPr/>
              <p:nvPr/>
            </p:nvSpPr>
            <p:spPr bwMode="auto">
              <a:xfrm>
                <a:off x="8740251" y="4038931"/>
                <a:ext cx="3183125" cy="699413"/>
              </a:xfrm>
              <a:prstGeom prst="rect">
                <a:avLst/>
              </a:prstGeom>
              <a:solidFill>
                <a:schemeClr val="bg1">
                  <a:lumMod val="9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eiryo UI" pitchFamily="50" charset="-128"/>
                  <a:cs typeface="Meiryo UI" pitchFamily="50" charset="-128"/>
                </a:endParaRPr>
              </a:p>
            </p:txBody>
          </p:sp>
          <p:pic>
            <p:nvPicPr>
              <p:cNvPr id="13" name="図 12" descr="Network Wireless Router · Free vector graphic on Pixabay">
                <a:extLst>
                  <a:ext uri="{FF2B5EF4-FFF2-40B4-BE49-F238E27FC236}">
                    <a16:creationId xmlns:a16="http://schemas.microsoft.com/office/drawing/2014/main" id="{8189B33D-3A1D-7A87-AB6B-950445CF10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60418" y="3590745"/>
                <a:ext cx="379446" cy="471036"/>
              </a:xfrm>
              <a:prstGeom prst="rect">
                <a:avLst/>
              </a:prstGeom>
            </p:spPr>
          </p:pic>
          <p:pic>
            <p:nvPicPr>
              <p:cNvPr id="14" name="図 13" descr="Network Wireless Router · Free vector graphic on Pixabay">
                <a:extLst>
                  <a:ext uri="{FF2B5EF4-FFF2-40B4-BE49-F238E27FC236}">
                    <a16:creationId xmlns:a16="http://schemas.microsoft.com/office/drawing/2014/main" id="{F060AE3C-E5FE-2064-0A95-6CD471A7FD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49196" y="3590745"/>
                <a:ext cx="379446" cy="471036"/>
              </a:xfrm>
              <a:prstGeom prst="rect">
                <a:avLst/>
              </a:prstGeom>
            </p:spPr>
          </p:pic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DD2F96A1-769E-4713-6BB3-B65F30FF8257}"/>
                  </a:ext>
                </a:extLst>
              </p:cNvPr>
              <p:cNvCxnSpPr>
                <a:cxnSpLocks/>
                <a:stCxn id="12" idx="1"/>
                <a:endCxn id="12" idx="3"/>
              </p:cNvCxnSpPr>
              <p:nvPr/>
            </p:nvCxnSpPr>
            <p:spPr bwMode="auto">
              <a:xfrm>
                <a:off x="8740251" y="4388638"/>
                <a:ext cx="3183125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bg1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6" name="二等辺三角形 49">
                <a:extLst>
                  <a:ext uri="{FF2B5EF4-FFF2-40B4-BE49-F238E27FC236}">
                    <a16:creationId xmlns:a16="http://schemas.microsoft.com/office/drawing/2014/main" id="{9E611543-C1A5-594D-0496-E136A1F42C0F}"/>
                  </a:ext>
                </a:extLst>
              </p:cNvPr>
              <p:cNvSpPr/>
              <p:nvPr/>
            </p:nvSpPr>
            <p:spPr bwMode="auto">
              <a:xfrm>
                <a:off x="10156265" y="4054382"/>
                <a:ext cx="1575651" cy="676563"/>
              </a:xfrm>
              <a:prstGeom prst="triangl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17" name="二等辺三角形 64">
                <a:extLst>
                  <a:ext uri="{FF2B5EF4-FFF2-40B4-BE49-F238E27FC236}">
                    <a16:creationId xmlns:a16="http://schemas.microsoft.com/office/drawing/2014/main" id="{04AE9AC7-C926-7577-67F2-2D9D70579FF0}"/>
                  </a:ext>
                </a:extLst>
              </p:cNvPr>
              <p:cNvSpPr/>
              <p:nvPr/>
            </p:nvSpPr>
            <p:spPr bwMode="auto">
              <a:xfrm>
                <a:off x="8725224" y="4058977"/>
                <a:ext cx="1314524" cy="679363"/>
              </a:xfrm>
              <a:prstGeom prst="triangl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eiryo UI" pitchFamily="50" charset="-128"/>
                  <a:cs typeface="Meiryo UI" pitchFamily="50" charset="-128"/>
                </a:endParaRPr>
              </a:p>
            </p:txBody>
          </p:sp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BC542E41-2038-9423-0891-8074CAD28D74}"/>
                  </a:ext>
                </a:extLst>
              </p:cNvPr>
              <p:cNvGrpSpPr/>
              <p:nvPr/>
            </p:nvGrpSpPr>
            <p:grpSpPr>
              <a:xfrm flipH="1">
                <a:off x="10620759" y="4149176"/>
                <a:ext cx="742100" cy="717770"/>
                <a:chOff x="1286780" y="2691222"/>
                <a:chExt cx="1165626" cy="1120738"/>
              </a:xfrm>
            </p:grpSpPr>
            <p:pic>
              <p:nvPicPr>
                <p:cNvPr id="30" name="Picture 18" descr="Free Car SVG, PNG Icon, Symbol. Download Image.">
                  <a:extLst>
                    <a:ext uri="{FF2B5EF4-FFF2-40B4-BE49-F238E27FC236}">
                      <a16:creationId xmlns:a16="http://schemas.microsoft.com/office/drawing/2014/main" id="{F48D14C3-E044-DE88-25A5-D75183C4632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86780" y="2773630"/>
                  <a:ext cx="1165626" cy="103833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31" name="Picture 20" descr="無料のWi-Fiアイコン | アイコン素材ダウンロードサイト「icooon-mono」 | 商用利用可能なアイコン 素材が無料(フリー)ダウンロードできるサイト">
                  <a:extLst>
                    <a:ext uri="{FF2B5EF4-FFF2-40B4-BE49-F238E27FC236}">
                      <a16:creationId xmlns:a16="http://schemas.microsoft.com/office/drawing/2014/main" id="{952020AE-2351-B6D3-35A1-E542F84BE1D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54552" y="2691222"/>
                  <a:ext cx="442825" cy="40811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F3BA8BB0-ACF9-5C97-C070-3BD7A2D6F63C}"/>
                  </a:ext>
                </a:extLst>
              </p:cNvPr>
              <p:cNvGrpSpPr/>
              <p:nvPr/>
            </p:nvGrpSpPr>
            <p:grpSpPr>
              <a:xfrm flipH="1">
                <a:off x="9036399" y="4209387"/>
                <a:ext cx="742100" cy="722928"/>
                <a:chOff x="1248827" y="2884676"/>
                <a:chExt cx="1165626" cy="1128792"/>
              </a:xfrm>
            </p:grpSpPr>
            <p:pic>
              <p:nvPicPr>
                <p:cNvPr id="28" name="Picture 18" descr="Free Car SVG, PNG Icon, Symbol. Download Image.">
                  <a:extLst>
                    <a:ext uri="{FF2B5EF4-FFF2-40B4-BE49-F238E27FC236}">
                      <a16:creationId xmlns:a16="http://schemas.microsoft.com/office/drawing/2014/main" id="{D7E50BE2-18AD-33E9-6520-7598C40127F1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48827" y="2975138"/>
                  <a:ext cx="1165626" cy="103833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9" name="Picture 20" descr="無料のWi-Fiアイコン | アイコン素材ダウンロードサイト「icooon-mono」 | 商用利用可能なアイコン 素材が無料(フリー)ダウンロードできるサイト">
                  <a:extLst>
                    <a:ext uri="{FF2B5EF4-FFF2-40B4-BE49-F238E27FC236}">
                      <a16:creationId xmlns:a16="http://schemas.microsoft.com/office/drawing/2014/main" id="{1FA314DB-7A67-4B82-7965-826C918F89C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08045" y="2884676"/>
                  <a:ext cx="442825" cy="40811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cxnSp>
            <p:nvCxnSpPr>
              <p:cNvPr id="9" name="直線矢印コネクタ 8">
                <a:extLst>
                  <a:ext uri="{FF2B5EF4-FFF2-40B4-BE49-F238E27FC236}">
                    <a16:creationId xmlns:a16="http://schemas.microsoft.com/office/drawing/2014/main" id="{C3D2FDAA-065D-E206-8151-43AFDDD8DCA0}"/>
                  </a:ext>
                </a:extLst>
              </p:cNvPr>
              <p:cNvCxnSpPr/>
              <p:nvPr/>
            </p:nvCxnSpPr>
            <p:spPr>
              <a:xfrm flipH="1">
                <a:off x="10251701" y="4139819"/>
                <a:ext cx="92284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BF66BDF0-6532-C270-A815-E276322F7E79}"/>
                  </a:ext>
                </a:extLst>
              </p:cNvPr>
              <p:cNvSpPr txBox="1"/>
              <p:nvPr/>
            </p:nvSpPr>
            <p:spPr>
              <a:xfrm>
                <a:off x="10313222" y="4157117"/>
                <a:ext cx="86131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en-US" altLang="ja-JP" sz="1400" dirty="0"/>
                  <a:t>10m/s</a:t>
                </a:r>
                <a:endParaRPr lang="ja-JP" altLang="en-US" sz="1400"/>
              </a:p>
            </p:txBody>
          </p:sp>
          <p:cxnSp>
            <p:nvCxnSpPr>
              <p:cNvPr id="5" name="直線コネクタ 4">
                <a:extLst>
                  <a:ext uri="{FF2B5EF4-FFF2-40B4-BE49-F238E27FC236}">
                    <a16:creationId xmlns:a16="http://schemas.microsoft.com/office/drawing/2014/main" id="{82B05549-499C-1AAF-DA39-365B801CAAF2}"/>
                  </a:ext>
                </a:extLst>
              </p:cNvPr>
              <p:cNvCxnSpPr>
                <a:stCxn id="16" idx="2"/>
              </p:cNvCxnSpPr>
              <p:nvPr/>
            </p:nvCxnSpPr>
            <p:spPr>
              <a:xfrm>
                <a:off x="10156265" y="4730945"/>
                <a:ext cx="0" cy="136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AF57848B-3B74-6A61-ED61-C21E4CB75AEF}"/>
                  </a:ext>
                </a:extLst>
              </p:cNvPr>
              <p:cNvCxnSpPr/>
              <p:nvPr/>
            </p:nvCxnSpPr>
            <p:spPr>
              <a:xfrm>
                <a:off x="11723967" y="4730945"/>
                <a:ext cx="0" cy="136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矢印コネクタ 6">
                <a:extLst>
                  <a:ext uri="{FF2B5EF4-FFF2-40B4-BE49-F238E27FC236}">
                    <a16:creationId xmlns:a16="http://schemas.microsoft.com/office/drawing/2014/main" id="{36302294-C01F-379C-02BF-7D9607A4794A}"/>
                  </a:ext>
                </a:extLst>
              </p:cNvPr>
              <p:cNvCxnSpPr/>
              <p:nvPr/>
            </p:nvCxnSpPr>
            <p:spPr>
              <a:xfrm>
                <a:off x="10156265" y="4738340"/>
                <a:ext cx="157565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0DBAD641-9669-13EE-FFD2-56C1FB70B6B7}"/>
                </a:ext>
              </a:extLst>
            </p:cNvPr>
            <p:cNvSpPr txBox="1"/>
            <p:nvPr/>
          </p:nvSpPr>
          <p:spPr>
            <a:xfrm>
              <a:off x="10598836" y="4643224"/>
              <a:ext cx="86131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1400" dirty="0"/>
                <a:t>100m</a:t>
              </a:r>
              <a:endParaRPr lang="ja-JP" altLang="en-US" sz="1400"/>
            </a:p>
          </p:txBody>
        </p:sp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121" name="タイトル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Current offload solutions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1E58D3-0BBC-2641-ABCD-6D1B695F8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6056" y="1972611"/>
            <a:ext cx="10361085" cy="4113214"/>
          </a:xfrm>
        </p:spPr>
        <p:txBody>
          <a:bodyPr/>
          <a:lstStyle/>
          <a:p>
            <a:r>
              <a:rPr lang="en-US" altLang="ja-JP" b="0" dirty="0"/>
              <a:t>IEEE 802.11u-based solution makes connecting to WLAN easier and secure[2-3]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Network discovery </a:t>
            </a:r>
          </a:p>
          <a:p>
            <a:pPr marL="628650" lvl="1" indent="-285750">
              <a:buFontTx/>
              <a:buChar char="-"/>
            </a:pPr>
            <a:r>
              <a:rPr lang="en-US" altLang="ja-JP" sz="1800" b="0" dirty="0"/>
              <a:t>Discover and gather information of available Wi-Fi </a:t>
            </a:r>
          </a:p>
          <a:p>
            <a:pPr lvl="1" indent="0"/>
            <a:r>
              <a:rPr lang="en-US" altLang="ja-JP" sz="1800" b="0" dirty="0"/>
              <a:t>networks before connecting (ANQP, beacon enhancements)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Automatic network selection</a:t>
            </a:r>
          </a:p>
          <a:p>
            <a:pPr marL="628650" lvl="1" indent="-285750">
              <a:buFontTx/>
              <a:buChar char="-"/>
            </a:pPr>
            <a:r>
              <a:rPr lang="en-US" altLang="ja-JP" sz="1800" b="0" dirty="0"/>
              <a:t>Devices automatically select and connect network without </a:t>
            </a:r>
          </a:p>
          <a:p>
            <a:pPr lvl="1" indent="0"/>
            <a:r>
              <a:rPr lang="en-US" altLang="ja-JP" sz="1800" b="0" dirty="0"/>
              <a:t>user intervention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Secure authentication and access</a:t>
            </a:r>
          </a:p>
          <a:p>
            <a:pPr lvl="1" indent="0"/>
            <a:r>
              <a:rPr lang="en-US" altLang="ja-JP" sz="1800" b="0" dirty="0"/>
              <a:t>- Pre-configured credentials for automatically authentication</a:t>
            </a:r>
          </a:p>
          <a:p>
            <a:pPr lvl="1" indent="0"/>
            <a:r>
              <a:rPr lang="en-US" altLang="ja-JP" sz="1800" b="0" dirty="0"/>
              <a:t>- Support secure authentication methods like EAP</a:t>
            </a:r>
          </a:p>
          <a:p>
            <a:endParaRPr lang="ja-JP" altLang="en-US"/>
          </a:p>
        </p:txBody>
      </p:sp>
      <p:sp>
        <p:nvSpPr>
          <p:cNvPr id="123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24" name="日付プレースホルダー 5"/>
          <p:cNvSpPr txBox="1"/>
          <p:nvPr/>
        </p:nvSpPr>
        <p:spPr>
          <a:xfrm>
            <a:off x="929217" y="349436"/>
            <a:ext cx="2499765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t>March 2024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113A6ED-B673-A0C8-9012-F9E27E8AF7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7376" y="2419109"/>
            <a:ext cx="5444624" cy="375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25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121" name="タイトル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Requirements </a:t>
            </a:r>
            <a:endParaRPr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1E58D3-0BBC-2641-ABCD-6D1B695F8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2649" y="1944370"/>
            <a:ext cx="10361085" cy="4113214"/>
          </a:xfrm>
        </p:spPr>
        <p:txBody>
          <a:bodyPr lIns="4680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b="0" dirty="0"/>
              <a:t>Fast association &amp; authentication protocol is essential.</a:t>
            </a:r>
          </a:p>
          <a:p>
            <a:pPr marL="800100" lvl="1" indent="-457200">
              <a:buFont typeface="システムフォント（レギュラー）"/>
              <a:buChar char="-"/>
            </a:pPr>
            <a:r>
              <a:rPr lang="en-US" altLang="ja-JP" sz="2000" b="0" dirty="0"/>
              <a:t>Currently, authentication &amp; association setup may take a few seconds to complete, which poses challenges in the case where a connected vehicle has a limited time window during which it can establish a connection (e.g. only attaching to an AP for 10s)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dirty="0"/>
              <a:t>Reducing handover complexity/time is crucial.</a:t>
            </a:r>
          </a:p>
          <a:p>
            <a:pPr marL="800100" lvl="1" indent="-457200">
              <a:buFont typeface="システムフォント（レギュラー）"/>
              <a:buChar char="-"/>
            </a:pPr>
            <a:r>
              <a:rPr lang="en-US" altLang="ja-JP" sz="2000" b="0" dirty="0"/>
              <a:t>A connected vehicle in high-speed motion cause excessive handovers, introducing complexities and potential disruptions in data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dirty="0"/>
              <a:t>Optimized roaming algorithms are necessary</a:t>
            </a:r>
          </a:p>
          <a:p>
            <a:pPr marL="628650" lvl="1" indent="-285750">
              <a:buFont typeface="システムフォント（レギュラー）"/>
              <a:buChar char="-"/>
            </a:pPr>
            <a:r>
              <a:rPr lang="en-US" altLang="ja-JP" sz="2000" b="0" dirty="0"/>
              <a:t>Urban Wi-Fi environments may exhibit intermittent connectivity, leading to potential disruptions in data transmission</a:t>
            </a:r>
          </a:p>
        </p:txBody>
      </p:sp>
      <p:sp>
        <p:nvSpPr>
          <p:cNvPr id="123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24" name="日付プレースホルダー 5"/>
          <p:cNvSpPr txBox="1"/>
          <p:nvPr/>
        </p:nvSpPr>
        <p:spPr>
          <a:xfrm>
            <a:off x="929217" y="349436"/>
            <a:ext cx="2499765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84580561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121" name="タイトル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Requirements</a:t>
            </a:r>
            <a:endParaRPr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1E58D3-0BBC-2641-ABCD-6D1B695F8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1944370"/>
            <a:ext cx="10361085" cy="4113214"/>
          </a:xfrm>
        </p:spPr>
        <p:txBody>
          <a:bodyPr lIns="4680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b="0" dirty="0"/>
              <a:t>Network selection and prioritization</a:t>
            </a:r>
          </a:p>
          <a:p>
            <a:pPr marL="628650" lvl="1" indent="-285750">
              <a:buFont typeface="システムフォント（レギュラー）"/>
              <a:buChar char="-"/>
            </a:pPr>
            <a:r>
              <a:rPr lang="en-US" altLang="ja-JP" sz="2000" b="0" dirty="0"/>
              <a:t>Balancing cost-effectiveness (connected vehicle data plans vs. Wi-Fi infrastructure investments) with network performance being key.</a:t>
            </a:r>
          </a:p>
          <a:p>
            <a:pPr lvl="1" indent="0"/>
            <a:endParaRPr lang="en-US" altLang="ja-JP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dirty="0"/>
              <a:t>Maintaining continuity of a communication session  </a:t>
            </a:r>
          </a:p>
          <a:p>
            <a:pPr marL="628650" lvl="1" indent="-285750">
              <a:buFont typeface="システムフォント（レギュラー）"/>
              <a:buChar char="-"/>
            </a:pPr>
            <a:r>
              <a:rPr lang="en-US" altLang="ja-JP" sz="2000" b="0" dirty="0"/>
              <a:t>Handover interruption, authentication &amp; authorization delay and so on cause failure or interruption in connectivity and accordingly session disruption and data loss</a:t>
            </a:r>
          </a:p>
          <a:p>
            <a:pPr marL="628650" lvl="1" indent="-285750">
              <a:buFont typeface="システムフォント（レギュラー）"/>
              <a:buChar char="-"/>
            </a:pPr>
            <a:r>
              <a:rPr lang="en-US" altLang="ja-JP" sz="2000" b="0" dirty="0"/>
              <a:t>Session continuity management such as some support from high layer is needed</a:t>
            </a:r>
          </a:p>
        </p:txBody>
      </p:sp>
      <p:sp>
        <p:nvSpPr>
          <p:cNvPr id="123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124" name="日付プレースホルダー 5"/>
          <p:cNvSpPr txBox="1"/>
          <p:nvPr/>
        </p:nvSpPr>
        <p:spPr>
          <a:xfrm>
            <a:off x="929217" y="349436"/>
            <a:ext cx="2499765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21413157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134" name="タイトル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/>
          <a:p>
            <a:r>
              <a:t>Summary </a:t>
            </a:r>
          </a:p>
        </p:txBody>
      </p:sp>
      <p:sp>
        <p:nvSpPr>
          <p:cNvPr id="135" name="コンテンツ プレースホルダー 2"/>
          <p:cNvSpPr txBox="1">
            <a:spLocks noGrp="1"/>
          </p:cNvSpPr>
          <p:nvPr>
            <p:ph type="body" idx="1"/>
          </p:nvPr>
        </p:nvSpPr>
        <p:spPr>
          <a:xfrm>
            <a:off x="685800" y="1658741"/>
            <a:ext cx="11049000" cy="4900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  <a:defRPr sz="1700"/>
            </a:pPr>
            <a:r>
              <a:rPr sz="2000" dirty="0"/>
              <a:t>Data offload using WLAN for connected vehicle is introduced</a:t>
            </a:r>
          </a:p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  <a:defRPr sz="1700"/>
            </a:pPr>
            <a:r>
              <a:rPr sz="2000" dirty="0"/>
              <a:t>Current solutions such as </a:t>
            </a:r>
            <a:r>
              <a:rPr lang="en-US" sz="2000" dirty="0"/>
              <a:t>IEEE</a:t>
            </a:r>
            <a:r>
              <a:rPr sz="2000" dirty="0"/>
              <a:t>802.11u </a:t>
            </a:r>
            <a:r>
              <a:rPr lang="en-US" sz="2000" dirty="0"/>
              <a:t>do</a:t>
            </a:r>
            <a:r>
              <a:rPr sz="2000" dirty="0"/>
              <a:t> not fully support</a:t>
            </a:r>
            <a:r>
              <a:rPr lang="en-US" sz="2000" dirty="0"/>
              <a:t> the</a:t>
            </a:r>
            <a:r>
              <a:rPr sz="2000" dirty="0"/>
              <a:t> connected vehicle</a:t>
            </a:r>
            <a:r>
              <a:rPr lang="en-US" sz="2000" dirty="0"/>
              <a:t> </a:t>
            </a:r>
            <a:r>
              <a:rPr sz="2000" dirty="0"/>
              <a:t>case which introduces new challenges</a:t>
            </a:r>
          </a:p>
          <a:p>
            <a:pPr marL="742950" lvl="1" indent="-2857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defRPr sz="1700" b="0"/>
            </a:pPr>
            <a:r>
              <a:rPr sz="2000" dirty="0"/>
              <a:t>Association &amp; Authentication </a:t>
            </a:r>
            <a:r>
              <a:rPr sz="1800" dirty="0"/>
              <a:t>latency, handover complexity, intermittent connectivity and so on</a:t>
            </a:r>
          </a:p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  <a:defRPr sz="1700"/>
            </a:pPr>
            <a:r>
              <a:rPr sz="2000" dirty="0"/>
              <a:t>Help is needed to address challenges for supporting smooth data offload using WLAN to complement cellular connectivity for connected vehicle case</a:t>
            </a:r>
          </a:p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  <a:defRPr sz="1700">
                <a:solidFill>
                  <a:srgbClr val="0433FF"/>
                </a:solidFill>
              </a:defRPr>
            </a:pPr>
            <a:r>
              <a:rPr sz="2000" dirty="0">
                <a:solidFill>
                  <a:schemeClr val="tx1"/>
                </a:solidFill>
              </a:rPr>
              <a:t>Next Steps</a:t>
            </a:r>
          </a:p>
          <a:p>
            <a:pPr marL="800100" lvl="1" indent="-342900">
              <a:buClr>
                <a:srgbClr val="000000"/>
              </a:buClr>
              <a:buSzPct val="100000"/>
              <a:buFont typeface="Arial"/>
              <a:buChar char="•"/>
              <a:defRPr sz="1700">
                <a:solidFill>
                  <a:srgbClr val="0433FF"/>
                </a:solidFill>
              </a:defRPr>
            </a:pPr>
            <a:r>
              <a:rPr sz="2000" dirty="0">
                <a:solidFill>
                  <a:schemeClr val="tx1"/>
                </a:solidFill>
              </a:rPr>
              <a:t>Gap analysis between the </a:t>
            </a:r>
            <a:r>
              <a:rPr lang="en-US" sz="2000" dirty="0">
                <a:solidFill>
                  <a:schemeClr val="tx1"/>
                </a:solidFill>
              </a:rPr>
              <a:t>requirements for data offload to WLAN in connected vehicle case</a:t>
            </a:r>
            <a:r>
              <a:rPr sz="2000" dirty="0">
                <a:solidFill>
                  <a:schemeClr val="tx1"/>
                </a:solidFill>
              </a:rPr>
              <a:t> and current IEEE specifications</a:t>
            </a:r>
          </a:p>
          <a:p>
            <a:pPr marL="800100" lvl="1" indent="-342900">
              <a:buClr>
                <a:srgbClr val="000000"/>
              </a:buClr>
              <a:buSzPct val="100000"/>
              <a:buFont typeface="Arial"/>
              <a:buChar char="•"/>
              <a:defRPr sz="1700"/>
            </a:pPr>
            <a:r>
              <a:rPr sz="2000" dirty="0">
                <a:solidFill>
                  <a:schemeClr val="tx1"/>
                </a:solidFill>
              </a:rPr>
              <a:t>Proposing to form a </a:t>
            </a:r>
            <a:r>
              <a:rPr lang="en-US" altLang="ja-JP" sz="2000" dirty="0">
                <a:solidFill>
                  <a:schemeClr val="tx1"/>
                </a:solidFill>
              </a:rPr>
              <a:t>TIG</a:t>
            </a:r>
            <a:r>
              <a:rPr sz="2000" dirty="0">
                <a:solidFill>
                  <a:schemeClr val="tx1"/>
                </a:solidFill>
              </a:rPr>
              <a:t> group to investigate solutions to bridge the gaps</a:t>
            </a:r>
          </a:p>
        </p:txBody>
      </p:sp>
      <p:sp>
        <p:nvSpPr>
          <p:cNvPr id="136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137" name="日付プレースホルダー 5"/>
          <p:cNvSpPr txBox="1"/>
          <p:nvPr/>
        </p:nvSpPr>
        <p:spPr>
          <a:xfrm>
            <a:off x="929217" y="349436"/>
            <a:ext cx="2499765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t>March 2024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843</Words>
  <Application>Microsoft Macintosh PowerPoint</Application>
  <PresentationFormat>ワイド画面</PresentationFormat>
  <Paragraphs>108</Paragraphs>
  <Slides>10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MS Gothic</vt:lpstr>
      <vt:lpstr>システムフォント（レギュラー）</vt:lpstr>
      <vt:lpstr>Arial</vt:lpstr>
      <vt:lpstr>Times New Roman</vt:lpstr>
      <vt:lpstr>Office Theme</vt:lpstr>
      <vt:lpstr>文書</vt:lpstr>
      <vt:lpstr>Data Offload Using WLAN in Connected Vehicle Case</vt:lpstr>
      <vt:lpstr>Abstract</vt:lpstr>
      <vt:lpstr>Background </vt:lpstr>
      <vt:lpstr>Motivation</vt:lpstr>
      <vt:lpstr>Data offload using WLAN</vt:lpstr>
      <vt:lpstr>Current offload solutions</vt:lpstr>
      <vt:lpstr>Requirements </vt:lpstr>
      <vt:lpstr>Requirements</vt:lpstr>
      <vt:lpstr>Summary 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offload using WLAN in connected vehicle case</dc:title>
  <cp:lastModifiedBy>Jing Ma </cp:lastModifiedBy>
  <cp:revision>25</cp:revision>
  <dcterms:modified xsi:type="dcterms:W3CDTF">2024-03-12T07:19:08Z</dcterms:modified>
</cp:coreProperties>
</file>