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250" r:id="rId3"/>
    <p:sldId id="1252" r:id="rId4"/>
    <p:sldId id="1313" r:id="rId5"/>
    <p:sldId id="1259" r:id="rId6"/>
    <p:sldId id="1268" r:id="rId7"/>
    <p:sldId id="1308" r:id="rId8"/>
    <p:sldId id="1299" r:id="rId9"/>
    <p:sldId id="1317" r:id="rId10"/>
    <p:sldId id="1315" r:id="rId11"/>
    <p:sldId id="1314" r:id="rId12"/>
    <p:sldId id="1256" r:id="rId13"/>
    <p:sldId id="1323" r:id="rId14"/>
    <p:sldId id="1243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100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  <p:cmAuthor id="2" name="Insun Jang/IoT Connectivity Standard Task(insun.jang@lge.com)" initials="IJCST" lastIdx="9" clrIdx="1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5320" autoAdjust="0"/>
  </p:normalViewPr>
  <p:slideViewPr>
    <p:cSldViewPr>
      <p:cViewPr varScale="1">
        <p:scale>
          <a:sx n="87" d="100"/>
          <a:sy n="87" d="100"/>
        </p:scale>
        <p:origin x="112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1416" y="8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3012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5288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6927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5779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9631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9549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9372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555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80787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4596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98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802.11-24/0412r1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9682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Yelin Yoon,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Seamless Roaming Procedure 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2024-05-14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8731"/>
              </p:ext>
            </p:extLst>
          </p:nvPr>
        </p:nvGraphicFramePr>
        <p:xfrm>
          <a:off x="712304" y="2654112"/>
          <a:ext cx="7620000" cy="34919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/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9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781404"/>
                  </a:ext>
                </a:extLst>
              </a:tr>
              <a:tr h="2488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330643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10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3142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28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/>
              <a:t>MLD based architecture is the most preferred scenario as it has almost no delay </a:t>
            </a:r>
            <a:r>
              <a:rPr lang="en-US" altLang="ko-KR" sz="1800" dirty="0" smtClean="0"/>
              <a:t>which fulfills the purpose of the seamless roaming </a:t>
            </a:r>
            <a:endParaRPr lang="en-US" altLang="ko-KR" sz="1800" dirty="0"/>
          </a:p>
          <a:p>
            <a:pPr lvl="1"/>
            <a:r>
              <a:rPr lang="en-US" altLang="ko-KR" sz="1400" dirty="0"/>
              <a:t>However, due to the architectural change, it may be difficult to implement it</a:t>
            </a:r>
          </a:p>
          <a:p>
            <a:pPr lvl="1"/>
            <a:r>
              <a:rPr lang="en-US" altLang="ko-KR" sz="1400" dirty="0"/>
              <a:t>For the ease of implementation, we can use the context transfer based architecture but it may be beneficial to keep the door open to the MLD based architecture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/>
              <a:t>Roaming Procedure Discussion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76093"/>
              </p:ext>
            </p:extLst>
          </p:nvPr>
        </p:nvGraphicFramePr>
        <p:xfrm>
          <a:off x="609600" y="1746727"/>
          <a:ext cx="7924799" cy="2291080"/>
        </p:xfrm>
        <a:graphic>
          <a:graphicData uri="http://schemas.openxmlformats.org/drawingml/2006/table">
            <a:tbl>
              <a:tblPr firstRow="1" bandRow="1"/>
              <a:tblGrid>
                <a:gridCol w="1447799">
                  <a:extLst>
                    <a:ext uri="{9D8B030D-6E8A-4147-A177-3AD203B41FA5}">
                      <a16:colId xmlns:a16="http://schemas.microsoft.com/office/drawing/2014/main" val="2406682121"/>
                    </a:ext>
                  </a:extLst>
                </a:gridCol>
                <a:gridCol w="3259034">
                  <a:extLst>
                    <a:ext uri="{9D8B030D-6E8A-4147-A177-3AD203B41FA5}">
                      <a16:colId xmlns:a16="http://schemas.microsoft.com/office/drawing/2014/main" val="3931552602"/>
                    </a:ext>
                  </a:extLst>
                </a:gridCol>
                <a:gridCol w="3217966">
                  <a:extLst>
                    <a:ext uri="{9D8B030D-6E8A-4147-A177-3AD203B41FA5}">
                      <a16:colId xmlns:a16="http://schemas.microsoft.com/office/drawing/2014/main" val="3204499593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endParaRPr lang="en-GB" sz="1200" dirty="0">
                        <a:latin typeface="LG Smart UI Bold" panose="020B0800000101010101" pitchFamily="50" charset="-127"/>
                        <a:ea typeface="LG Smart UI Bold" panose="020B08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MLD based</a:t>
                      </a:r>
                      <a:r>
                        <a:rPr lang="en-GB" sz="1200" baseline="0" dirty="0"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 architecture</a:t>
                      </a:r>
                      <a:endParaRPr lang="en-GB" sz="1200" dirty="0">
                        <a:latin typeface="LG Smart UI Bold" panose="020B0800000101010101" pitchFamily="50" charset="-127"/>
                        <a:ea typeface="LG Smart UI Bold" panose="020B08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Roaming</a:t>
                      </a:r>
                      <a:r>
                        <a:rPr lang="en-GB" sz="1200" baseline="0" dirty="0"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 with Context Transfer</a:t>
                      </a:r>
                      <a:endParaRPr lang="en-GB" sz="1200" dirty="0">
                        <a:latin typeface="LG Smart UI Bold" panose="020B0800000101010101" pitchFamily="50" charset="-127"/>
                        <a:ea typeface="LG Smart UI Bold" panose="020B08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00884"/>
                  </a:ext>
                </a:extLst>
              </a:tr>
              <a:tr h="605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Delay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Almost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no delay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Some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delay exists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It may aggravate in a different channel case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12455"/>
                  </a:ext>
                </a:extLst>
              </a:tr>
              <a:tr h="605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Implementation complexity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Requires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an architectural change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The implementation may be more complex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Maintains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the current architecture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The implementation may be simpler 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602367"/>
                  </a:ext>
                </a:extLst>
              </a:tr>
              <a:tr h="605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Security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 smtClean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Security key</a:t>
                      </a:r>
                      <a:r>
                        <a:rPr lang="en-GB" sz="1200" baseline="0" dirty="0" smtClean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can be created in the Roaming </a:t>
                      </a:r>
                      <a:r>
                        <a:rPr lang="en-GB" sz="1200" baseline="0" dirty="0" smtClean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MLD and shared to the affiliated AP MLDs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Security key shared via secure channel  </a:t>
                      </a:r>
                      <a:endParaRPr lang="en-GB" sz="1200" baseline="0" dirty="0">
                        <a:solidFill>
                          <a:schemeClr val="tx1"/>
                        </a:solidFill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88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2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Context Transfer Contents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The Context </a:t>
            </a:r>
            <a:r>
              <a:rPr lang="en-GB" sz="1600" dirty="0"/>
              <a:t>Transfer may cause much overhead depending on the load of the context. Hence, we want to give a degree of freedom for an non-AP MLD to choose what kind of contexts </a:t>
            </a:r>
            <a:r>
              <a:rPr lang="en-GB" sz="1600" dirty="0" smtClean="0"/>
              <a:t>to be </a:t>
            </a:r>
            <a:r>
              <a:rPr lang="en-GB" sz="1600" dirty="0"/>
              <a:t>transferred.</a:t>
            </a:r>
          </a:p>
          <a:p>
            <a:r>
              <a:rPr lang="en-GB" altLang="ko-KR" sz="1600" dirty="0"/>
              <a:t>The non-AP MLD and the AP MLD can negotiate what contexts will be transferred before the roaming gets triggered</a:t>
            </a:r>
          </a:p>
          <a:p>
            <a:pPr lvl="1"/>
            <a:r>
              <a:rPr lang="en-GB" altLang="ko-KR" sz="1400" dirty="0"/>
              <a:t>If nothing is selected, no context transfer is performed</a:t>
            </a:r>
            <a:r>
              <a:rPr lang="en-GB" altLang="ko-KR" sz="1400" dirty="0" smtClean="0"/>
              <a:t>.</a:t>
            </a:r>
          </a:p>
          <a:p>
            <a:r>
              <a:rPr lang="en-GB" altLang="ko-KR" sz="1600" dirty="0" smtClean="0"/>
              <a:t>If the contents of the Context Transfer is not negotiated in advance, </a:t>
            </a:r>
            <a:r>
              <a:rPr lang="en-GB" altLang="ko-KR" sz="1600" smtClean="0"/>
              <a:t>the AP </a:t>
            </a:r>
            <a:r>
              <a:rPr lang="en-GB" altLang="ko-KR" sz="1600" dirty="0" smtClean="0"/>
              <a:t>MLD can inform what was transferred via the Context transfer and what needs to be negotiated/established after roaming in the Roaming Response frame </a:t>
            </a:r>
          </a:p>
          <a:p>
            <a:r>
              <a:rPr lang="en-GB" altLang="ko-KR" sz="1600" dirty="0" smtClean="0"/>
              <a:t>If </a:t>
            </a:r>
            <a:r>
              <a:rPr lang="en-GB" altLang="ko-KR" sz="1600" dirty="0"/>
              <a:t>there is no context transfer, it may be better to use the MLD based architecture </a:t>
            </a:r>
          </a:p>
          <a:p>
            <a:endParaRPr lang="en-GB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69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</a:t>
            </a:r>
            <a:r>
              <a:rPr lang="en-US" dirty="0"/>
              <a:t>have introduced</a:t>
            </a:r>
          </a:p>
          <a:p>
            <a:pPr lvl="1"/>
            <a:r>
              <a:rPr lang="en-US" dirty="0" smtClean="0"/>
              <a:t>Comparison of two architectures and the according procedures depending on the use of the same channel and the different channels</a:t>
            </a:r>
            <a:endParaRPr lang="en-US" dirty="0"/>
          </a:p>
          <a:p>
            <a:pPr lvl="1"/>
            <a:r>
              <a:rPr lang="en-GB" dirty="0" smtClean="0"/>
              <a:t>The signalling </a:t>
            </a:r>
            <a:r>
              <a:rPr lang="en-GB" dirty="0"/>
              <a:t>for initiating roaming and to add and to delete the links </a:t>
            </a:r>
          </a:p>
          <a:p>
            <a:pPr lvl="1"/>
            <a:r>
              <a:rPr lang="en-US" dirty="0" smtClean="0"/>
              <a:t>The suggestion of varying the </a:t>
            </a:r>
            <a:r>
              <a:rPr lang="en-US" dirty="0"/>
              <a:t>Context Transfer </a:t>
            </a:r>
            <a:r>
              <a:rPr lang="en-US" dirty="0" smtClean="0"/>
              <a:t>contents </a:t>
            </a:r>
            <a:r>
              <a:rPr lang="en-US" dirty="0"/>
              <a:t>to minimize the delays caused by transferring too much context</a:t>
            </a:r>
          </a:p>
          <a:p>
            <a:pPr lvl="1"/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77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>
                <a:solidFill>
                  <a:schemeClr val="tx1"/>
                </a:solidFill>
              </a:rPr>
              <a:t>Straw Poll #1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to add the following text to the </a:t>
            </a:r>
            <a:r>
              <a:rPr lang="en-GB" dirty="0" err="1"/>
              <a:t>TGbn</a:t>
            </a:r>
            <a:r>
              <a:rPr lang="en-GB" dirty="0"/>
              <a:t> SFD?</a:t>
            </a:r>
          </a:p>
          <a:p>
            <a:pPr lvl="1"/>
            <a:r>
              <a:rPr lang="en-GB" dirty="0"/>
              <a:t>The definition of an Single Mobility Domain (SMD</a:t>
            </a:r>
            <a:r>
              <a:rPr lang="en-US" dirty="0"/>
              <a:t>)</a:t>
            </a:r>
            <a:r>
              <a:rPr lang="en-GB" dirty="0"/>
              <a:t>: </a:t>
            </a:r>
            <a:endParaRPr lang="en-US" altLang="ko-KR" dirty="0"/>
          </a:p>
          <a:p>
            <a:pPr lvl="2"/>
            <a:r>
              <a:rPr lang="en-US" dirty="0"/>
              <a:t>A logical entity that consists of one or more AP MLD(s) that are non-collocated, within the same extended service set (ESS), that support a seamless roaming between themselves</a:t>
            </a:r>
          </a:p>
          <a:p>
            <a:pPr lvl="2"/>
            <a:r>
              <a:rPr lang="en-GB" altLang="ko-KR" dirty="0"/>
              <a:t>NOTE – The exact name can be changed </a:t>
            </a:r>
            <a:endParaRPr lang="en-US" altLang="ko-KR" dirty="0"/>
          </a:p>
          <a:p>
            <a:pPr lvl="1"/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3308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</a:t>
            </a:r>
            <a:r>
              <a:rPr lang="en-US" altLang="ko-KR" sz="2000" dirty="0"/>
              <a:t>] 11-23/279 Considerations on Seamless Roaming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2] 11-23/1090 Seamless Roaming Follow-up 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3] 11-23/1908 Seamless Roaming Procedure 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4] 11-24/0396 Seamless Roaming within a Mobility Domain –Follow Up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5] 11-24/0349 Enhanced Fast BSS Transition </a:t>
            </a:r>
          </a:p>
          <a:p>
            <a:pPr marL="0" indent="0">
              <a:buNone/>
            </a:pPr>
            <a:r>
              <a:rPr lang="en-US" altLang="ko-KR" sz="2000" dirty="0"/>
              <a:t>[6] 11-23/1937 Smooth Roaming Follow Up: Procedure and </a:t>
            </a:r>
            <a:r>
              <a:rPr lang="en-US" altLang="ko-KR" sz="2000" dirty="0" err="1"/>
              <a:t>Signalling</a:t>
            </a:r>
            <a:r>
              <a:rPr lang="en-US" altLang="ko-KR" sz="2000" dirty="0"/>
              <a:t>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[7</a:t>
            </a:r>
            <a:r>
              <a:rPr lang="en-US" altLang="ko-KR" sz="2000" dirty="0"/>
              <a:t>] 24/0052 Seamless Roaming Details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[8</a:t>
            </a:r>
            <a:r>
              <a:rPr lang="en-US" altLang="ko-KR" sz="2000" dirty="0"/>
              <a:t>] 24/1209 Specification Framework for </a:t>
            </a:r>
            <a:r>
              <a:rPr lang="en-US" altLang="ko-KR" sz="2000" dirty="0" err="1" smtClean="0"/>
              <a:t>TGbn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956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previous meeting, we introduced an MLD based architecture for seamless roaming and the procedure </a:t>
            </a:r>
            <a:r>
              <a:rPr lang="en-US" altLang="ko-KR" dirty="0" smtClean="0"/>
              <a:t>based on </a:t>
            </a:r>
            <a:r>
              <a:rPr lang="en-US" altLang="ko-KR" dirty="0"/>
              <a:t>the </a:t>
            </a:r>
            <a:r>
              <a:rPr lang="en-US" altLang="ko-KR" dirty="0" smtClean="0"/>
              <a:t>introduced architecture. [3]</a:t>
            </a:r>
            <a:endParaRPr lang="en-US" altLang="ko-KR" dirty="0"/>
          </a:p>
          <a:p>
            <a:r>
              <a:rPr lang="en-US" altLang="ko-KR" dirty="0"/>
              <a:t>We have defined a new AP MLD where its UMAC manages the functionalities that are required for roaming and </a:t>
            </a:r>
            <a:r>
              <a:rPr lang="en-US" altLang="ko-KR" dirty="0" smtClean="0"/>
              <a:t>to </a:t>
            </a:r>
            <a:r>
              <a:rPr lang="en-US" altLang="ko-KR" dirty="0"/>
              <a:t>be shared </a:t>
            </a:r>
            <a:r>
              <a:rPr lang="en-US" altLang="ko-KR" dirty="0" smtClean="0"/>
              <a:t>among </a:t>
            </a:r>
            <a:r>
              <a:rPr lang="en-US" altLang="ko-KR" dirty="0"/>
              <a:t>the AP MLDs.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96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</a:t>
            </a:r>
            <a:r>
              <a:rPr lang="ko-KR" altLang="en-US" sz="1800" dirty="0"/>
              <a:t> </a:t>
            </a:r>
            <a:r>
              <a:rPr lang="en-US" altLang="ko-KR" sz="1800" dirty="0"/>
              <a:t>Seamless Roaming, we have two different types of architecture</a:t>
            </a:r>
            <a:endParaRPr lang="en-US" altLang="ko-KR" sz="1800" dirty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/>
              <a:t>An architecture that has a common UMAC among the AP MLDs for roaming </a:t>
            </a:r>
            <a:r>
              <a:rPr lang="en-US" altLang="ko-KR" sz="1600" dirty="0" smtClean="0"/>
              <a:t>[1] [2] [3] [7]</a:t>
            </a:r>
            <a:endParaRPr lang="en-US" altLang="ko-KR" sz="1600" dirty="0"/>
          </a:p>
          <a:p>
            <a:pPr lvl="2"/>
            <a:r>
              <a:rPr lang="en-US" altLang="ko-KR" sz="1400" dirty="0"/>
              <a:t>The controls are centralized to the UMAC of the roaming MLD </a:t>
            </a:r>
          </a:p>
          <a:p>
            <a:pPr lvl="2"/>
            <a:r>
              <a:rPr lang="en-US" altLang="ko-KR" sz="1400" dirty="0"/>
              <a:t>There is a single medium access control (MAC) and a single MAC service access point (MAC SAP) to the logical link control (LLC) sublayer </a:t>
            </a:r>
          </a:p>
          <a:p>
            <a:pPr lvl="1"/>
            <a:r>
              <a:rPr lang="en-US" altLang="ko-KR" sz="1600" dirty="0" smtClean="0"/>
              <a:t>Roaming Enhancement using the existing architecture [4] [5] [</a:t>
            </a:r>
            <a:r>
              <a:rPr lang="en-US" altLang="ko-KR" sz="1600" dirty="0"/>
              <a:t>6</a:t>
            </a:r>
            <a:r>
              <a:rPr lang="en-US" altLang="ko-KR" sz="1600" dirty="0" smtClean="0"/>
              <a:t>] (especially, [5] the existing FT)</a:t>
            </a:r>
            <a:endParaRPr lang="en-US" altLang="ko-KR" sz="1600" dirty="0"/>
          </a:p>
          <a:p>
            <a:pPr lvl="2"/>
            <a:r>
              <a:rPr lang="en-US" altLang="ko-KR" sz="1400" dirty="0"/>
              <a:t>This method may require a context transfer between the serving AP MLD to the target AP MLD</a:t>
            </a:r>
          </a:p>
          <a:p>
            <a:pPr lvl="2"/>
            <a:r>
              <a:rPr lang="en-US" altLang="ko-KR" sz="1400" dirty="0"/>
              <a:t>Each AP MLD has its own MAC SAP </a:t>
            </a:r>
          </a:p>
          <a:p>
            <a:r>
              <a:rPr lang="en-US" sz="1800" dirty="0"/>
              <a:t>In this contribution, we want to compare two architectures and discuss how the roaming procedure varies depending on the architecture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1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Roaming Architecture </a:t>
            </a:r>
            <a:br>
              <a:rPr lang="en-GB" altLang="ko-KR" dirty="0"/>
            </a:br>
            <a:r>
              <a:rPr lang="en-GB" altLang="ko-KR" dirty="0"/>
              <a:t>(Without Context Transfer)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MLD based architecture</a:t>
            </a:r>
            <a:endParaRPr lang="en-GB" altLang="ko-KR" sz="800" dirty="0"/>
          </a:p>
          <a:p>
            <a:pPr lvl="1"/>
            <a:r>
              <a:rPr lang="en-GB" altLang="ko-KR" sz="1400" dirty="0"/>
              <a:t>An MLD based architecture has </a:t>
            </a:r>
            <a:r>
              <a:rPr lang="en-GB" altLang="ko-KR" sz="1400" dirty="0" smtClean="0"/>
              <a:t>a common AP </a:t>
            </a:r>
            <a:r>
              <a:rPr lang="en-GB" altLang="ko-KR" sz="1400" dirty="0"/>
              <a:t>MLD upper MAC </a:t>
            </a:r>
            <a:r>
              <a:rPr lang="en-GB" altLang="ko-KR" sz="1400" dirty="0" smtClean="0"/>
              <a:t>interfaced with all </a:t>
            </a:r>
            <a:r>
              <a:rPr lang="en-GB" altLang="ko-KR" sz="1400" dirty="0"/>
              <a:t>the AP MLDs that can perform a seamless roaming. </a:t>
            </a:r>
          </a:p>
          <a:p>
            <a:pPr lvl="2"/>
            <a:r>
              <a:rPr lang="en-GB" altLang="ko-KR" sz="1200" dirty="0" smtClean="0"/>
              <a:t>The UMAC </a:t>
            </a:r>
            <a:r>
              <a:rPr lang="en-GB" altLang="ko-KR" sz="1200" dirty="0"/>
              <a:t>of the UFT AP MLD controls all the UMAC functions required for seamless roaming </a:t>
            </a:r>
          </a:p>
          <a:p>
            <a:pPr lvl="2"/>
            <a:r>
              <a:rPr lang="en-GB" altLang="ko-KR" sz="1200" dirty="0" smtClean="0"/>
              <a:t>Non-AP </a:t>
            </a:r>
            <a:r>
              <a:rPr lang="en-GB" altLang="ko-KR" sz="1200" dirty="0"/>
              <a:t>STA associates with the UFT AP MLD</a:t>
            </a:r>
          </a:p>
          <a:p>
            <a:pPr lvl="2"/>
            <a:r>
              <a:rPr lang="en-GB" altLang="ko-KR" sz="1200" dirty="0"/>
              <a:t>The UFT AP MLD has its own MAC SAP</a:t>
            </a:r>
          </a:p>
          <a:p>
            <a:pPr lvl="2"/>
            <a:r>
              <a:rPr lang="en-GB" altLang="ko-KR" sz="1200" dirty="0"/>
              <a:t>The UFT AP MLD has its unique MLD MAC address </a:t>
            </a:r>
            <a:r>
              <a:rPr lang="en-US" altLang="ko-KR" sz="1200" dirty="0"/>
              <a:t>and it shall be announced in management frames  </a:t>
            </a:r>
            <a:br>
              <a:rPr lang="en-US" altLang="ko-KR" sz="1200" dirty="0"/>
            </a:br>
            <a:r>
              <a:rPr lang="en-US" altLang="ko-KR" sz="1200" dirty="0"/>
              <a:t>( e.g. beacon as in 11be</a:t>
            </a:r>
            <a:r>
              <a:rPr lang="en-US" altLang="ko-KR" sz="1200" dirty="0" smtClean="0"/>
              <a:t>)</a:t>
            </a:r>
            <a:endParaRPr lang="en-GB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897184"/>
            <a:ext cx="3810000" cy="2293669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4013120"/>
            <a:ext cx="4788993" cy="22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7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Roaming Architecture </a:t>
            </a:r>
            <a:br>
              <a:rPr lang="en-GB" dirty="0"/>
            </a:br>
            <a:r>
              <a:rPr lang="en-GB" dirty="0"/>
              <a:t>(With Context Transfer)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To enable seamless roaming without changing the architecture, we may need to transfer some contexts between the Serving AP MLD and the Target AP MLD </a:t>
            </a:r>
          </a:p>
          <a:p>
            <a:pPr lvl="1"/>
            <a:r>
              <a:rPr lang="en-US" altLang="ko-KR" sz="1200" dirty="0"/>
              <a:t>A</a:t>
            </a:r>
            <a:r>
              <a:rPr lang="en-US" altLang="ko-KR" sz="1200" dirty="0" smtClean="0"/>
              <a:t>ll </a:t>
            </a:r>
            <a:r>
              <a:rPr lang="en-US" altLang="ko-KR" sz="1200" dirty="0"/>
              <a:t>AP MLDs in a Single </a:t>
            </a:r>
            <a:r>
              <a:rPr lang="en-US" altLang="ko-KR" sz="1200" dirty="0" smtClean="0"/>
              <a:t>Domain (called Single Mobility Domain) </a:t>
            </a:r>
            <a:r>
              <a:rPr lang="en-US" altLang="ko-KR" sz="1200" dirty="0"/>
              <a:t>should be logically </a:t>
            </a:r>
            <a:r>
              <a:rPr lang="en-US" altLang="ko-KR" sz="1200" dirty="0" smtClean="0"/>
              <a:t>connected to </a:t>
            </a:r>
            <a:r>
              <a:rPr lang="en-US" altLang="ko-KR" sz="1200" dirty="0"/>
              <a:t>maintain the Multi-Link Setup while roaming</a:t>
            </a:r>
          </a:p>
          <a:p>
            <a:pPr lvl="1"/>
            <a:r>
              <a:rPr lang="en-GB" altLang="ko-KR" sz="1200" dirty="0"/>
              <a:t>All AP MLDs are mapped to DS individually and the non-AP MLD associates with the AP MLD</a:t>
            </a:r>
          </a:p>
          <a:p>
            <a:pPr lvl="1"/>
            <a:r>
              <a:rPr lang="en-US" altLang="ko-KR" sz="1200" dirty="0"/>
              <a:t>When a non-AP MLD roams from the serving AP MLD to the target AP MLD, it </a:t>
            </a:r>
            <a:r>
              <a:rPr lang="en-US" altLang="ko-KR" sz="1200" dirty="0" smtClean="0"/>
              <a:t>shall </a:t>
            </a:r>
            <a:r>
              <a:rPr lang="en-US" altLang="ko-KR" sz="1200" dirty="0"/>
              <a:t>roam without re-authentication and </a:t>
            </a:r>
            <a:r>
              <a:rPr lang="en-US" altLang="ko-KR" sz="1200" dirty="0" smtClean="0"/>
              <a:t>re-association as stated in the </a:t>
            </a:r>
            <a:r>
              <a:rPr lang="en-US" altLang="ko-KR" sz="1200" dirty="0"/>
              <a:t>Motion passed </a:t>
            </a:r>
            <a:r>
              <a:rPr lang="en-US" altLang="ko-KR" sz="1200" dirty="0" smtClean="0"/>
              <a:t>[8]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We </a:t>
            </a:r>
            <a:r>
              <a:rPr lang="en-US" altLang="ko-KR" sz="1200" dirty="0"/>
              <a:t>may need a logical entity connected with AP MLDs in a </a:t>
            </a:r>
            <a:r>
              <a:rPr lang="en-US" altLang="ko-KR" sz="1200" dirty="0" smtClean="0"/>
              <a:t>SMD to </a:t>
            </a:r>
            <a:r>
              <a:rPr lang="en-US" altLang="ko-KR" sz="1200" dirty="0" smtClean="0"/>
              <a:t>share the information among AP MLDs</a:t>
            </a:r>
            <a:endParaRPr lang="en-US" altLang="ko-KR" sz="1200" dirty="0"/>
          </a:p>
          <a:p>
            <a:pPr lvl="1"/>
            <a:r>
              <a:rPr lang="en-US" altLang="ko-KR" sz="1200" dirty="0"/>
              <a:t>The security key should be shared among the AP MLDs in a same </a:t>
            </a:r>
            <a:r>
              <a:rPr lang="en-US" altLang="ko-KR" sz="1200" dirty="0" smtClean="0"/>
              <a:t>SMD</a:t>
            </a:r>
            <a:endParaRPr lang="en-US" altLang="ko-KR" sz="1200" dirty="0"/>
          </a:p>
          <a:p>
            <a:pPr lvl="2"/>
            <a:r>
              <a:rPr lang="en-US" altLang="ko-KR" sz="1000" dirty="0"/>
              <a:t>A single MAC Address for a </a:t>
            </a:r>
            <a:r>
              <a:rPr lang="en-US" altLang="ko-KR" sz="1000" dirty="0" smtClean="0"/>
              <a:t>SMD</a:t>
            </a:r>
            <a:endParaRPr lang="en-US" altLang="ko-KR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346" y="4038600"/>
            <a:ext cx="5202254" cy="232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Roaming Signalling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S</a:t>
            </a:r>
            <a:r>
              <a:rPr lang="en-GB" sz="1800" dirty="0" smtClean="0"/>
              <a:t>ome </a:t>
            </a:r>
            <a:r>
              <a:rPr lang="en-GB" sz="1800" dirty="0"/>
              <a:t>signalling is required </a:t>
            </a:r>
            <a:r>
              <a:rPr lang="en-GB" sz="1800" dirty="0" smtClean="0"/>
              <a:t>t</a:t>
            </a:r>
            <a:r>
              <a:rPr lang="en-GB" altLang="ko-KR" sz="1800" dirty="0" smtClean="0"/>
              <a:t>o </a:t>
            </a:r>
            <a:r>
              <a:rPr lang="en-GB" altLang="ko-KR" sz="1800" dirty="0"/>
              <a:t>trigger </a:t>
            </a:r>
            <a:r>
              <a:rPr lang="en-GB" altLang="ko-KR" sz="1800" dirty="0" smtClean="0"/>
              <a:t>roaming </a:t>
            </a:r>
            <a:r>
              <a:rPr lang="en-GB" sz="1800" dirty="0" smtClean="0"/>
              <a:t>which </a:t>
            </a:r>
            <a:r>
              <a:rPr lang="en-GB" sz="1800" dirty="0"/>
              <a:t>involves frame exchanges between the serving AP MLD/target AP MLD and the non-AP MLD</a:t>
            </a:r>
          </a:p>
          <a:p>
            <a:pPr lvl="1"/>
            <a:r>
              <a:rPr lang="en-GB" sz="1800" dirty="0" smtClean="0"/>
              <a:t>A Roaming </a:t>
            </a:r>
            <a:r>
              <a:rPr lang="en-GB" sz="1800" dirty="0"/>
              <a:t>Request frame to trigger roaming </a:t>
            </a:r>
          </a:p>
          <a:p>
            <a:pPr lvl="2"/>
            <a:r>
              <a:rPr lang="en-GB" sz="1600" dirty="0"/>
              <a:t>Roaming can be triggered by both AP MLD and non-AP MLD</a:t>
            </a:r>
            <a:endParaRPr lang="en-GB" sz="1200" dirty="0"/>
          </a:p>
          <a:p>
            <a:pPr lvl="2"/>
            <a:r>
              <a:rPr lang="en-GB" sz="1600" dirty="0"/>
              <a:t>It may include the request to add </a:t>
            </a:r>
            <a:r>
              <a:rPr lang="en-GB" sz="1600" dirty="0" smtClean="0"/>
              <a:t>the </a:t>
            </a:r>
            <a:r>
              <a:rPr lang="en-GB" sz="1600" dirty="0"/>
              <a:t>link(s)</a:t>
            </a:r>
          </a:p>
          <a:p>
            <a:pPr lvl="3"/>
            <a:r>
              <a:rPr lang="en-US" sz="1400" dirty="0"/>
              <a:t>Once the link is established, </a:t>
            </a:r>
            <a:r>
              <a:rPr lang="en-US" sz="1400" dirty="0" smtClean="0"/>
              <a:t>an Add </a:t>
            </a:r>
            <a:r>
              <a:rPr lang="en-US" sz="1400" dirty="0"/>
              <a:t>Link Response is sent via an Add Link Response frame </a:t>
            </a:r>
          </a:p>
          <a:p>
            <a:pPr lvl="1"/>
            <a:r>
              <a:rPr lang="en-GB" sz="1800" dirty="0" smtClean="0"/>
              <a:t>A Roaming </a:t>
            </a:r>
            <a:r>
              <a:rPr lang="en-GB" sz="1800" dirty="0"/>
              <a:t>Response Frame to notify the non-AP MLD that it is ready to roam</a:t>
            </a:r>
          </a:p>
          <a:p>
            <a:pPr lvl="2"/>
            <a:r>
              <a:rPr lang="en-GB" sz="1600" dirty="0" smtClean="0"/>
              <a:t>In case the context transfer is performed, the </a:t>
            </a:r>
            <a:r>
              <a:rPr lang="en-GB" sz="1600" dirty="0"/>
              <a:t>Roaming Response frame is transferred after the context is transferred and the DS Mapping is switched to the target AP </a:t>
            </a:r>
            <a:r>
              <a:rPr lang="en-GB" sz="1600" dirty="0" smtClean="0"/>
              <a:t>MLD</a:t>
            </a:r>
          </a:p>
          <a:p>
            <a:pPr lvl="3"/>
            <a:r>
              <a:rPr lang="en-GB" altLang="ko-KR" sz="1400" dirty="0"/>
              <a:t>It can also be used to confirm that the context transfer has been </a:t>
            </a:r>
            <a:r>
              <a:rPr lang="en-GB" altLang="ko-KR" sz="1400" dirty="0" smtClean="0"/>
              <a:t>terminated</a:t>
            </a:r>
            <a:endParaRPr lang="en-GB" sz="1400" dirty="0" smtClean="0"/>
          </a:p>
          <a:p>
            <a:pPr lvl="2"/>
            <a:r>
              <a:rPr lang="en-GB" altLang="ko-KR" sz="1600" dirty="0"/>
              <a:t>In case the context transfer is not performed, </a:t>
            </a:r>
            <a:r>
              <a:rPr lang="en-GB" altLang="ko-KR" sz="1600" dirty="0" smtClean="0"/>
              <a:t>the Roaming Response frame is transmitted once the UFT AP MLD accepts the Roaming Request</a:t>
            </a:r>
            <a:endParaRPr lang="en-GB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9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Roaming controlled by the UFT AP MLD</a:t>
            </a:r>
          </a:p>
          <a:p>
            <a:pPr lvl="1"/>
            <a:r>
              <a:rPr lang="en-US" altLang="ko-KR" sz="1400" dirty="0"/>
              <a:t>Once the non-AP MLD STA receives the Roaming Response indicating that the link with the Target AP MLD has been established, it sends a PS-Poll to wake up the Target AP MLD </a:t>
            </a:r>
          </a:p>
          <a:p>
            <a:pPr lvl="1"/>
            <a:r>
              <a:rPr lang="en-US" altLang="ko-KR" sz="1400" dirty="0"/>
              <a:t>When the Target AP MLD is awake, the non-AP MLD can start the transmission of DL/UL data with the Target AP MLD</a:t>
            </a:r>
          </a:p>
          <a:p>
            <a:pPr lvl="1"/>
            <a:r>
              <a:rPr lang="en-US" altLang="ko-KR" sz="1400" dirty="0"/>
              <a:t>As everything is being controlled by the UFT AP MLD, </a:t>
            </a:r>
            <a:r>
              <a:rPr lang="en-US" altLang="ko-KR" sz="1400" dirty="0" smtClean="0"/>
              <a:t>the non-AP MLD STA experiences almost no </a:t>
            </a:r>
            <a:r>
              <a:rPr lang="en-US" altLang="ko-KR" sz="1400" dirty="0"/>
              <a:t>delay during roaming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/>
              <a:t>Roaming Procedure </a:t>
            </a:r>
            <a:br>
              <a:rPr lang="en-GB" sz="3100" dirty="0"/>
            </a:br>
            <a:r>
              <a:rPr lang="en-GB" sz="3100" dirty="0"/>
              <a:t>(</a:t>
            </a:r>
            <a:r>
              <a:rPr lang="en-US" sz="3100" dirty="0"/>
              <a:t>without Context Transfer)</a:t>
            </a:r>
            <a:endParaRPr lang="en-GB" sz="31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/>
          <a:srcRect r="32194"/>
          <a:stretch/>
        </p:blipFill>
        <p:spPr>
          <a:xfrm>
            <a:off x="152400" y="4114800"/>
            <a:ext cx="2667000" cy="1776729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2457" y="3352800"/>
            <a:ext cx="6089143" cy="304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1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Roaming Procedure with context transfer may vary depending on whether the </a:t>
            </a:r>
            <a:r>
              <a:rPr lang="en-US" altLang="ko-KR" sz="1400" dirty="0" smtClean="0"/>
              <a:t>links </a:t>
            </a:r>
            <a:r>
              <a:rPr lang="en-US" altLang="ko-KR" sz="1400" dirty="0"/>
              <a:t>connected to the Serving AP MLD and the Target AP MLD are using the same channel or different </a:t>
            </a:r>
            <a:r>
              <a:rPr lang="en-US" altLang="ko-KR" sz="1400" dirty="0" smtClean="0"/>
              <a:t>channels</a:t>
            </a:r>
            <a:endParaRPr lang="en-US" altLang="ko-KR" sz="1400" dirty="0"/>
          </a:p>
          <a:p>
            <a:r>
              <a:rPr lang="en-US" altLang="ko-KR" sz="1400" dirty="0"/>
              <a:t>Same Channel Case</a:t>
            </a:r>
          </a:p>
          <a:p>
            <a:pPr lvl="1"/>
            <a:r>
              <a:rPr lang="en-US" altLang="ko-KR" sz="1250" dirty="0"/>
              <a:t>If the links </a:t>
            </a:r>
            <a:r>
              <a:rPr lang="en-US" altLang="ko-KR" sz="1250" dirty="0" smtClean="0"/>
              <a:t>are </a:t>
            </a:r>
            <a:r>
              <a:rPr lang="en-US" altLang="ko-KR" sz="1250" dirty="0"/>
              <a:t>on the same channel, DL/UL transmission with the Serving AP MLD can be performed simultaneously with the DL/UL transmission with the Target AP MLD</a:t>
            </a:r>
          </a:p>
          <a:p>
            <a:pPr lvl="1"/>
            <a:r>
              <a:rPr lang="en-US" altLang="ko-KR" sz="1250" dirty="0" smtClean="0"/>
              <a:t>There exists </a:t>
            </a:r>
            <a:r>
              <a:rPr lang="en-US" altLang="ko-KR" sz="1250" dirty="0"/>
              <a:t>a moment where the UL transmission needs to be postponed until the </a:t>
            </a:r>
            <a:r>
              <a:rPr lang="en-US" altLang="ko-KR" sz="1250" dirty="0" smtClean="0"/>
              <a:t>Roaming Response is transmitted</a:t>
            </a:r>
            <a:endParaRPr lang="en-US" altLang="ko-KR" sz="125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3100" dirty="0"/>
              <a:t>Roaming Procedure </a:t>
            </a:r>
            <a:br>
              <a:rPr lang="en-GB" altLang="ko-KR" sz="3100" dirty="0"/>
            </a:br>
            <a:r>
              <a:rPr lang="en-GB" altLang="ko-KR" sz="3100" dirty="0"/>
              <a:t>(</a:t>
            </a:r>
            <a:r>
              <a:rPr lang="en-US" altLang="ko-KR" sz="3100" dirty="0"/>
              <a:t>with Context Transfer)</a:t>
            </a:r>
            <a:endParaRPr lang="en-GB" sz="31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474809"/>
            <a:ext cx="2710051" cy="1765124"/>
          </a:xfrm>
          <a:prstGeom prst="rect">
            <a:avLst/>
          </a:prstGeom>
        </p:spPr>
      </p:pic>
      <p:pic>
        <p:nvPicPr>
          <p:cNvPr id="72" name="그림 7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6075" y="3352800"/>
            <a:ext cx="5876925" cy="307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95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Different Channel Case</a:t>
            </a:r>
          </a:p>
          <a:p>
            <a:pPr lvl="1"/>
            <a:r>
              <a:rPr lang="en-US" altLang="ko-KR" sz="1400" dirty="0"/>
              <a:t>If the links </a:t>
            </a:r>
            <a:r>
              <a:rPr lang="en-US" altLang="ko-KR" sz="1400" dirty="0" smtClean="0"/>
              <a:t>are </a:t>
            </a:r>
            <a:r>
              <a:rPr lang="en-US" altLang="ko-KR" sz="1400" dirty="0"/>
              <a:t>on different channels, UL/DL transmissions with the Serving AP MLD and the Target AP MLD cannot be done simultaneously </a:t>
            </a:r>
          </a:p>
          <a:p>
            <a:pPr lvl="1"/>
            <a:r>
              <a:rPr lang="en-US" altLang="ko-KR" sz="1400" dirty="0"/>
              <a:t>T</a:t>
            </a:r>
            <a:r>
              <a:rPr lang="en-US" altLang="ko-KR" sz="1400" dirty="0" smtClean="0"/>
              <a:t>he </a:t>
            </a:r>
            <a:r>
              <a:rPr lang="en-US" altLang="ko-KR" sz="1400" dirty="0"/>
              <a:t>non-AP MLD STA experiences a greater delay in the UL transmission while receiving the queued packets from the Serving AP MLD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3100" dirty="0"/>
              <a:t>Roaming Procedure </a:t>
            </a:r>
            <a:br>
              <a:rPr lang="en-GB" altLang="ko-KR" sz="3100" dirty="0"/>
            </a:br>
            <a:r>
              <a:rPr lang="en-GB" altLang="ko-KR" sz="3100" dirty="0"/>
              <a:t>(</a:t>
            </a:r>
            <a:r>
              <a:rPr lang="en-US" altLang="ko-KR" sz="3100" dirty="0"/>
              <a:t>with Context Transfer)</a:t>
            </a:r>
            <a:endParaRPr lang="en-GB" sz="31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474809"/>
            <a:ext cx="2710051" cy="1765124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9961" y="3048000"/>
            <a:ext cx="6414039" cy="339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323501</TotalTime>
  <Words>1616</Words>
  <Application>Microsoft Office PowerPoint</Application>
  <PresentationFormat>화면 슬라이드 쇼(4:3)</PresentationFormat>
  <Paragraphs>208</Paragraphs>
  <Slides>14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2" baseType="lpstr">
      <vt:lpstr>LG Smart UI Bold</vt:lpstr>
      <vt:lpstr>LG Smart UI Regular</vt:lpstr>
      <vt:lpstr>굴림</vt:lpstr>
      <vt:lpstr>Malgun Gothic</vt:lpstr>
      <vt:lpstr>Malgun Gothic</vt:lpstr>
      <vt:lpstr>Arial</vt:lpstr>
      <vt:lpstr>Times New Roman</vt:lpstr>
      <vt:lpstr>802-11-Submission</vt:lpstr>
      <vt:lpstr>Seamless Roaming Procedure Follow-Up</vt:lpstr>
      <vt:lpstr>Re-cap</vt:lpstr>
      <vt:lpstr>Introduction</vt:lpstr>
      <vt:lpstr>Roaming Architecture  (Without Context Transfer)</vt:lpstr>
      <vt:lpstr>Roaming Architecture  (With Context Transfer)</vt:lpstr>
      <vt:lpstr>Roaming Signalling</vt:lpstr>
      <vt:lpstr>Roaming Procedure  (without Context Transfer)</vt:lpstr>
      <vt:lpstr>Roaming Procedure  (with Context Transfer)</vt:lpstr>
      <vt:lpstr>Roaming Procedure  (with Context Transfer)</vt:lpstr>
      <vt:lpstr>Roaming Procedure Discussion </vt:lpstr>
      <vt:lpstr>Context Transfer Contents</vt:lpstr>
      <vt:lpstr>Conclusion</vt:lpstr>
      <vt:lpstr>Straw Poll #1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윤예린/연구원/C&amp;M표준(연)IoT커넥티비티표준Task(yl.yoon@lge.com)</cp:lastModifiedBy>
  <cp:revision>17427</cp:revision>
  <cp:lastPrinted>2024-04-02T06:09:45Z</cp:lastPrinted>
  <dcterms:created xsi:type="dcterms:W3CDTF">2007-05-21T21:00:37Z</dcterms:created>
  <dcterms:modified xsi:type="dcterms:W3CDTF">2024-05-14T11:12:27Z</dcterms:modified>
</cp:coreProperties>
</file>