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1" r:id="rId4"/>
    <p:sldId id="293" r:id="rId5"/>
    <p:sldId id="294" r:id="rId6"/>
    <p:sldId id="295" r:id="rId7"/>
    <p:sldId id="297" r:id="rId8"/>
    <p:sldId id="296" r:id="rId9"/>
    <p:sldId id="266" r:id="rId10"/>
    <p:sldId id="267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>
      <p:cViewPr varScale="1">
        <p:scale>
          <a:sx n="93" d="100"/>
          <a:sy n="93" d="100"/>
        </p:scale>
        <p:origin x="21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33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5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Volkewr</a:t>
            </a:r>
            <a:r>
              <a:rPr lang="en-GB" dirty="0" smtClean="0"/>
              <a:t> Jungnickel, Fraunhofer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802.11-24/0406r0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905-00-immw-high-level-thoughts-on-immw.pptx" TargetMode="External"/><Relationship Id="rId13" Type="http://schemas.openxmlformats.org/officeDocument/2006/relationships/hyperlink" Target="https://mentor.ieee.org/802.11/dcn/23/11-23-2016-02-immw-extend-immw-scope-to-include-optical-bands.pptx" TargetMode="External"/><Relationship Id="rId3" Type="http://schemas.openxmlformats.org/officeDocument/2006/relationships/hyperlink" Target="https://mentor.ieee.org/802.11/dcn/23/11-23-1819-01-immw-integrated-mmwave-design-considerations.pptx" TargetMode="External"/><Relationship Id="rId7" Type="http://schemas.openxmlformats.org/officeDocument/2006/relationships/hyperlink" Target="https://mentor.ieee.org/802.11/dcn/23/11-23-2004-00-immw-technical-scope-proposal.pptx" TargetMode="External"/><Relationship Id="rId12" Type="http://schemas.openxmlformats.org/officeDocument/2006/relationships/hyperlink" Target="https://mentor.ieee.org/802.11/dcn/23/11-23-0277-01-0000-ieee-802-standards-on-light-communication.pdf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https://mentor.ieee.org/802.11/dcn/24/11-24-0081-00-immw-thoughts-on-immw-extensions-to-optical-band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91-00-immw-discussion-on-enabling-mimo-in-immw.pptx" TargetMode="External"/><Relationship Id="rId11" Type="http://schemas.openxmlformats.org/officeDocument/2006/relationships/hyperlink" Target="https://standards.ieee.org/ieee/802.11bb/10823/" TargetMode="External"/><Relationship Id="rId5" Type="http://schemas.openxmlformats.org/officeDocument/2006/relationships/hyperlink" Target="https://mentor.ieee.org/802.11/dcn/23/11-23-1977-01-immw-requirements-analysis-for-immw-use-cases.pptx" TargetMode="External"/><Relationship Id="rId15" Type="http://schemas.openxmlformats.org/officeDocument/2006/relationships/hyperlink" Target="https://mentor.ieee.org/802.11/dcn/24/11-24-0077-00-immw-numerology-to-include-optical-bands.pptx" TargetMode="External"/><Relationship Id="rId10" Type="http://schemas.openxmlformats.org/officeDocument/2006/relationships/hyperlink" Target="https://mentor.ieee.org/802.11/dcn/24/11-24-0116-01-immw-immw-draft-proposed-par.docx" TargetMode="External"/><Relationship Id="rId4" Type="http://schemas.openxmlformats.org/officeDocument/2006/relationships/hyperlink" Target="https://mentor.ieee.org/802.11/dcn/23/11-23-1878-01-immw-high-level-design-considerations-of-immw.pptx" TargetMode="External"/><Relationship Id="rId9" Type="http://schemas.openxmlformats.org/officeDocument/2006/relationships/hyperlink" Target="https://mentor.ieee.org/802.11/dcn/23/11-23-2052-00-immw-mmwave-operation-without-mmwave-beacon.pptx" TargetMode="External"/><Relationship Id="rId14" Type="http://schemas.openxmlformats.org/officeDocument/2006/relationships/hyperlink" Target="https://mentor.ieee.org/802.11/dcn/24/11-24-0062-00-immw-channelization-to-include-optical-bands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0466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Unified IF interface for integrated mm-</a:t>
            </a:r>
            <a:r>
              <a:rPr lang="en-GB" dirty="0" smtClean="0"/>
              <a:t> and light-wave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2024-03-10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734839"/>
              </p:ext>
            </p:extLst>
          </p:nvPr>
        </p:nvGraphicFramePr>
        <p:xfrm>
          <a:off x="989013" y="2424113"/>
          <a:ext cx="10780712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0" name="Document" r:id="rId4" imgW="10441751" imgH="2747423" progId="Word.Document.8">
                  <p:embed/>
                </p:oleObj>
              </mc:Choice>
              <mc:Fallback>
                <p:oleObj name="Document" r:id="rId4" imgW="10441751" imgH="274742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4113"/>
                        <a:ext cx="10780712" cy="2828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58983"/>
            <a:ext cx="10582199" cy="4113213"/>
          </a:xfrm>
          <a:ln/>
        </p:spPr>
        <p:txBody>
          <a:bodyPr/>
          <a:lstStyle/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b="0" dirty="0" smtClean="0"/>
              <a:t>[1]	</a:t>
            </a:r>
            <a:r>
              <a:rPr lang="de-DE" sz="1100" b="0" dirty="0" smtClean="0"/>
              <a:t>Integrated </a:t>
            </a:r>
            <a:r>
              <a:rPr lang="de-DE" sz="1100" b="0" dirty="0" err="1"/>
              <a:t>mmWave</a:t>
            </a:r>
            <a:r>
              <a:rPr lang="de-DE" sz="1100" b="0" dirty="0"/>
              <a:t> Design </a:t>
            </a:r>
            <a:r>
              <a:rPr lang="de-DE" sz="1100" b="0" dirty="0" err="1" smtClean="0"/>
              <a:t>Considerations</a:t>
            </a:r>
            <a:r>
              <a:rPr lang="de-DE" sz="1100" b="0" dirty="0" smtClean="0"/>
              <a:t>, </a:t>
            </a:r>
            <a:r>
              <a:rPr lang="de-DE" sz="1100" b="0" dirty="0" err="1" smtClean="0"/>
              <a:t>doc</a:t>
            </a:r>
            <a:r>
              <a:rPr lang="de-DE" sz="1100" b="0" dirty="0" smtClean="0"/>
              <a:t>. </a:t>
            </a:r>
            <a:r>
              <a:rPr lang="de-DE" sz="1100" b="0" dirty="0"/>
              <a:t>11-23/1819r1 </a:t>
            </a:r>
            <a:r>
              <a:rPr lang="de-DE" sz="1100" b="0" dirty="0">
                <a:hlinkClick r:id="rId3"/>
              </a:rPr>
              <a:t>https://</a:t>
            </a:r>
            <a:r>
              <a:rPr lang="de-DE" sz="1100" b="0" dirty="0" smtClean="0">
                <a:hlinkClick r:id="rId3"/>
              </a:rPr>
              <a:t>mentor.ieee.org/802.11/dcn/23/11-23-1819-01-immw-integrated-mmwave-design-considerations.pptx</a:t>
            </a:r>
            <a:endParaRPr lang="de-DE" sz="11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sz="1050" b="0" dirty="0" smtClean="0"/>
              <a:t>[2]	</a:t>
            </a:r>
            <a:r>
              <a:rPr lang="en-US" sz="1100" b="0" dirty="0" smtClean="0"/>
              <a:t>High-Level </a:t>
            </a:r>
            <a:r>
              <a:rPr lang="en-US" sz="1100" b="0" dirty="0"/>
              <a:t>Design Considerations of IMMW, 11-23/1878r1, </a:t>
            </a:r>
            <a:r>
              <a:rPr lang="en-US" sz="1100" b="0" dirty="0">
                <a:hlinkClick r:id="rId4"/>
              </a:rPr>
              <a:t>https://</a:t>
            </a:r>
            <a:r>
              <a:rPr lang="en-US" sz="1100" b="0" dirty="0" smtClean="0">
                <a:hlinkClick r:id="rId4"/>
              </a:rPr>
              <a:t>mentor.ieee.org/802.11/dcn/23/11-23-1878-01-immw-high-level-design-considerations-of-immw.pptx</a:t>
            </a:r>
            <a:endParaRPr lang="en-US" sz="11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b="0" dirty="0" smtClean="0"/>
              <a:t>[3] 	Requirements </a:t>
            </a:r>
            <a:r>
              <a:rPr lang="en-US" sz="1100" b="0" dirty="0"/>
              <a:t>Analysis for IMMW Use Cases, 11-23/1977r1, </a:t>
            </a:r>
            <a:r>
              <a:rPr lang="en-US" sz="1100" b="0" dirty="0">
                <a:hlinkClick r:id="rId5"/>
              </a:rPr>
              <a:t>https://</a:t>
            </a:r>
            <a:r>
              <a:rPr lang="en-US" sz="1100" b="0" dirty="0" smtClean="0">
                <a:hlinkClick r:id="rId5"/>
              </a:rPr>
              <a:t>mentor.ieee.org/802.11/dcn/23/11-23-1977-01-immw-requirements-analysis-for-immw-use-cases.pptx</a:t>
            </a:r>
            <a:r>
              <a:rPr lang="en-US" sz="1100" b="0" dirty="0" smtClean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b="0" dirty="0" smtClean="0"/>
              <a:t>[4]	Discussion </a:t>
            </a:r>
            <a:r>
              <a:rPr lang="en-US" sz="1100" b="0" dirty="0"/>
              <a:t>on Enabling MIMO in IMMW, 11-23/1991r, </a:t>
            </a:r>
            <a:r>
              <a:rPr lang="en-US" sz="1100" b="0" dirty="0">
                <a:hlinkClick r:id="rId6"/>
              </a:rPr>
              <a:t>https://</a:t>
            </a:r>
            <a:r>
              <a:rPr lang="en-US" sz="1100" b="0" dirty="0" smtClean="0">
                <a:hlinkClick r:id="rId6"/>
              </a:rPr>
              <a:t>mentor.ieee.org/802.11/dcn/23/11-23-1991-00-immw-discussion-on-enabling-mimo-in-immw.pptx</a:t>
            </a:r>
            <a:r>
              <a:rPr lang="en-US" sz="1100" b="0" dirty="0" smtClean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[5]	Technical </a:t>
            </a:r>
            <a:r>
              <a:rPr lang="en-GB" sz="1100" b="0" dirty="0"/>
              <a:t>scope proposal, 11-23/2004r0, </a:t>
            </a:r>
            <a:r>
              <a:rPr lang="en-GB" sz="1100" b="0" dirty="0">
                <a:hlinkClick r:id="rId7"/>
              </a:rPr>
              <a:t>https://</a:t>
            </a:r>
            <a:r>
              <a:rPr lang="en-GB" sz="1100" b="0" dirty="0" smtClean="0">
                <a:hlinkClick r:id="rId7"/>
              </a:rPr>
              <a:t>mentor.ieee.org/802.11/dcn/23/11-23-2004-00-immw-technical-scope-proposal.pptx</a:t>
            </a:r>
            <a:r>
              <a:rPr lang="en-GB" sz="1100" b="0" dirty="0" smtClean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/>
              <a:t>[6]	</a:t>
            </a:r>
            <a:r>
              <a:rPr lang="en-GB" sz="1100" b="0" dirty="0" smtClean="0"/>
              <a:t>High-level thoughts on IMMW</a:t>
            </a:r>
            <a:r>
              <a:rPr lang="en-US" sz="1100" b="0" dirty="0" smtClean="0"/>
              <a:t>, 11-23/1905r0</a:t>
            </a:r>
            <a:r>
              <a:rPr lang="en-US" sz="1100" b="0" dirty="0"/>
              <a:t>, </a:t>
            </a:r>
            <a:r>
              <a:rPr lang="en-US" sz="1100" b="0" dirty="0">
                <a:hlinkClick r:id="rId8"/>
              </a:rPr>
              <a:t>https://</a:t>
            </a:r>
            <a:r>
              <a:rPr lang="en-US" sz="1100" b="0" dirty="0" smtClean="0">
                <a:hlinkClick r:id="rId8"/>
              </a:rPr>
              <a:t>mentor.ieee.org/802.11/dcn/23/11-23-1905-00-immw-high-level-thoughts-on-immw.pptx</a:t>
            </a:r>
            <a:r>
              <a:rPr lang="en-US" sz="1100" b="0" dirty="0" smtClean="0"/>
              <a:t> </a:t>
            </a:r>
            <a:endParaRPr lang="en-US" sz="1100" b="0" dirty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b="0" dirty="0" smtClean="0"/>
              <a:t>[7]	</a:t>
            </a:r>
            <a:r>
              <a:rPr lang="en-US" sz="1050" b="0" dirty="0" err="1"/>
              <a:t>mmWave</a:t>
            </a:r>
            <a:r>
              <a:rPr lang="en-US" sz="1050" b="0" dirty="0"/>
              <a:t> operation without </a:t>
            </a:r>
            <a:r>
              <a:rPr lang="en-US" sz="1050" b="0" dirty="0" err="1"/>
              <a:t>mmWave</a:t>
            </a:r>
            <a:r>
              <a:rPr lang="en-US" sz="1050" b="0" dirty="0"/>
              <a:t> Beacon</a:t>
            </a:r>
            <a:r>
              <a:rPr lang="de-DE" sz="1100" b="0" dirty="0" smtClean="0"/>
              <a:t>, 11-23/2152r0</a:t>
            </a:r>
            <a:r>
              <a:rPr lang="de-DE" sz="1100" b="0" dirty="0"/>
              <a:t>, </a:t>
            </a:r>
            <a:r>
              <a:rPr lang="de-DE" sz="1100" b="0" dirty="0">
                <a:hlinkClick r:id="rId9"/>
              </a:rPr>
              <a:t>https://</a:t>
            </a:r>
            <a:r>
              <a:rPr lang="de-DE" sz="1100" b="0" dirty="0" smtClean="0">
                <a:hlinkClick r:id="rId9"/>
              </a:rPr>
              <a:t>mentor.ieee.org/802.11/dcn/23/11-23-2052-00-immw-mmwave-operation-without-mmwave-beacon.pptx</a:t>
            </a:r>
            <a:r>
              <a:rPr lang="de-DE" sz="1100" b="0" dirty="0" smtClean="0"/>
              <a:t> </a:t>
            </a:r>
            <a:endParaRPr lang="en-US" sz="11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[8]	IMMW proposed PAR</a:t>
            </a:r>
            <a:r>
              <a:rPr lang="en-GB" sz="1100" b="0" dirty="0"/>
              <a:t>, 11-24/0116r1, </a:t>
            </a:r>
            <a:r>
              <a:rPr lang="en-GB" sz="1100" b="0" dirty="0">
                <a:hlinkClick r:id="rId10"/>
              </a:rPr>
              <a:t>https://</a:t>
            </a:r>
            <a:r>
              <a:rPr lang="en-GB" sz="1100" b="0" dirty="0" smtClean="0">
                <a:hlinkClick r:id="rId10"/>
              </a:rPr>
              <a:t>mentor.ieee.org/802.11/dcn/24/11-24-0116-01-immw-immw-draft-proposed-par.docx</a:t>
            </a:r>
            <a:r>
              <a:rPr lang="en-GB" sz="1100" b="0" dirty="0" smtClean="0"/>
              <a:t>   </a:t>
            </a:r>
            <a:endParaRPr lang="en-GB" sz="11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</a:t>
            </a:r>
            <a:r>
              <a:rPr lang="en-GB" sz="1100" b="0" dirty="0" smtClean="0"/>
              <a:t>9]</a:t>
            </a:r>
            <a:r>
              <a:rPr lang="en-GB" sz="1100" b="0" dirty="0"/>
              <a:t>	</a:t>
            </a:r>
            <a:r>
              <a:rPr lang="en-GB" sz="1100" b="0" dirty="0">
                <a:solidFill>
                  <a:schemeClr val="tx1"/>
                </a:solidFill>
              </a:rPr>
              <a:t>IEEE </a:t>
            </a:r>
            <a:r>
              <a:rPr lang="en-GB" sz="1100" b="0" dirty="0" err="1">
                <a:solidFill>
                  <a:schemeClr val="tx1"/>
                </a:solidFill>
              </a:rPr>
              <a:t>Std</a:t>
            </a:r>
            <a:r>
              <a:rPr lang="en-GB" sz="1100" b="0" dirty="0">
                <a:solidFill>
                  <a:schemeClr val="tx1"/>
                </a:solidFill>
              </a:rPr>
              <a:t> 802.11bb-2023, </a:t>
            </a:r>
            <a:r>
              <a:rPr lang="en-GB" sz="1100" b="0" dirty="0">
                <a:solidFill>
                  <a:schemeClr val="tx1"/>
                </a:solidFill>
                <a:hlinkClick r:id="rId11"/>
              </a:rPr>
              <a:t>https://standards.ieee.org/ieee/802.11bb/10823/</a:t>
            </a:r>
            <a:endParaRPr lang="en-GB" sz="1100" b="0" dirty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>
                <a:solidFill>
                  <a:schemeClr val="tx1"/>
                </a:solidFill>
              </a:rPr>
              <a:t>[10]</a:t>
            </a:r>
            <a:r>
              <a:rPr lang="en-GB" sz="1100" b="0" dirty="0">
                <a:solidFill>
                  <a:schemeClr val="tx1"/>
                </a:solidFill>
              </a:rPr>
              <a:t>	IEEE 802 Tutorial “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IEEE 802 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Standards on Light 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Communication”</a:t>
            </a:r>
            <a:r>
              <a:rPr lang="en-GB" sz="1100" b="0" dirty="0">
                <a:solidFill>
                  <a:schemeClr val="tx1"/>
                </a:solidFill>
              </a:rPr>
              <a:t> </a:t>
            </a:r>
            <a:r>
              <a:rPr lang="en-GB" sz="1100" b="0" dirty="0" smtClean="0">
                <a:solidFill>
                  <a:schemeClr val="tx1"/>
                </a:solidFill>
                <a:hlinkClick r:id="rId12"/>
              </a:rPr>
              <a:t>https</a:t>
            </a:r>
            <a:r>
              <a:rPr lang="en-GB" sz="1100" b="0" dirty="0">
                <a:solidFill>
                  <a:schemeClr val="tx1"/>
                </a:solidFill>
                <a:hlinkClick r:id="rId12"/>
              </a:rPr>
              <a:t>://mentor.ieee.org/802.11/dcn/23/11-23-0277-01-0000-ieee-802-standards-on-light-communication.pdf</a:t>
            </a:r>
            <a:r>
              <a:rPr lang="en-GB" sz="1100" b="0" dirty="0">
                <a:solidFill>
                  <a:schemeClr val="tx1"/>
                </a:solidFill>
              </a:rPr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[11]</a:t>
            </a:r>
            <a:r>
              <a:rPr lang="en-GB" sz="1100" b="0" dirty="0"/>
              <a:t>	</a:t>
            </a:r>
            <a:r>
              <a:rPr lang="en-US" sz="1100" b="0" dirty="0"/>
              <a:t>Extend IMMW scope to include optical bands, 11-23/2016r2, </a:t>
            </a:r>
            <a:r>
              <a:rPr lang="en-US" sz="1100" b="0" dirty="0">
                <a:hlinkClick r:id="rId13"/>
              </a:rPr>
              <a:t>https://mentor.ieee.org/802.11/dcn/23/11-23-2016-02-immw-extend-immw-scope-to-include-optical-bands.pptx</a:t>
            </a:r>
            <a:r>
              <a:rPr lang="en-US" sz="1100" b="0" dirty="0"/>
              <a:t> </a:t>
            </a:r>
            <a:endParaRPr lang="en-GB" sz="1100" b="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[12]    Channelization to include optical bands</a:t>
            </a:r>
            <a:r>
              <a:rPr lang="en-GB" sz="1100" b="0" dirty="0"/>
              <a:t>, 11-24/0062r0, </a:t>
            </a:r>
            <a:r>
              <a:rPr lang="en-GB" sz="1100" b="0" dirty="0">
                <a:hlinkClick r:id="rId14"/>
              </a:rPr>
              <a:t>https://</a:t>
            </a:r>
            <a:r>
              <a:rPr lang="en-GB" sz="1100" b="0" dirty="0" smtClean="0">
                <a:hlinkClick r:id="rId14"/>
              </a:rPr>
              <a:t>mentor.ieee.org/802.11/dcn/24/11-24-0062-00-immw-channelization-to-include-optical-bands.pptx</a:t>
            </a:r>
            <a:r>
              <a:rPr lang="en-GB" sz="1100" b="0" dirty="0" smtClean="0"/>
              <a:t>  </a:t>
            </a:r>
            <a:endParaRPr lang="en-GB" sz="1100" b="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[13]    Numerologies to include optical bands, 11-24/0077r0</a:t>
            </a:r>
            <a:r>
              <a:rPr lang="en-GB" sz="1100" b="0" dirty="0"/>
              <a:t>, </a:t>
            </a:r>
            <a:r>
              <a:rPr lang="en-GB" sz="1100" b="0" dirty="0">
                <a:hlinkClick r:id="rId15"/>
              </a:rPr>
              <a:t>https://</a:t>
            </a:r>
            <a:r>
              <a:rPr lang="en-GB" sz="1100" b="0" dirty="0" smtClean="0">
                <a:hlinkClick r:id="rId15"/>
              </a:rPr>
              <a:t>mentor.ieee.org/802.11/dcn/24/11-24-0077-00-immw-numerology-to-include-optical-bands.pptx</a:t>
            </a:r>
            <a:r>
              <a:rPr lang="en-GB" sz="1100" b="0" dirty="0" smtClean="0"/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[14]    Thoughts on IMMW extension to optical bands, 11-24/0081r0</a:t>
            </a:r>
            <a:r>
              <a:rPr lang="en-GB" sz="1100" b="0" dirty="0"/>
              <a:t>, </a:t>
            </a:r>
            <a:r>
              <a:rPr lang="en-GB" sz="1100" b="0" dirty="0">
                <a:hlinkClick r:id="rId16"/>
              </a:rPr>
              <a:t>https://</a:t>
            </a:r>
            <a:r>
              <a:rPr lang="en-GB" sz="1100" b="0" dirty="0" smtClean="0">
                <a:hlinkClick r:id="rId16"/>
              </a:rPr>
              <a:t>mentor.ieee.org/802.11/dcn/24/11-24-0081-00-immw-thoughts-on-immw-extensions-to-optical-bands.pptx</a:t>
            </a:r>
            <a:r>
              <a:rPr lang="en-GB" sz="1100" b="0" dirty="0" smtClean="0"/>
              <a:t> </a:t>
            </a:r>
            <a:endParaRPr lang="en-GB" sz="1100" b="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23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This contribution </a:t>
            </a:r>
            <a:r>
              <a:rPr lang="en-GB" sz="2000" dirty="0" smtClean="0"/>
              <a:t>proposes a unified IF interface for integrated mm- and light-wave.</a:t>
            </a:r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883259" y="1700808"/>
            <a:ext cx="10423367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Recent contributions </a:t>
            </a:r>
            <a:r>
              <a:rPr lang="en-US" sz="2000" kern="0" dirty="0" smtClean="0"/>
              <a:t>showed significant interest in use of bands above 7 GHz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[1-4] proposed to </a:t>
            </a:r>
            <a:r>
              <a:rPr lang="en-us" sz="1600" kern="0" dirty="0"/>
              <a:t>reuse existing </a:t>
            </a:r>
            <a:r>
              <a:rPr lang="en-us" sz="1600" kern="0" dirty="0" smtClean="0"/>
              <a:t>Sub-7 GHz baseband</a:t>
            </a:r>
            <a:endParaRPr lang="en-us" sz="16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>
                <a:cs typeface="Calibri" panose="020F0502020204030204"/>
              </a:rPr>
              <a:t>[2] </a:t>
            </a:r>
            <a:r>
              <a:rPr lang="en-US" sz="1600" kern="0" dirty="0" smtClean="0">
                <a:cs typeface="Calibri" panose="020F0502020204030204"/>
              </a:rPr>
              <a:t>proposed non-overlapping channels </a:t>
            </a:r>
            <a:r>
              <a:rPr lang="en-US" sz="1600" kern="0" dirty="0">
                <a:cs typeface="Calibri" panose="020F0502020204030204"/>
              </a:rPr>
              <a:t>for mm-wave</a:t>
            </a:r>
            <a:endParaRPr lang="en-us" sz="1600" kern="0" dirty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[5, 6] proposed </a:t>
            </a:r>
            <a:r>
              <a:rPr lang="en-US" sz="1600" kern="0" dirty="0" smtClean="0"/>
              <a:t>to limit the </a:t>
            </a:r>
            <a:r>
              <a:rPr lang="en-US" sz="1600" kern="0" dirty="0" smtClean="0"/>
              <a:t>scope in general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[7] </a:t>
            </a:r>
            <a:r>
              <a:rPr lang="en-US" sz="1600" kern="0" dirty="0" smtClean="0"/>
              <a:t>proposed to reuse sub-7 GHz bands for control and mgmt.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[8] proposed an initial PAR</a:t>
            </a:r>
            <a:endParaRPr lang="en-US" sz="1600" kern="0" dirty="0" smtClean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Besides, it is proposed </a:t>
            </a:r>
            <a:r>
              <a:rPr lang="en-US" sz="2200" kern="0" dirty="0" smtClean="0"/>
              <a:t>to </a:t>
            </a:r>
            <a:r>
              <a:rPr lang="en-US" sz="2200" kern="0" dirty="0" smtClean="0"/>
              <a:t>also include </a:t>
            </a:r>
            <a:r>
              <a:rPr lang="en-US" sz="2200" kern="0" dirty="0" smtClean="0"/>
              <a:t>optical </a:t>
            </a:r>
            <a:r>
              <a:rPr lang="en-US" sz="2200" kern="0" dirty="0" smtClean="0"/>
              <a:t>bands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[9, 10] provided background on recent </a:t>
            </a:r>
            <a:r>
              <a:rPr lang="en-US" sz="1600" kern="0" dirty="0" smtClean="0"/>
              <a:t>11bb standard</a:t>
            </a:r>
            <a:endParaRPr lang="en-US" sz="16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[11] proposed that optical bands are equally integrated into MLO</a:t>
            </a:r>
            <a:endParaRPr lang="en-US" sz="16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[12] argued that o</a:t>
            </a:r>
            <a:r>
              <a:rPr lang="en-US" sz="1600" kern="0" dirty="0" smtClean="0"/>
              <a:t>ptical bands can use similar non-overlapping channels </a:t>
            </a:r>
            <a:r>
              <a:rPr lang="en-US" sz="1600" kern="0" dirty="0" smtClean="0"/>
              <a:t>like mm-wave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[13] indicated that optical bands can be operated using both, the sub-7 GHz or an up-clocked sub-7 GHz numerology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[14] proposed optical bands can use 11bb for control/mgmt. and new light-wave channels for data (non-standalone)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de-DE" sz="2200" kern="0" dirty="0" smtClean="0"/>
              <a:t>This </a:t>
            </a:r>
            <a:r>
              <a:rPr lang="de-DE" sz="2200" kern="0" dirty="0" err="1" smtClean="0"/>
              <a:t>contribution</a:t>
            </a:r>
            <a:r>
              <a:rPr lang="de-DE" sz="2200" kern="0" dirty="0" smtClean="0"/>
              <a:t> </a:t>
            </a:r>
            <a:r>
              <a:rPr lang="de-DE" sz="2200" kern="0" dirty="0" err="1" smtClean="0"/>
              <a:t>proposes</a:t>
            </a:r>
            <a:r>
              <a:rPr lang="de-DE" sz="2200" kern="0" dirty="0" smtClean="0"/>
              <a:t> a </a:t>
            </a:r>
            <a:r>
              <a:rPr lang="de-DE" sz="2200" kern="0" dirty="0" err="1" smtClean="0"/>
              <a:t>unified</a:t>
            </a:r>
            <a:r>
              <a:rPr lang="de-DE" sz="2200" kern="0" dirty="0" smtClean="0"/>
              <a:t> IF </a:t>
            </a:r>
            <a:r>
              <a:rPr lang="de-DE" sz="2200" kern="0" dirty="0" err="1" smtClean="0"/>
              <a:t>interface</a:t>
            </a:r>
            <a:r>
              <a:rPr lang="de-DE" sz="2200" kern="0" dirty="0" smtClean="0"/>
              <a:t> </a:t>
            </a:r>
            <a:r>
              <a:rPr lang="de-DE" sz="2200" kern="0" dirty="0" err="1" smtClean="0"/>
              <a:t>for</a:t>
            </a:r>
            <a:r>
              <a:rPr lang="de-DE" sz="2200" kern="0" dirty="0" smtClean="0"/>
              <a:t> mm- and light-</a:t>
            </a:r>
            <a:r>
              <a:rPr lang="de-DE" sz="2200" kern="0" dirty="0" err="1" smtClean="0"/>
              <a:t>wave</a:t>
            </a:r>
            <a:endParaRPr lang="de-DE" sz="2200" kern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and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2024</a:t>
            </a:r>
            <a:endParaRPr lang="en-GB" dirty="0"/>
          </a:p>
        </p:txBody>
      </p:sp>
      <p:pic>
        <p:nvPicPr>
          <p:cNvPr id="8" name="Picture 29">
            <a:extLst>
              <a:ext uri="{FF2B5EF4-FFF2-40B4-BE49-F238E27FC236}">
                <a16:creationId xmlns:a16="http://schemas.microsoft.com/office/drawing/2014/main" id="{F90C175D-2BED-39EB-551F-2D26E0B95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0192" y="2193898"/>
            <a:ext cx="3685293" cy="267956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3" name="Rechteck 2"/>
          <p:cNvSpPr/>
          <p:nvPr/>
        </p:nvSpPr>
        <p:spPr>
          <a:xfrm>
            <a:off x="8688288" y="4982979"/>
            <a:ext cx="40504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</a:rPr>
              <a:t>Source:</a:t>
            </a:r>
            <a:r>
              <a:rPr lang="en-GB" sz="1000" dirty="0">
                <a:solidFill>
                  <a:schemeClr val="tx1"/>
                </a:solidFill>
              </a:rPr>
              <a:t>	</a:t>
            </a:r>
            <a:r>
              <a:rPr lang="en-US" sz="1000" dirty="0" smtClean="0">
                <a:solidFill>
                  <a:schemeClr val="tx1"/>
                </a:solidFill>
              </a:rPr>
              <a:t>11-23/2016r2 </a:t>
            </a:r>
            <a:r>
              <a:rPr lang="en-GB" sz="1000" dirty="0" smtClean="0">
                <a:solidFill>
                  <a:schemeClr val="tx1"/>
                </a:solidFill>
              </a:rPr>
              <a:t>[12]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5" name="Gerader Verbinder 174"/>
          <p:cNvCxnSpPr/>
          <p:nvPr/>
        </p:nvCxnSpPr>
        <p:spPr bwMode="auto">
          <a:xfrm flipH="1">
            <a:off x="2118350" y="3401125"/>
            <a:ext cx="6602" cy="4228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Gerader Verbinder 30"/>
          <p:cNvCxnSpPr/>
          <p:nvPr/>
        </p:nvCxnSpPr>
        <p:spPr bwMode="auto">
          <a:xfrm rot="60000" flipV="1">
            <a:off x="2277957" y="3391211"/>
            <a:ext cx="289624" cy="55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Gerader Verbinder 24"/>
          <p:cNvCxnSpPr/>
          <p:nvPr/>
        </p:nvCxnSpPr>
        <p:spPr bwMode="auto">
          <a:xfrm rot="60000" flipV="1">
            <a:off x="2279603" y="2737620"/>
            <a:ext cx="289624" cy="55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Gerader Verbinder 63"/>
          <p:cNvCxnSpPr/>
          <p:nvPr/>
        </p:nvCxnSpPr>
        <p:spPr bwMode="auto">
          <a:xfrm rot="21540000" flipH="1">
            <a:off x="2125945" y="2465002"/>
            <a:ext cx="5931" cy="4221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73833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Typical frontend interfaces (exemplary)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20" name="Textfeld 19"/>
          <p:cNvSpPr txBox="1"/>
          <p:nvPr/>
        </p:nvSpPr>
        <p:spPr>
          <a:xfrm>
            <a:off x="2852393" y="2599120"/>
            <a:ext cx="662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DAC(I)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793082" y="3247192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DAC(Q)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1415480" y="2633695"/>
            <a:ext cx="864096" cy="823407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2793878" y="2636789"/>
            <a:ext cx="648868" cy="22336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2797062" y="3284861"/>
            <a:ext cx="648868" cy="22336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Gerader Verbinder 35"/>
          <p:cNvCxnSpPr/>
          <p:nvPr/>
        </p:nvCxnSpPr>
        <p:spPr bwMode="auto">
          <a:xfrm>
            <a:off x="2561920" y="3816042"/>
            <a:ext cx="1096850" cy="9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2722666" y="3546257"/>
            <a:ext cx="750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>
                <a:solidFill>
                  <a:schemeClr val="tx1"/>
                </a:solidFill>
              </a:rPr>
              <a:t>f_control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 bwMode="auto">
          <a:xfrm>
            <a:off x="2804834" y="3914094"/>
            <a:ext cx="637912" cy="5043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2793083" y="3895264"/>
            <a:ext cx="649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ref</a:t>
            </a:r>
            <a:r>
              <a:rPr lang="de-DE" sz="1400" dirty="0" smtClean="0">
                <a:solidFill>
                  <a:schemeClr val="tx1"/>
                </a:solidFill>
              </a:rPr>
              <a:t>. </a:t>
            </a:r>
            <a:r>
              <a:rPr lang="de-DE" sz="1400" dirty="0" err="1" smtClean="0">
                <a:solidFill>
                  <a:schemeClr val="tx1"/>
                </a:solidFill>
              </a:rPr>
              <a:t>clock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44" name="Gerader Verbinder 43"/>
          <p:cNvCxnSpPr/>
          <p:nvPr/>
        </p:nvCxnSpPr>
        <p:spPr bwMode="auto">
          <a:xfrm>
            <a:off x="1922661" y="3456456"/>
            <a:ext cx="89" cy="7067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" name="Textfeld 65"/>
          <p:cNvSpPr txBox="1"/>
          <p:nvPr/>
        </p:nvSpPr>
        <p:spPr>
          <a:xfrm>
            <a:off x="2704850" y="2202415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>
                <a:solidFill>
                  <a:schemeClr val="tx1"/>
                </a:solidFill>
              </a:rPr>
              <a:t>p</a:t>
            </a:r>
            <a:r>
              <a:rPr lang="de-DE" sz="1200" dirty="0" err="1" smtClean="0">
                <a:solidFill>
                  <a:schemeClr val="tx1"/>
                </a:solidFill>
              </a:rPr>
              <a:t>_control</a:t>
            </a:r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69" name="Gerader Verbinder 68"/>
          <p:cNvCxnSpPr>
            <a:stCxn id="32" idx="3"/>
          </p:cNvCxnSpPr>
          <p:nvPr/>
        </p:nvCxnSpPr>
        <p:spPr bwMode="auto">
          <a:xfrm flipV="1">
            <a:off x="3445930" y="3393738"/>
            <a:ext cx="214485" cy="28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2" name="Gerader Verbinder 71"/>
          <p:cNvCxnSpPr/>
          <p:nvPr/>
        </p:nvCxnSpPr>
        <p:spPr bwMode="auto">
          <a:xfrm flipV="1">
            <a:off x="3442746" y="2740332"/>
            <a:ext cx="214485" cy="28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5" name="Gerader Verbinder 74"/>
          <p:cNvCxnSpPr/>
          <p:nvPr/>
        </p:nvCxnSpPr>
        <p:spPr bwMode="auto">
          <a:xfrm rot="60000" flipV="1">
            <a:off x="1127475" y="3033695"/>
            <a:ext cx="289624" cy="55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7" name="Gerader Verbinder 76"/>
          <p:cNvCxnSpPr/>
          <p:nvPr/>
        </p:nvCxnSpPr>
        <p:spPr bwMode="auto">
          <a:xfrm flipH="1">
            <a:off x="3651543" y="2270438"/>
            <a:ext cx="5688" cy="21348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feld 78"/>
          <p:cNvSpPr txBox="1"/>
          <p:nvPr/>
        </p:nvSpPr>
        <p:spPr>
          <a:xfrm>
            <a:off x="3427596" y="4394699"/>
            <a:ext cx="676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Analog 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IQ </a:t>
            </a:r>
          </a:p>
        </p:txBody>
      </p:sp>
      <p:sp>
        <p:nvSpPr>
          <p:cNvPr id="80" name="Rechteck 79"/>
          <p:cNvSpPr/>
          <p:nvPr/>
        </p:nvSpPr>
        <p:spPr bwMode="auto">
          <a:xfrm>
            <a:off x="4583831" y="2592838"/>
            <a:ext cx="807225" cy="95341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Gerader Verbinder 81"/>
          <p:cNvCxnSpPr/>
          <p:nvPr/>
        </p:nvCxnSpPr>
        <p:spPr bwMode="auto">
          <a:xfrm>
            <a:off x="3658769" y="2479414"/>
            <a:ext cx="2149199" cy="117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Rechteck 83"/>
          <p:cNvSpPr/>
          <p:nvPr/>
        </p:nvSpPr>
        <p:spPr bwMode="auto">
          <a:xfrm>
            <a:off x="3935760" y="3641807"/>
            <a:ext cx="648072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3935760" y="371381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 err="1" smtClean="0">
                <a:solidFill>
                  <a:schemeClr val="tx1"/>
                </a:solidFill>
              </a:rPr>
              <a:t>Synthe</a:t>
            </a:r>
            <a:r>
              <a:rPr lang="de-DE" sz="1200" dirty="0" smtClean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de-DE" sz="1200" dirty="0" err="1" smtClean="0">
                <a:solidFill>
                  <a:schemeClr val="tx1"/>
                </a:solidFill>
              </a:rPr>
              <a:t>sizer</a:t>
            </a:r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89" name="Gerader Verbinder 88"/>
          <p:cNvCxnSpPr/>
          <p:nvPr/>
        </p:nvCxnSpPr>
        <p:spPr bwMode="auto">
          <a:xfrm>
            <a:off x="4583832" y="3816974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Gerader Verbinder 90"/>
          <p:cNvCxnSpPr/>
          <p:nvPr/>
        </p:nvCxnSpPr>
        <p:spPr bwMode="auto">
          <a:xfrm flipV="1">
            <a:off x="4727848" y="2833376"/>
            <a:ext cx="0" cy="983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feld 96"/>
          <p:cNvSpPr txBox="1"/>
          <p:nvPr/>
        </p:nvSpPr>
        <p:spPr>
          <a:xfrm>
            <a:off x="4645907" y="3519608"/>
            <a:ext cx="4471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0°</a:t>
            </a:r>
            <a:endParaRPr lang="de-DE" sz="1050" dirty="0">
              <a:solidFill>
                <a:schemeClr val="tx1"/>
              </a:solidFill>
            </a:endParaRPr>
          </a:p>
        </p:txBody>
      </p:sp>
      <p:cxnSp>
        <p:nvCxnSpPr>
          <p:cNvPr id="98" name="Gerader Verbinder 97"/>
          <p:cNvCxnSpPr/>
          <p:nvPr/>
        </p:nvCxnSpPr>
        <p:spPr bwMode="auto">
          <a:xfrm>
            <a:off x="4583831" y="3956566"/>
            <a:ext cx="4571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Gerader Verbinder 98"/>
          <p:cNvCxnSpPr>
            <a:endCxn id="112" idx="4"/>
          </p:cNvCxnSpPr>
          <p:nvPr/>
        </p:nvCxnSpPr>
        <p:spPr bwMode="auto">
          <a:xfrm flipV="1">
            <a:off x="5040288" y="3490278"/>
            <a:ext cx="1" cy="466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feld 103"/>
          <p:cNvSpPr txBox="1"/>
          <p:nvPr/>
        </p:nvSpPr>
        <p:spPr>
          <a:xfrm>
            <a:off x="4943872" y="3525047"/>
            <a:ext cx="5040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-90°</a:t>
            </a:r>
            <a:endParaRPr lang="de-DE" sz="1050" dirty="0">
              <a:solidFill>
                <a:schemeClr val="tx1"/>
              </a:solidFill>
            </a:endParaRPr>
          </a:p>
        </p:txBody>
      </p:sp>
      <p:cxnSp>
        <p:nvCxnSpPr>
          <p:cNvPr id="106" name="Gerader Verbinder 105"/>
          <p:cNvCxnSpPr/>
          <p:nvPr/>
        </p:nvCxnSpPr>
        <p:spPr bwMode="auto">
          <a:xfrm>
            <a:off x="3651543" y="2743203"/>
            <a:ext cx="1580361" cy="2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Gerader Verbinder 107"/>
          <p:cNvCxnSpPr/>
          <p:nvPr/>
        </p:nvCxnSpPr>
        <p:spPr bwMode="auto">
          <a:xfrm>
            <a:off x="3655303" y="3394971"/>
            <a:ext cx="1576601" cy="61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Flussdiagramm: Zusammenführung 109"/>
          <p:cNvSpPr/>
          <p:nvPr/>
        </p:nvSpPr>
        <p:spPr bwMode="auto">
          <a:xfrm>
            <a:off x="4636649" y="2647287"/>
            <a:ext cx="192833" cy="186089"/>
          </a:xfrm>
          <a:prstGeom prst="flowChartSummingJuncti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Flussdiagramm: Zusammenführung 111"/>
          <p:cNvSpPr/>
          <p:nvPr/>
        </p:nvSpPr>
        <p:spPr bwMode="auto">
          <a:xfrm>
            <a:off x="4943872" y="3304189"/>
            <a:ext cx="192833" cy="186089"/>
          </a:xfrm>
          <a:prstGeom prst="flowChartSummingJuncti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9" name="Gerader Verbinder 118"/>
          <p:cNvCxnSpPr/>
          <p:nvPr/>
        </p:nvCxnSpPr>
        <p:spPr bwMode="auto">
          <a:xfrm flipH="1" flipV="1">
            <a:off x="5226659" y="2740332"/>
            <a:ext cx="5245" cy="660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Flussdiagramm: Oder 117"/>
          <p:cNvSpPr/>
          <p:nvPr/>
        </p:nvSpPr>
        <p:spPr bwMode="auto">
          <a:xfrm>
            <a:off x="5136705" y="2972968"/>
            <a:ext cx="192833" cy="186089"/>
          </a:xfrm>
          <a:prstGeom prst="flowChar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1" name="Gerader Verbinder 120"/>
          <p:cNvCxnSpPr>
            <a:stCxn id="118" idx="6"/>
          </p:cNvCxnSpPr>
          <p:nvPr/>
        </p:nvCxnSpPr>
        <p:spPr bwMode="auto">
          <a:xfrm flipV="1">
            <a:off x="5329538" y="3065942"/>
            <a:ext cx="992702" cy="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4" name="Gerader Verbinder 123"/>
          <p:cNvCxnSpPr/>
          <p:nvPr/>
        </p:nvCxnSpPr>
        <p:spPr bwMode="auto">
          <a:xfrm>
            <a:off x="3660499" y="3815196"/>
            <a:ext cx="273722" cy="17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Gerader Verbinder 127"/>
          <p:cNvCxnSpPr/>
          <p:nvPr/>
        </p:nvCxnSpPr>
        <p:spPr bwMode="auto">
          <a:xfrm>
            <a:off x="3664346" y="4161265"/>
            <a:ext cx="273722" cy="17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Gerader Verbinder 134"/>
          <p:cNvCxnSpPr/>
          <p:nvPr/>
        </p:nvCxnSpPr>
        <p:spPr bwMode="auto">
          <a:xfrm flipH="1" flipV="1">
            <a:off x="5807968" y="2496191"/>
            <a:ext cx="4988" cy="3974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87" name="Gleichschenkliges Dreieck 86"/>
          <p:cNvSpPr/>
          <p:nvPr/>
        </p:nvSpPr>
        <p:spPr bwMode="auto">
          <a:xfrm rot="5400000">
            <a:off x="5586165" y="2718245"/>
            <a:ext cx="569303" cy="701761"/>
          </a:xfrm>
          <a:prstGeom prst="triangl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5519936" y="2963538"/>
            <a:ext cx="463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VGA</a:t>
            </a:r>
            <a:endParaRPr lang="de-DE" sz="1000" dirty="0">
              <a:solidFill>
                <a:schemeClr val="tx1"/>
              </a:solidFill>
            </a:endParaRPr>
          </a:p>
        </p:txBody>
      </p:sp>
      <p:cxnSp>
        <p:nvCxnSpPr>
          <p:cNvPr id="147" name="Gerader Verbinder 146"/>
          <p:cNvCxnSpPr/>
          <p:nvPr/>
        </p:nvCxnSpPr>
        <p:spPr bwMode="auto">
          <a:xfrm flipH="1">
            <a:off x="6322240" y="2273655"/>
            <a:ext cx="5688" cy="21348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Gerader Verbinder 148"/>
          <p:cNvCxnSpPr/>
          <p:nvPr/>
        </p:nvCxnSpPr>
        <p:spPr bwMode="auto">
          <a:xfrm flipV="1">
            <a:off x="3454488" y="4163255"/>
            <a:ext cx="214485" cy="28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1" name="Gerader Verbinder 150"/>
          <p:cNvCxnSpPr/>
          <p:nvPr/>
        </p:nvCxnSpPr>
        <p:spPr bwMode="auto">
          <a:xfrm flipH="1">
            <a:off x="2561920" y="2273655"/>
            <a:ext cx="5688" cy="21348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Textfeld 147"/>
          <p:cNvSpPr txBox="1"/>
          <p:nvPr/>
        </p:nvSpPr>
        <p:spPr>
          <a:xfrm>
            <a:off x="5976832" y="4407495"/>
            <a:ext cx="676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Analog 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IF/RF </a:t>
            </a:r>
          </a:p>
        </p:txBody>
      </p:sp>
      <p:sp>
        <p:nvSpPr>
          <p:cNvPr id="152" name="Textfeld 151"/>
          <p:cNvSpPr txBox="1"/>
          <p:nvPr/>
        </p:nvSpPr>
        <p:spPr>
          <a:xfrm>
            <a:off x="2238122" y="4367988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Digital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IQ 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6498167" y="1491301"/>
            <a:ext cx="2622169" cy="21546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Text Placeholder 4"/>
          <p:cNvSpPr txBox="1">
            <a:spLocks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7200592" y="1571911"/>
            <a:ext cx="4367817" cy="4712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Digital IQ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large # of digital ports</a:t>
            </a:r>
            <a:endParaRPr lang="en-us" sz="1800" kern="0" dirty="0" smtClean="0">
              <a:cs typeface="Calibri" panose="020F0502020204030204"/>
            </a:endParaRPr>
          </a:p>
          <a:p>
            <a:pPr marL="30861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Analog IQ</a:t>
            </a:r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two analog ports for I and Q</a:t>
            </a:r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digital SPI port, proprietary commands e.g., for power and frequency control</a:t>
            </a:r>
          </a:p>
          <a:p>
            <a:pPr marL="30861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Analog IF/RF</a:t>
            </a:r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single TX port</a:t>
            </a:r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further simplified</a:t>
            </a:r>
            <a:endParaRPr lang="en-US" sz="1800" kern="0" dirty="0" smtClean="0"/>
          </a:p>
        </p:txBody>
      </p:sp>
      <p:sp>
        <p:nvSpPr>
          <p:cNvPr id="164" name="Rechteck 163"/>
          <p:cNvSpPr/>
          <p:nvPr/>
        </p:nvSpPr>
        <p:spPr bwMode="auto">
          <a:xfrm>
            <a:off x="1461603" y="1793717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343472" y="2746737"/>
            <a:ext cx="1008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PHY TX DSP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70" name="Gerader Verbinder 169"/>
          <p:cNvCxnSpPr/>
          <p:nvPr/>
        </p:nvCxnSpPr>
        <p:spPr bwMode="auto">
          <a:xfrm flipV="1">
            <a:off x="1917644" y="4161265"/>
            <a:ext cx="644276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Gerader Verbinder 171"/>
          <p:cNvCxnSpPr/>
          <p:nvPr/>
        </p:nvCxnSpPr>
        <p:spPr bwMode="auto">
          <a:xfrm>
            <a:off x="2561920" y="2466977"/>
            <a:ext cx="1096080" cy="95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8" name="Gerader Verbinder 177"/>
          <p:cNvCxnSpPr/>
          <p:nvPr/>
        </p:nvCxnSpPr>
        <p:spPr bwMode="auto">
          <a:xfrm flipV="1">
            <a:off x="2128910" y="2468853"/>
            <a:ext cx="445826" cy="29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0" name="Gerader Verbinder 179"/>
          <p:cNvCxnSpPr/>
          <p:nvPr/>
        </p:nvCxnSpPr>
        <p:spPr bwMode="auto">
          <a:xfrm flipV="1">
            <a:off x="2120620" y="3817645"/>
            <a:ext cx="445826" cy="29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6" name="Gerader Verbinder 185"/>
          <p:cNvCxnSpPr/>
          <p:nvPr/>
        </p:nvCxnSpPr>
        <p:spPr bwMode="auto">
          <a:xfrm rot="60000" flipH="1">
            <a:off x="2567560" y="4159185"/>
            <a:ext cx="233524" cy="41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0" name="Gerader Verbinder 189"/>
          <p:cNvCxnSpPr/>
          <p:nvPr/>
        </p:nvCxnSpPr>
        <p:spPr bwMode="auto">
          <a:xfrm rot="-60000">
            <a:off x="2574713" y="2737570"/>
            <a:ext cx="219142" cy="4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Gerader Verbinder 195"/>
          <p:cNvCxnSpPr/>
          <p:nvPr/>
        </p:nvCxnSpPr>
        <p:spPr bwMode="auto">
          <a:xfrm rot="-60000">
            <a:off x="2569697" y="3388909"/>
            <a:ext cx="219142" cy="4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Gerader Verbinder 196"/>
          <p:cNvCxnSpPr/>
          <p:nvPr/>
        </p:nvCxnSpPr>
        <p:spPr bwMode="auto">
          <a:xfrm rot="-60000">
            <a:off x="6325107" y="3063695"/>
            <a:ext cx="219142" cy="4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lussdiagramm: Karte 104"/>
          <p:cNvSpPr/>
          <p:nvPr/>
        </p:nvSpPr>
        <p:spPr bwMode="auto">
          <a:xfrm flipH="1">
            <a:off x="10632504" y="3423806"/>
            <a:ext cx="360040" cy="437242"/>
          </a:xfrm>
          <a:prstGeom prst="flowChartPunchedCard">
            <a:avLst/>
          </a:prstGeom>
          <a:solidFill>
            <a:schemeClr val="bg1"/>
          </a:solidFill>
          <a:ln w="349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Flussdiagramm: Karte 110"/>
          <p:cNvSpPr/>
          <p:nvPr/>
        </p:nvSpPr>
        <p:spPr bwMode="auto">
          <a:xfrm flipV="1">
            <a:off x="10199569" y="3855854"/>
            <a:ext cx="360040" cy="437242"/>
          </a:xfrm>
          <a:prstGeom prst="flowChartPunchedCard">
            <a:avLst/>
          </a:prstGeom>
          <a:solidFill>
            <a:schemeClr val="bg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46B130C-CDEA-B5B6-54D3-705CE6D20012}"/>
              </a:ext>
            </a:extLst>
          </p:cNvPr>
          <p:cNvGrpSpPr/>
          <p:nvPr/>
        </p:nvGrpSpPr>
        <p:grpSpPr>
          <a:xfrm>
            <a:off x="911424" y="1852192"/>
            <a:ext cx="8135485" cy="2585771"/>
            <a:chOff x="2028253" y="1274400"/>
            <a:chExt cx="8135485" cy="25857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1869EB7-85D4-41DB-7724-42309CC1A8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28253" y="1274400"/>
              <a:ext cx="8135485" cy="21546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C4022F-D449-6F12-729B-A0F0D4AC87BC}"/>
                </a:ext>
              </a:extLst>
            </p:cNvPr>
            <p:cNvSpPr txBox="1"/>
            <p:nvPr/>
          </p:nvSpPr>
          <p:spPr>
            <a:xfrm>
              <a:off x="5147788" y="3490839"/>
              <a:ext cx="1896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Direct Conversion 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73833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IF to mm-wave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62" name="Rechteck 161"/>
          <p:cNvSpPr/>
          <p:nvPr/>
        </p:nvSpPr>
        <p:spPr bwMode="auto">
          <a:xfrm>
            <a:off x="6498167" y="1988840"/>
            <a:ext cx="2622169" cy="21546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Text Placeholder 4"/>
          <p:cNvSpPr txBox="1">
            <a:spLocks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1199456" y="4533208"/>
            <a:ext cx="10283766" cy="156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Single-sideband (SSB) up-conversion to mm-wave </a:t>
            </a:r>
            <a:r>
              <a:rPr lang="en-US" sz="2000" kern="0" dirty="0"/>
              <a:t>is </a:t>
            </a:r>
            <a:r>
              <a:rPr lang="en-US" sz="2000" kern="0" dirty="0" smtClean="0"/>
              <a:t>possible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well known: 0°and 90°image signals cancel each other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t</a:t>
            </a:r>
            <a:r>
              <a:rPr lang="en-us" sz="1800" kern="0" dirty="0" smtClean="0"/>
              <a:t>he IQ modulator has impairments, due to IQ imbalance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SSB </a:t>
            </a:r>
            <a:r>
              <a:rPr lang="en-us" sz="1800" kern="0" dirty="0" smtClean="0"/>
              <a:t>avoids in-band interference but creates </a:t>
            </a:r>
            <a:r>
              <a:rPr lang="en-US" sz="1800" kern="0" dirty="0" smtClean="0">
                <a:cs typeface="Calibri" panose="020F0502020204030204"/>
              </a:rPr>
              <a:t>out-of-band interference (typ. 20-30 dB below main signal)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>
                <a:cs typeface="Calibri" panose="020F0502020204030204"/>
              </a:rPr>
              <a:t>i</a:t>
            </a:r>
            <a:r>
              <a:rPr lang="en-US" sz="1800" kern="0" dirty="0" smtClean="0">
                <a:cs typeface="Calibri" panose="020F0502020204030204"/>
              </a:rPr>
              <a:t>nterferes with an AP in another room or at STA at another location (scenario-dependent)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1461603" y="3233877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7104112" y="2198915"/>
            <a:ext cx="1447069" cy="19445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6456040" y="2671200"/>
            <a:ext cx="10081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Ellipse 12"/>
          <p:cNvSpPr/>
          <p:nvPr/>
        </p:nvSpPr>
        <p:spPr bwMode="auto">
          <a:xfrm>
            <a:off x="7470000" y="264600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Gerader Verbinder 15"/>
          <p:cNvCxnSpPr/>
          <p:nvPr/>
        </p:nvCxnSpPr>
        <p:spPr bwMode="auto">
          <a:xfrm flipV="1">
            <a:off x="7488000" y="2492896"/>
            <a:ext cx="0" cy="1668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Gerader Verbinder 75"/>
          <p:cNvCxnSpPr/>
          <p:nvPr/>
        </p:nvCxnSpPr>
        <p:spPr bwMode="auto">
          <a:xfrm flipV="1">
            <a:off x="7488000" y="2646000"/>
            <a:ext cx="0" cy="2069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Gerader Verbinder 77"/>
          <p:cNvCxnSpPr/>
          <p:nvPr/>
        </p:nvCxnSpPr>
        <p:spPr bwMode="auto">
          <a:xfrm>
            <a:off x="7488000" y="2491381"/>
            <a:ext cx="264184" cy="15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Gerader Verbinder 80"/>
          <p:cNvCxnSpPr/>
          <p:nvPr/>
        </p:nvCxnSpPr>
        <p:spPr bwMode="auto">
          <a:xfrm>
            <a:off x="7488000" y="2847252"/>
            <a:ext cx="264184" cy="15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hteck 23"/>
          <p:cNvSpPr/>
          <p:nvPr/>
        </p:nvSpPr>
        <p:spPr bwMode="auto">
          <a:xfrm>
            <a:off x="7752184" y="2348880"/>
            <a:ext cx="504056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7725866" y="2343686"/>
            <a:ext cx="56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smtClean="0">
                <a:solidFill>
                  <a:schemeClr val="tx1"/>
                </a:solidFill>
              </a:rPr>
              <a:t>mm-</a:t>
            </a:r>
            <a:r>
              <a:rPr lang="de-DE" sz="900" b="1" dirty="0" err="1" smtClean="0">
                <a:solidFill>
                  <a:schemeClr val="tx1"/>
                </a:solidFill>
              </a:rPr>
              <a:t>wave</a:t>
            </a:r>
            <a:r>
              <a:rPr lang="de-DE" sz="900" b="1" dirty="0" smtClean="0">
                <a:solidFill>
                  <a:schemeClr val="tx1"/>
                </a:solidFill>
              </a:rPr>
              <a:t> IQ mod. </a:t>
            </a:r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7342036" y="2281847"/>
            <a:ext cx="5643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smtClean="0">
                <a:solidFill>
                  <a:schemeClr val="tx1"/>
                </a:solidFill>
              </a:rPr>
              <a:t>0°</a:t>
            </a:r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7364927" y="2668097"/>
            <a:ext cx="5643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smtClean="0">
                <a:solidFill>
                  <a:schemeClr val="tx1"/>
                </a:solidFill>
              </a:rPr>
              <a:t>90°</a:t>
            </a:r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27" name="Ellipse 26"/>
          <p:cNvSpPr/>
          <p:nvPr/>
        </p:nvSpPr>
        <p:spPr bwMode="auto">
          <a:xfrm>
            <a:off x="7824192" y="3167651"/>
            <a:ext cx="432048" cy="43204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824192" y="2996952"/>
            <a:ext cx="21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tx1"/>
                </a:solidFill>
              </a:rPr>
              <a:t>~</a:t>
            </a:r>
            <a:endParaRPr lang="de-DE" sz="3600" b="1" dirty="0">
              <a:solidFill>
                <a:schemeClr val="tx1"/>
              </a:solidFill>
            </a:endParaRPr>
          </a:p>
        </p:txBody>
      </p:sp>
      <p:cxnSp>
        <p:nvCxnSpPr>
          <p:cNvPr id="90" name="Gerader Verbinder 89"/>
          <p:cNvCxnSpPr/>
          <p:nvPr/>
        </p:nvCxnSpPr>
        <p:spPr bwMode="auto">
          <a:xfrm flipV="1">
            <a:off x="8040216" y="2996952"/>
            <a:ext cx="0" cy="1668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2" name="Rechteck 91"/>
          <p:cNvSpPr/>
          <p:nvPr/>
        </p:nvSpPr>
        <p:spPr bwMode="auto">
          <a:xfrm>
            <a:off x="1465991" y="3645024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7536160" y="3645024"/>
            <a:ext cx="101502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050" b="1" dirty="0">
                <a:solidFill>
                  <a:schemeClr val="tx1"/>
                </a:solidFill>
              </a:rPr>
              <a:t>mm-</a:t>
            </a:r>
            <a:r>
              <a:rPr lang="de-DE" sz="1050" b="1" dirty="0" err="1">
                <a:solidFill>
                  <a:schemeClr val="tx1"/>
                </a:solidFill>
              </a:rPr>
              <a:t>wave</a:t>
            </a:r>
            <a:r>
              <a:rPr lang="de-DE" sz="1050" b="1" dirty="0">
                <a:solidFill>
                  <a:schemeClr val="tx1"/>
                </a:solidFill>
              </a:rPr>
              <a:t> </a:t>
            </a:r>
            <a:endParaRPr lang="de-DE" sz="105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1050" b="1" dirty="0" err="1" smtClean="0">
                <a:solidFill>
                  <a:schemeClr val="tx1"/>
                </a:solidFill>
              </a:rPr>
              <a:t>local</a:t>
            </a:r>
            <a:r>
              <a:rPr lang="de-DE" sz="1050" b="1" dirty="0" smtClean="0">
                <a:solidFill>
                  <a:schemeClr val="tx1"/>
                </a:solidFill>
              </a:rPr>
              <a:t> </a:t>
            </a:r>
            <a:r>
              <a:rPr lang="de-DE" sz="1050" b="1" dirty="0" err="1" smtClean="0">
                <a:solidFill>
                  <a:schemeClr val="tx1"/>
                </a:solidFill>
              </a:rPr>
              <a:t>oscillator</a:t>
            </a:r>
            <a:endParaRPr lang="de-DE" sz="1050" b="1" dirty="0">
              <a:solidFill>
                <a:schemeClr val="tx1"/>
              </a:solidFill>
            </a:endParaRPr>
          </a:p>
        </p:txBody>
      </p:sp>
      <p:cxnSp>
        <p:nvCxnSpPr>
          <p:cNvPr id="34" name="Gerader Verbinder 33"/>
          <p:cNvCxnSpPr/>
          <p:nvPr/>
        </p:nvCxnSpPr>
        <p:spPr bwMode="auto">
          <a:xfrm flipH="1">
            <a:off x="9327155" y="2257967"/>
            <a:ext cx="9205" cy="5229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1" name="Gerader Verbinder 40"/>
          <p:cNvCxnSpPr/>
          <p:nvPr/>
        </p:nvCxnSpPr>
        <p:spPr bwMode="auto">
          <a:xfrm>
            <a:off x="9327155" y="2780928"/>
            <a:ext cx="101731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2" name="Flussdiagramm: Karte 41"/>
          <p:cNvSpPr/>
          <p:nvPr/>
        </p:nvSpPr>
        <p:spPr bwMode="auto">
          <a:xfrm flipH="1">
            <a:off x="9408368" y="2343686"/>
            <a:ext cx="360040" cy="437242"/>
          </a:xfrm>
          <a:prstGeom prst="flowChartPunchedCard">
            <a:avLst/>
          </a:prstGeom>
          <a:solidFill>
            <a:schemeClr val="bg1"/>
          </a:solidFill>
          <a:ln w="349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1" name="Gerader Verbinder 100"/>
          <p:cNvCxnSpPr/>
          <p:nvPr/>
        </p:nvCxnSpPr>
        <p:spPr bwMode="auto">
          <a:xfrm flipH="1">
            <a:off x="9336360" y="3338087"/>
            <a:ext cx="9205" cy="5229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2" name="Gerader Verbinder 101"/>
          <p:cNvCxnSpPr/>
          <p:nvPr/>
        </p:nvCxnSpPr>
        <p:spPr bwMode="auto">
          <a:xfrm>
            <a:off x="10191251" y="3861048"/>
            <a:ext cx="101731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3" name="Gerader Verbinder 102"/>
          <p:cNvCxnSpPr/>
          <p:nvPr/>
        </p:nvCxnSpPr>
        <p:spPr bwMode="auto">
          <a:xfrm>
            <a:off x="9336360" y="3861048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Flussdiagramm: Karte 106"/>
          <p:cNvSpPr/>
          <p:nvPr/>
        </p:nvSpPr>
        <p:spPr bwMode="auto">
          <a:xfrm>
            <a:off x="10199569" y="3423806"/>
            <a:ext cx="360040" cy="437242"/>
          </a:xfrm>
          <a:prstGeom prst="flowChartPunchedCard">
            <a:avLst/>
          </a:prstGeom>
          <a:solidFill>
            <a:schemeClr val="bg1"/>
          </a:solidFill>
          <a:ln w="6350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Flussdiagramm: Karte 99"/>
          <p:cNvSpPr/>
          <p:nvPr/>
        </p:nvSpPr>
        <p:spPr bwMode="auto">
          <a:xfrm flipH="1">
            <a:off x="9408368" y="2343686"/>
            <a:ext cx="360040" cy="437242"/>
          </a:xfrm>
          <a:prstGeom prst="flowChartPunchedCard">
            <a:avLst/>
          </a:prstGeom>
          <a:solidFill>
            <a:schemeClr val="bg1"/>
          </a:solidFill>
          <a:ln w="349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Flussdiagramm: Karte 108"/>
          <p:cNvSpPr/>
          <p:nvPr/>
        </p:nvSpPr>
        <p:spPr bwMode="auto">
          <a:xfrm flipH="1">
            <a:off x="10632504" y="3423806"/>
            <a:ext cx="360040" cy="437242"/>
          </a:xfrm>
          <a:prstGeom prst="flowChartPunchedCard">
            <a:avLst/>
          </a:prstGeom>
          <a:solidFill>
            <a:schemeClr val="bg1"/>
          </a:solidFill>
          <a:ln w="349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11039944" y="2348880"/>
            <a:ext cx="1032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IF </a:t>
            </a:r>
            <a:r>
              <a:rPr lang="de-DE" sz="1600" dirty="0" err="1" smtClean="0">
                <a:solidFill>
                  <a:schemeClr val="tx1"/>
                </a:solidFill>
              </a:rPr>
              <a:t>signal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3" name="Textfeld 112"/>
          <p:cNvSpPr txBox="1"/>
          <p:nvPr/>
        </p:nvSpPr>
        <p:spPr>
          <a:xfrm>
            <a:off x="10992544" y="3348281"/>
            <a:ext cx="1072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m</a:t>
            </a:r>
            <a:r>
              <a:rPr lang="de-DE" sz="1600" dirty="0" smtClean="0">
                <a:solidFill>
                  <a:schemeClr val="tx1"/>
                </a:solidFill>
              </a:rPr>
              <a:t>m-</a:t>
            </a:r>
            <a:r>
              <a:rPr lang="de-DE" sz="1600" dirty="0" err="1" smtClean="0">
                <a:solidFill>
                  <a:schemeClr val="tx1"/>
                </a:solidFill>
              </a:rPr>
              <a:t>wave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endParaRPr lang="de-DE" sz="1600" dirty="0">
              <a:solidFill>
                <a:schemeClr val="tx1"/>
              </a:solidFill>
            </a:endParaRPr>
          </a:p>
          <a:p>
            <a:pPr algn="ctr"/>
            <a:r>
              <a:rPr lang="de-DE" sz="1600" dirty="0" err="1" smtClean="0">
                <a:solidFill>
                  <a:schemeClr val="tx1"/>
                </a:solidFill>
              </a:rPr>
              <a:t>signal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47" name="Gerade Verbindung mit Pfeil 46"/>
          <p:cNvCxnSpPr/>
          <p:nvPr/>
        </p:nvCxnSpPr>
        <p:spPr bwMode="auto">
          <a:xfrm>
            <a:off x="6600056" y="1988840"/>
            <a:ext cx="0" cy="5238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feld 47"/>
          <p:cNvSpPr txBox="1"/>
          <p:nvPr/>
        </p:nvSpPr>
        <p:spPr>
          <a:xfrm>
            <a:off x="6626345" y="1943254"/>
            <a:ext cx="2710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 smtClean="0">
                <a:solidFill>
                  <a:schemeClr val="tx1"/>
                </a:solidFill>
              </a:rPr>
              <a:t>antenna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connector</a:t>
            </a:r>
            <a:r>
              <a:rPr lang="de-DE" sz="1050" dirty="0" smtClean="0">
                <a:solidFill>
                  <a:schemeClr val="tx1"/>
                </a:solidFill>
              </a:rPr>
              <a:t>, mm-</a:t>
            </a:r>
            <a:r>
              <a:rPr lang="de-DE" sz="1050" dirty="0" err="1" smtClean="0">
                <a:solidFill>
                  <a:schemeClr val="tx1"/>
                </a:solidFill>
              </a:rPr>
              <a:t>wave</a:t>
            </a:r>
            <a:r>
              <a:rPr lang="de-DE" sz="1050" dirty="0" smtClean="0">
                <a:solidFill>
                  <a:schemeClr val="tx1"/>
                </a:solidFill>
              </a:rPr>
              <a:t> IF </a:t>
            </a:r>
            <a:r>
              <a:rPr lang="de-DE" sz="1050" dirty="0" err="1" smtClean="0">
                <a:solidFill>
                  <a:schemeClr val="tx1"/>
                </a:solidFill>
              </a:rPr>
              <a:t>signal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25" name="Rechteck 124"/>
          <p:cNvSpPr/>
          <p:nvPr/>
        </p:nvSpPr>
        <p:spPr bwMode="auto">
          <a:xfrm>
            <a:off x="1461603" y="3665925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8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73833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IF to light-wave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68" name="Text Placeholder 4"/>
          <p:cNvSpPr txBox="1">
            <a:spLocks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1200258" y="4614950"/>
            <a:ext cx="10062651" cy="156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Direct modulation of IF signal onto the light source, same as in 11bb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other impairment effects, e.g. due to clipping at zero optical power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clipping noise can be controlled via DC bias and percentage </a:t>
            </a:r>
            <a:r>
              <a:rPr lang="en-US" sz="1800" kern="0" dirty="0" smtClean="0">
                <a:cs typeface="Calibri" panose="020F0502020204030204"/>
              </a:rPr>
              <a:t>of the light being modulated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>
                <a:cs typeface="Calibri" panose="020F0502020204030204"/>
              </a:rPr>
              <a:t>well-known trade-off between performance and range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8760296" y="1628800"/>
            <a:ext cx="2952328" cy="2664296"/>
            <a:chOff x="9048328" y="1268760"/>
            <a:chExt cx="2952328" cy="2664296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09148" y="1268760"/>
              <a:ext cx="2291508" cy="1806766"/>
            </a:xfrm>
            <a:prstGeom prst="rect">
              <a:avLst/>
            </a:prstGeom>
          </p:spPr>
        </p:pic>
        <p:pic>
          <p:nvPicPr>
            <p:cNvPr id="10" name="Grafik 9"/>
            <p:cNvPicPr>
              <a:picLocks noChangeAspect="1"/>
            </p:cNvPicPr>
            <p:nvPr/>
          </p:nvPicPr>
          <p:blipFill rotWithShape="1">
            <a:blip r:embed="rId3"/>
            <a:srcRect l="16653" t="-21432" r="34998" b="23469"/>
            <a:stretch/>
          </p:blipFill>
          <p:spPr>
            <a:xfrm rot="16200000">
              <a:off x="9390328" y="2547056"/>
              <a:ext cx="1044000" cy="1728000"/>
            </a:xfrm>
            <a:prstGeom prst="rect">
              <a:avLst/>
            </a:prstGeom>
          </p:spPr>
        </p:pic>
      </p:grpSp>
      <p:sp>
        <p:nvSpPr>
          <p:cNvPr id="78" name="Rechteck 77"/>
          <p:cNvSpPr/>
          <p:nvPr/>
        </p:nvSpPr>
        <p:spPr bwMode="auto">
          <a:xfrm>
            <a:off x="1461603" y="3587400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1" name="Group 1">
            <a:extLst>
              <a:ext uri="{FF2B5EF4-FFF2-40B4-BE49-F238E27FC236}">
                <a16:creationId xmlns:a16="http://schemas.microsoft.com/office/drawing/2014/main" id="{946B130C-CDEA-B5B6-54D3-705CE6D20012}"/>
              </a:ext>
            </a:extLst>
          </p:cNvPr>
          <p:cNvGrpSpPr/>
          <p:nvPr/>
        </p:nvGrpSpPr>
        <p:grpSpPr>
          <a:xfrm>
            <a:off x="911424" y="1851341"/>
            <a:ext cx="8135485" cy="2585771"/>
            <a:chOff x="2028253" y="1274400"/>
            <a:chExt cx="8135485" cy="2585771"/>
          </a:xfrm>
        </p:grpSpPr>
        <p:pic>
          <p:nvPicPr>
            <p:cNvPr id="83" name="Picture 2">
              <a:extLst>
                <a:ext uri="{FF2B5EF4-FFF2-40B4-BE49-F238E27FC236}">
                  <a16:creationId xmlns:a16="http://schemas.microsoft.com/office/drawing/2014/main" id="{B1869EB7-85D4-41DB-7724-42309CC1A8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28253" y="1274400"/>
              <a:ext cx="8135485" cy="2154600"/>
            </a:xfrm>
            <a:prstGeom prst="rect">
              <a:avLst/>
            </a:prstGeom>
          </p:spPr>
        </p:pic>
        <p:sp>
          <p:nvSpPr>
            <p:cNvPr id="86" name="TextBox 7">
              <a:extLst>
                <a:ext uri="{FF2B5EF4-FFF2-40B4-BE49-F238E27FC236}">
                  <a16:creationId xmlns:a16="http://schemas.microsoft.com/office/drawing/2014/main" id="{80C4022F-D449-6F12-729B-A0F0D4AC87BC}"/>
                </a:ext>
              </a:extLst>
            </p:cNvPr>
            <p:cNvSpPr txBox="1"/>
            <p:nvPr/>
          </p:nvSpPr>
          <p:spPr>
            <a:xfrm>
              <a:off x="5147788" y="3490839"/>
              <a:ext cx="1896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Direct Conversion </a:t>
              </a:r>
            </a:p>
          </p:txBody>
        </p:sp>
      </p:grpSp>
      <p:sp>
        <p:nvSpPr>
          <p:cNvPr id="88" name="Rechteck 87"/>
          <p:cNvSpPr/>
          <p:nvPr/>
        </p:nvSpPr>
        <p:spPr bwMode="auto">
          <a:xfrm>
            <a:off x="1461603" y="3665925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626345" y="1943254"/>
            <a:ext cx="2710015" cy="2616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de-DE" sz="1050" dirty="0" err="1" smtClean="0">
                <a:solidFill>
                  <a:schemeClr val="tx1"/>
                </a:solidFill>
              </a:rPr>
              <a:t>antenna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connector</a:t>
            </a:r>
            <a:r>
              <a:rPr lang="de-DE" sz="1050" dirty="0" smtClean="0">
                <a:solidFill>
                  <a:schemeClr val="tx1"/>
                </a:solidFill>
              </a:rPr>
              <a:t>, light-</a:t>
            </a:r>
            <a:r>
              <a:rPr lang="de-DE" sz="1050" dirty="0" err="1" smtClean="0">
                <a:solidFill>
                  <a:schemeClr val="tx1"/>
                </a:solidFill>
              </a:rPr>
              <a:t>wave</a:t>
            </a:r>
            <a:r>
              <a:rPr lang="de-DE" sz="1050" dirty="0" smtClean="0">
                <a:solidFill>
                  <a:schemeClr val="tx1"/>
                </a:solidFill>
              </a:rPr>
              <a:t> IF </a:t>
            </a:r>
            <a:r>
              <a:rPr lang="de-DE" sz="1050" dirty="0" err="1" smtClean="0">
                <a:solidFill>
                  <a:schemeClr val="tx1"/>
                </a:solidFill>
              </a:rPr>
              <a:t>signal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92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4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eck 50"/>
          <p:cNvSpPr/>
          <p:nvPr/>
        </p:nvSpPr>
        <p:spPr bwMode="auto">
          <a:xfrm>
            <a:off x="10479684" y="2908892"/>
            <a:ext cx="1219307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7908166" y="4249066"/>
            <a:ext cx="3790825" cy="1312196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Gleichschenkliges Dreieck 9"/>
          <p:cNvSpPr/>
          <p:nvPr/>
        </p:nvSpPr>
        <p:spPr bwMode="auto">
          <a:xfrm>
            <a:off x="7920632" y="1412776"/>
            <a:ext cx="3778361" cy="1496116"/>
          </a:xfrm>
          <a:prstGeom prst="triangle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hteck 102"/>
          <p:cNvSpPr/>
          <p:nvPr/>
        </p:nvSpPr>
        <p:spPr bwMode="auto">
          <a:xfrm>
            <a:off x="7908167" y="2908892"/>
            <a:ext cx="2580321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972068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IF can be transported over fixed media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1" name="Rechteck 80"/>
          <p:cNvSpPr/>
          <p:nvPr/>
        </p:nvSpPr>
        <p:spPr bwMode="auto">
          <a:xfrm>
            <a:off x="9488835" y="3818719"/>
            <a:ext cx="567604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AP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" name="Gerader Verbinder 82"/>
          <p:cNvCxnSpPr/>
          <p:nvPr/>
        </p:nvCxnSpPr>
        <p:spPr bwMode="auto">
          <a:xfrm flipV="1">
            <a:off x="9840416" y="3717032"/>
            <a:ext cx="288032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Gerader Verbinder 85"/>
          <p:cNvCxnSpPr/>
          <p:nvPr/>
        </p:nvCxnSpPr>
        <p:spPr bwMode="auto">
          <a:xfrm flipH="1">
            <a:off x="9917907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9984432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Gerader Verbinder 89"/>
          <p:cNvCxnSpPr/>
          <p:nvPr/>
        </p:nvCxnSpPr>
        <p:spPr bwMode="auto">
          <a:xfrm flipH="1">
            <a:off x="10056440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Gerader Verbinder 91"/>
          <p:cNvCxnSpPr/>
          <p:nvPr/>
        </p:nvCxnSpPr>
        <p:spPr bwMode="auto">
          <a:xfrm flipV="1">
            <a:off x="9408368" y="3717032"/>
            <a:ext cx="288032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Gerader Verbinder 92"/>
          <p:cNvCxnSpPr/>
          <p:nvPr/>
        </p:nvCxnSpPr>
        <p:spPr bwMode="auto">
          <a:xfrm>
            <a:off x="9552384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Gerader Verbinder 93"/>
          <p:cNvCxnSpPr/>
          <p:nvPr/>
        </p:nvCxnSpPr>
        <p:spPr bwMode="auto">
          <a:xfrm>
            <a:off x="9485859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Gerader Verbinder 94"/>
          <p:cNvCxnSpPr/>
          <p:nvPr/>
        </p:nvCxnSpPr>
        <p:spPr bwMode="auto">
          <a:xfrm>
            <a:off x="9413851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6" name="Ellipse 575"/>
          <p:cNvSpPr/>
          <p:nvPr/>
        </p:nvSpPr>
        <p:spPr bwMode="auto">
          <a:xfrm>
            <a:off x="7408019" y="1848662"/>
            <a:ext cx="4808661" cy="4588432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 Placeholder 4"/>
          <p:cNvSpPr txBox="1">
            <a:spLocks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1199456" y="3381080"/>
            <a:ext cx="6319355" cy="156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Sub-7 GHz is NLOS technology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due to multipath, AP covers every corner of the home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/>
              <a:t>just attenuated by walls and other objects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coarse planning of AP location in the home is enough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mm- and light-wave are LOS technologies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will be blocked by walls and other objects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allow smaller cells w/o interference (1 room = 1 cell)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>
              <a:cs typeface="Calibri" panose="020F0502020204030204"/>
            </a:endParaRPr>
          </a:p>
        </p:txBody>
      </p:sp>
      <p:sp>
        <p:nvSpPr>
          <p:cNvPr id="5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01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 bwMode="auto">
          <a:xfrm>
            <a:off x="7908166" y="4221088"/>
            <a:ext cx="3790825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Gleichschenkliges Dreieck 9"/>
          <p:cNvSpPr/>
          <p:nvPr/>
        </p:nvSpPr>
        <p:spPr bwMode="auto">
          <a:xfrm>
            <a:off x="7920632" y="1412776"/>
            <a:ext cx="3778361" cy="1496116"/>
          </a:xfrm>
          <a:prstGeom prst="triangle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hteck 102"/>
          <p:cNvSpPr/>
          <p:nvPr/>
        </p:nvSpPr>
        <p:spPr bwMode="auto">
          <a:xfrm>
            <a:off x="7908167" y="2908892"/>
            <a:ext cx="2580321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hteck 104"/>
          <p:cNvSpPr/>
          <p:nvPr/>
        </p:nvSpPr>
        <p:spPr bwMode="auto">
          <a:xfrm>
            <a:off x="10488488" y="2908892"/>
            <a:ext cx="1210504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972068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/>
              <a:t>IF </a:t>
            </a:r>
            <a:r>
              <a:rPr lang="en-GB" altLang="en-US" dirty="0" smtClean="0"/>
              <a:t>signal can </a:t>
            </a:r>
            <a:r>
              <a:rPr lang="en-GB" altLang="en-US" dirty="0"/>
              <a:t>be transported over fixed </a:t>
            </a:r>
            <a:r>
              <a:rPr lang="en-GB" altLang="en-US" dirty="0" smtClean="0"/>
              <a:t>media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1" name="Rechteck 80"/>
          <p:cNvSpPr/>
          <p:nvPr/>
        </p:nvSpPr>
        <p:spPr bwMode="auto">
          <a:xfrm>
            <a:off x="9488835" y="3818719"/>
            <a:ext cx="567604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AP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" name="Gerader Verbinder 82"/>
          <p:cNvCxnSpPr/>
          <p:nvPr/>
        </p:nvCxnSpPr>
        <p:spPr bwMode="auto">
          <a:xfrm flipV="1">
            <a:off x="9840416" y="3717032"/>
            <a:ext cx="288032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Gerader Verbinder 85"/>
          <p:cNvCxnSpPr/>
          <p:nvPr/>
        </p:nvCxnSpPr>
        <p:spPr bwMode="auto">
          <a:xfrm flipH="1">
            <a:off x="9917907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9984432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Gerader Verbinder 89"/>
          <p:cNvCxnSpPr/>
          <p:nvPr/>
        </p:nvCxnSpPr>
        <p:spPr bwMode="auto">
          <a:xfrm flipH="1">
            <a:off x="10056440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Gerader Verbinder 91"/>
          <p:cNvCxnSpPr/>
          <p:nvPr/>
        </p:nvCxnSpPr>
        <p:spPr bwMode="auto">
          <a:xfrm flipV="1">
            <a:off x="9408368" y="3717032"/>
            <a:ext cx="288032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Gerader Verbinder 92"/>
          <p:cNvCxnSpPr/>
          <p:nvPr/>
        </p:nvCxnSpPr>
        <p:spPr bwMode="auto">
          <a:xfrm>
            <a:off x="9552384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Gerader Verbinder 93"/>
          <p:cNvCxnSpPr/>
          <p:nvPr/>
        </p:nvCxnSpPr>
        <p:spPr bwMode="auto">
          <a:xfrm>
            <a:off x="9485859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Gerader Verbinder 94"/>
          <p:cNvCxnSpPr/>
          <p:nvPr/>
        </p:nvCxnSpPr>
        <p:spPr bwMode="auto">
          <a:xfrm>
            <a:off x="9413851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Gerade Verbindung mit Pfeil 113"/>
          <p:cNvCxnSpPr/>
          <p:nvPr/>
        </p:nvCxnSpPr>
        <p:spPr bwMode="auto">
          <a:xfrm>
            <a:off x="9820226" y="1631635"/>
            <a:ext cx="3719" cy="2920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9823945" y="1631635"/>
            <a:ext cx="1542780" cy="11659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Gerader Verbinder 115"/>
          <p:cNvCxnSpPr/>
          <p:nvPr/>
        </p:nvCxnSpPr>
        <p:spPr bwMode="auto">
          <a:xfrm flipH="1">
            <a:off x="10050799" y="3968617"/>
            <a:ext cx="339909" cy="15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3" name="Gleichschenkliges Dreieck 472"/>
          <p:cNvSpPr/>
          <p:nvPr/>
        </p:nvSpPr>
        <p:spPr bwMode="auto">
          <a:xfrm>
            <a:off x="8667056" y="1928683"/>
            <a:ext cx="2306340" cy="964501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4" name="Gleichschenkliges Dreieck 473"/>
          <p:cNvSpPr/>
          <p:nvPr/>
        </p:nvSpPr>
        <p:spPr bwMode="auto">
          <a:xfrm>
            <a:off x="8071325" y="3195221"/>
            <a:ext cx="1270343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9" name="Gerader Verbinder 478"/>
          <p:cNvCxnSpPr/>
          <p:nvPr/>
        </p:nvCxnSpPr>
        <p:spPr bwMode="auto">
          <a:xfrm flipH="1">
            <a:off x="8702895" y="3029658"/>
            <a:ext cx="1645740" cy="35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6" name="Gerader Verbinder 485"/>
          <p:cNvCxnSpPr/>
          <p:nvPr/>
        </p:nvCxnSpPr>
        <p:spPr bwMode="auto">
          <a:xfrm flipV="1">
            <a:off x="10337567" y="3029661"/>
            <a:ext cx="9858" cy="8978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1" name="Gerader Verbinder 490"/>
          <p:cNvCxnSpPr/>
          <p:nvPr/>
        </p:nvCxnSpPr>
        <p:spPr bwMode="auto">
          <a:xfrm flipH="1" flipV="1">
            <a:off x="10055461" y="3929404"/>
            <a:ext cx="286867" cy="7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3" name="Gerader Verbinder 492"/>
          <p:cNvCxnSpPr/>
          <p:nvPr/>
        </p:nvCxnSpPr>
        <p:spPr bwMode="auto">
          <a:xfrm flipV="1">
            <a:off x="10425333" y="3030092"/>
            <a:ext cx="5910" cy="9790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6" name="Gerader Verbinder 495"/>
          <p:cNvCxnSpPr/>
          <p:nvPr/>
        </p:nvCxnSpPr>
        <p:spPr bwMode="auto">
          <a:xfrm flipH="1" flipV="1">
            <a:off x="10055461" y="4010234"/>
            <a:ext cx="370239" cy="2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2" name="Gleichschenkliges Dreieck 501"/>
          <p:cNvSpPr/>
          <p:nvPr/>
        </p:nvSpPr>
        <p:spPr bwMode="auto">
          <a:xfrm>
            <a:off x="10597766" y="3200706"/>
            <a:ext cx="1082275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5" name="Gerade Verbindung mit Pfeil 474"/>
          <p:cNvCxnSpPr/>
          <p:nvPr/>
        </p:nvCxnSpPr>
        <p:spPr bwMode="auto">
          <a:xfrm>
            <a:off x="8706670" y="3029716"/>
            <a:ext cx="0" cy="1832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2" name="Gerader Verbinder 481"/>
          <p:cNvCxnSpPr/>
          <p:nvPr/>
        </p:nvCxnSpPr>
        <p:spPr bwMode="auto">
          <a:xfrm flipV="1">
            <a:off x="10425700" y="3027428"/>
            <a:ext cx="710860" cy="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4" name="Gerade Verbindung mit Pfeil 483"/>
          <p:cNvCxnSpPr/>
          <p:nvPr/>
        </p:nvCxnSpPr>
        <p:spPr bwMode="auto">
          <a:xfrm flipH="1">
            <a:off x="11136560" y="3023204"/>
            <a:ext cx="0" cy="1832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Gerader Verbinder 16"/>
          <p:cNvCxnSpPr/>
          <p:nvPr/>
        </p:nvCxnSpPr>
        <p:spPr bwMode="auto">
          <a:xfrm flipH="1" flipV="1">
            <a:off x="10390707" y="2797625"/>
            <a:ext cx="975947" cy="3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Gerader Verbinder 114"/>
          <p:cNvCxnSpPr/>
          <p:nvPr/>
        </p:nvCxnSpPr>
        <p:spPr bwMode="auto">
          <a:xfrm flipV="1">
            <a:off x="10385996" y="2797626"/>
            <a:ext cx="4712" cy="11676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3" name="Gleichschenkliges Dreieck 502"/>
          <p:cNvSpPr/>
          <p:nvPr/>
        </p:nvSpPr>
        <p:spPr bwMode="auto">
          <a:xfrm>
            <a:off x="8206419" y="4509120"/>
            <a:ext cx="1506860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4" name="Gleichschenkliges Dreieck 503"/>
          <p:cNvSpPr/>
          <p:nvPr/>
        </p:nvSpPr>
        <p:spPr bwMode="auto">
          <a:xfrm>
            <a:off x="9003814" y="4509120"/>
            <a:ext cx="1506860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5" name="Gleichschenkliges Dreieck 504"/>
          <p:cNvSpPr/>
          <p:nvPr/>
        </p:nvSpPr>
        <p:spPr bwMode="auto">
          <a:xfrm>
            <a:off x="9803578" y="4509120"/>
            <a:ext cx="1506860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4" name="Gerader Verbinder 513"/>
          <p:cNvCxnSpPr/>
          <p:nvPr/>
        </p:nvCxnSpPr>
        <p:spPr bwMode="auto">
          <a:xfrm flipH="1">
            <a:off x="10060455" y="4050238"/>
            <a:ext cx="3648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0" name="Gerader Verbinder 519"/>
          <p:cNvCxnSpPr/>
          <p:nvPr/>
        </p:nvCxnSpPr>
        <p:spPr bwMode="auto">
          <a:xfrm flipV="1">
            <a:off x="10416370" y="4045872"/>
            <a:ext cx="4602" cy="3087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3" name="Gerader Verbinder 522"/>
          <p:cNvCxnSpPr/>
          <p:nvPr/>
        </p:nvCxnSpPr>
        <p:spPr bwMode="auto">
          <a:xfrm flipH="1">
            <a:off x="10412896" y="4346765"/>
            <a:ext cx="1441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5" name="Gerade Verbindung mit Pfeil 524"/>
          <p:cNvCxnSpPr/>
          <p:nvPr/>
        </p:nvCxnSpPr>
        <p:spPr bwMode="auto">
          <a:xfrm>
            <a:off x="10557008" y="4346765"/>
            <a:ext cx="0" cy="1861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7" name="Gerader Verbinder 526"/>
          <p:cNvCxnSpPr/>
          <p:nvPr/>
        </p:nvCxnSpPr>
        <p:spPr bwMode="auto">
          <a:xfrm flipH="1">
            <a:off x="10060457" y="4103909"/>
            <a:ext cx="322194" cy="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0" name="Gerader Verbinder 529"/>
          <p:cNvCxnSpPr/>
          <p:nvPr/>
        </p:nvCxnSpPr>
        <p:spPr bwMode="auto">
          <a:xfrm flipH="1">
            <a:off x="10050800" y="4149080"/>
            <a:ext cx="2936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6" name="Gerader Verbinder 535"/>
          <p:cNvCxnSpPr/>
          <p:nvPr/>
        </p:nvCxnSpPr>
        <p:spPr bwMode="auto">
          <a:xfrm flipV="1">
            <a:off x="10378226" y="4109843"/>
            <a:ext cx="4390" cy="2452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9" name="Gerader Verbinder 538"/>
          <p:cNvCxnSpPr/>
          <p:nvPr/>
        </p:nvCxnSpPr>
        <p:spPr bwMode="auto">
          <a:xfrm flipV="1">
            <a:off x="10337567" y="4146561"/>
            <a:ext cx="3746" cy="1474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1" name="Gerade Verbindung mit Pfeil 540"/>
          <p:cNvCxnSpPr/>
          <p:nvPr/>
        </p:nvCxnSpPr>
        <p:spPr bwMode="auto">
          <a:xfrm>
            <a:off x="8959849" y="4294044"/>
            <a:ext cx="0" cy="2443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3" name="Gerader Verbinder 542"/>
          <p:cNvCxnSpPr/>
          <p:nvPr/>
        </p:nvCxnSpPr>
        <p:spPr bwMode="auto">
          <a:xfrm flipH="1">
            <a:off x="8959849" y="4294044"/>
            <a:ext cx="138462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9" name="Gerade Verbindung mit Pfeil 548"/>
          <p:cNvCxnSpPr/>
          <p:nvPr/>
        </p:nvCxnSpPr>
        <p:spPr bwMode="auto">
          <a:xfrm>
            <a:off x="9757244" y="4350751"/>
            <a:ext cx="305" cy="1681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1" name="Gerader Verbinder 550"/>
          <p:cNvCxnSpPr/>
          <p:nvPr/>
        </p:nvCxnSpPr>
        <p:spPr bwMode="auto">
          <a:xfrm flipH="1">
            <a:off x="9757244" y="4346765"/>
            <a:ext cx="619522" cy="83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5" name="Text Placeholder 4"/>
          <p:cNvSpPr txBox="1">
            <a:spLocks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1200258" y="3429000"/>
            <a:ext cx="6319355" cy="156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Sub-7 GHz is NLOS technology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due to multipath, AP covers every corner of the home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/>
              <a:t>just attenuated by walls and other objects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coarse planning of AP location in the home is enough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mm- and light-wave are LOS technologies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will be blocked by walls and other objects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allow smaller cells w/o interference (1 room = 1 cell)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Frontends are i</a:t>
            </a:r>
            <a:r>
              <a:rPr lang="en-us" sz="2000" kern="0" dirty="0" smtClean="0"/>
              <a:t>deally placed at the ceiling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planning of </a:t>
            </a:r>
            <a:r>
              <a:rPr lang="en-us" sz="1800" kern="0" dirty="0"/>
              <a:t>antenna / optical frontend locations is </a:t>
            </a:r>
            <a:r>
              <a:rPr lang="en-us" sz="1800" kern="0" dirty="0" smtClean="0"/>
              <a:t>critical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Fixed backbone </a:t>
            </a:r>
            <a:r>
              <a:rPr lang="en-us" sz="2000" kern="0" dirty="0"/>
              <a:t>to </a:t>
            </a:r>
            <a:r>
              <a:rPr lang="en-us" sz="2000" kern="0" dirty="0" smtClean="0"/>
              <a:t>all distributed </a:t>
            </a:r>
            <a:r>
              <a:rPr lang="de-DE" sz="2000" kern="0" dirty="0" err="1" smtClean="0"/>
              <a:t>frontends</a:t>
            </a:r>
            <a:endParaRPr lang="en-us" sz="20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/>
              <a:t>d</a:t>
            </a:r>
            <a:r>
              <a:rPr lang="en-US" sz="1800" kern="0" dirty="0" smtClean="0"/>
              <a:t>eployment is similar to the lighting infrastructure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/>
              <a:t>a</a:t>
            </a:r>
            <a:r>
              <a:rPr lang="en-US" sz="1800" kern="0" dirty="0" smtClean="0"/>
              <a:t>nalog IF </a:t>
            </a:r>
            <a:r>
              <a:rPr lang="en-US" sz="1800" kern="0" dirty="0"/>
              <a:t>signals can be transported over </a:t>
            </a:r>
            <a:r>
              <a:rPr lang="en-US" sz="1800" kern="0" dirty="0" smtClean="0"/>
              <a:t>various fixed media</a:t>
            </a:r>
            <a:endParaRPr lang="en-US" sz="18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>
              <a:cs typeface="Calibri" panose="020F0502020204030204"/>
            </a:endParaRPr>
          </a:p>
        </p:txBody>
      </p:sp>
      <p:sp>
        <p:nvSpPr>
          <p:cNvPr id="576" name="Ellipse 575"/>
          <p:cNvSpPr/>
          <p:nvPr/>
        </p:nvSpPr>
        <p:spPr bwMode="auto">
          <a:xfrm>
            <a:off x="7392144" y="1864904"/>
            <a:ext cx="4808661" cy="4588432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014007"/>
            <a:ext cx="10510191" cy="4113213"/>
          </a:xfrm>
          <a:ln/>
        </p:spPr>
        <p:txBody>
          <a:bodyPr/>
          <a:lstStyle/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Previous contributions indicated that mm- and light-wave </a:t>
            </a:r>
            <a:endParaRPr lang="en-GB" sz="2000" dirty="0" smtClean="0"/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can use similar channelization</a:t>
            </a:r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while mm-wave needs up-clocked numerology, which light-wave can use as well, besides the original sub-7 GHz numerology</a:t>
            </a:r>
            <a:r>
              <a:rPr lang="en-GB" dirty="0" smtClean="0"/>
              <a:t> </a:t>
            </a:r>
            <a:endParaRPr lang="en-GB" dirty="0" smtClean="0"/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mm- and light-wave frontends can both be connected to the AP via a unified IF interface </a:t>
            </a:r>
            <a:endParaRPr lang="en-GB" sz="2000" dirty="0" smtClean="0"/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using same channelization and a configurable baseband numerology</a:t>
            </a:r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 smtClean="0"/>
              <a:t>analog</a:t>
            </a:r>
            <a:r>
              <a:rPr lang="en-GB" dirty="0" smtClean="0"/>
              <a:t> IF signals can be transported over fixed media</a:t>
            </a:r>
            <a:endParaRPr lang="en-GB" dirty="0" smtClean="0"/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2024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11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1009</Words>
  <Application>Microsoft Office PowerPoint</Application>
  <PresentationFormat>Breitbild</PresentationFormat>
  <Paragraphs>165</Paragraphs>
  <Slides>10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Symbol</vt:lpstr>
      <vt:lpstr>Times New Roman</vt:lpstr>
      <vt:lpstr>Office</vt:lpstr>
      <vt:lpstr>Microsoft Word 97-2003-Dokument</vt:lpstr>
      <vt:lpstr>Unified IF interface for integrated mm- and light-wave</vt:lpstr>
      <vt:lpstr>Abstract</vt:lpstr>
      <vt:lpstr>Previous work and this contribution</vt:lpstr>
      <vt:lpstr>Typical frontend interfaces (exemplary)</vt:lpstr>
      <vt:lpstr>IF to mm-wave</vt:lpstr>
      <vt:lpstr>IF to light-wave</vt:lpstr>
      <vt:lpstr>IF can be transported over fixed media</vt:lpstr>
      <vt:lpstr>IF signal can be transported over fixed media</vt:lpstr>
      <vt:lpstr>Summary</vt:lpstr>
      <vt:lpstr>References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Jungnickel, Volker</dc:creator>
  <cp:keywords/>
  <cp:lastModifiedBy>Jungnickel, Volker</cp:lastModifiedBy>
  <cp:revision>512</cp:revision>
  <cp:lastPrinted>1601-01-01T00:00:00Z</cp:lastPrinted>
  <dcterms:created xsi:type="dcterms:W3CDTF">2023-11-10T08:30:45Z</dcterms:created>
  <dcterms:modified xsi:type="dcterms:W3CDTF">2024-03-11T23:58:53Z</dcterms:modified>
  <cp:category>Name, Affiliation</cp:category>
</cp:coreProperties>
</file>