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sdx" ContentType="application/vnd.ms-visio.drawing"/>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1"/>
  </p:notesMasterIdLst>
  <p:handoutMasterIdLst>
    <p:handoutMasterId r:id="rId12"/>
  </p:handoutMasterIdLst>
  <p:sldIdLst>
    <p:sldId id="256" r:id="rId2"/>
    <p:sldId id="257" r:id="rId3"/>
    <p:sldId id="307" r:id="rId4"/>
    <p:sldId id="301" r:id="rId5"/>
    <p:sldId id="306" r:id="rId6"/>
    <p:sldId id="732" r:id="rId7"/>
    <p:sldId id="312" r:id="rId8"/>
    <p:sldId id="316" r:id="rId9"/>
    <p:sldId id="302" r:id="rId10"/>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022" autoAdjust="0"/>
    <p:restoredTop sz="96340" autoAdjust="0"/>
  </p:normalViewPr>
  <p:slideViewPr>
    <p:cSldViewPr>
      <p:cViewPr varScale="1">
        <p:scale>
          <a:sx n="113" d="100"/>
          <a:sy n="113" d="100"/>
        </p:scale>
        <p:origin x="282" y="114"/>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63" d="100"/>
          <a:sy n="63" d="100"/>
        </p:scale>
        <p:origin x="3120"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802.11-21/xxxxr0</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A8B9CF26-8FC1-4244-A4C2-7BD575204F1F}" type="datetime1">
              <a:rPr lang="en-US" smtClean="0"/>
              <a:t>6/23/2024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Samsung Research America</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802.11-21/xxxxr0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fld id="{5AF21B2E-59E6-4ABB-B398-2F7D4E268706}" type="datetime1">
              <a:rPr lang="en-US" smtClean="0"/>
              <a:t>6/23/2024</a:t>
            </a:fld>
            <a:endParaRPr lang="en-US"/>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Samsung Research America</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hdr="0" dt="0"/>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6"/>
          <p:cNvSpPr>
            <a:spLocks noGrp="1" noChangeArrowheads="1"/>
          </p:cNvSpPr>
          <p:nvPr>
            <p:ph type="ftr"/>
          </p:nvPr>
        </p:nvSpPr>
        <p:spPr>
          <a:ln/>
        </p:spPr>
        <p:txBody>
          <a:bodyPr/>
          <a:lstStyle/>
          <a:p>
            <a:r>
              <a:rPr lang="en-US"/>
              <a:t>Samsung Research America</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6"/>
          <p:cNvSpPr>
            <a:spLocks noGrp="1" noChangeArrowheads="1"/>
          </p:cNvSpPr>
          <p:nvPr>
            <p:ph type="ftr"/>
          </p:nvPr>
        </p:nvSpPr>
        <p:spPr>
          <a:ln/>
        </p:spPr>
        <p:txBody>
          <a:bodyPr/>
          <a:lstStyle/>
          <a:p>
            <a:r>
              <a:rPr lang="en-US"/>
              <a:t>Samsung Research America</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6"/>
          <p:cNvSpPr>
            <a:spLocks noGrp="1" noChangeArrowheads="1"/>
          </p:cNvSpPr>
          <p:nvPr>
            <p:ph type="ftr"/>
          </p:nvPr>
        </p:nvSpPr>
        <p:spPr>
          <a:ln/>
        </p:spPr>
        <p:txBody>
          <a:bodyPr/>
          <a:lstStyle/>
          <a:p>
            <a:r>
              <a:rPr lang="en-US"/>
              <a:t>Samsung Research America</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pPr marL="171450" indent="-171450">
              <a:buFontTx/>
              <a:buChar char="-"/>
            </a:pPr>
            <a:endParaRPr lang="en-US" dirty="0">
              <a:sym typeface="Wingdings" panose="05000000000000000000" pitchFamily="2" charset="2"/>
            </a:endParaRPr>
          </a:p>
        </p:txBody>
      </p:sp>
    </p:spTree>
    <p:extLst>
      <p:ext uri="{BB962C8B-B14F-4D97-AF65-F5344CB8AC3E}">
        <p14:creationId xmlns:p14="http://schemas.microsoft.com/office/powerpoint/2010/main" val="190057495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6"/>
          <p:cNvSpPr>
            <a:spLocks noGrp="1" noChangeArrowheads="1"/>
          </p:cNvSpPr>
          <p:nvPr>
            <p:ph type="ftr"/>
          </p:nvPr>
        </p:nvSpPr>
        <p:spPr>
          <a:ln/>
        </p:spPr>
        <p:txBody>
          <a:bodyPr/>
          <a:lstStyle/>
          <a:p>
            <a:r>
              <a:rPr lang="en-US"/>
              <a:t>Samsung Research America</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4</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pPr marL="171450" indent="-171450">
              <a:buFontTx/>
              <a:buChar char="-"/>
            </a:pPr>
            <a:endParaRPr lang="en-US" dirty="0"/>
          </a:p>
        </p:txBody>
      </p:sp>
    </p:spTree>
    <p:extLst>
      <p:ext uri="{BB962C8B-B14F-4D97-AF65-F5344CB8AC3E}">
        <p14:creationId xmlns:p14="http://schemas.microsoft.com/office/powerpoint/2010/main" val="108441115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6"/>
          <p:cNvSpPr>
            <a:spLocks noGrp="1" noChangeArrowheads="1"/>
          </p:cNvSpPr>
          <p:nvPr>
            <p:ph type="ftr"/>
          </p:nvPr>
        </p:nvSpPr>
        <p:spPr>
          <a:ln/>
        </p:spPr>
        <p:txBody>
          <a:bodyPr/>
          <a:lstStyle/>
          <a:p>
            <a:r>
              <a:rPr lang="en-US"/>
              <a:t>Samsung Research America</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pPr marL="171450" indent="-171450">
              <a:buFontTx/>
              <a:buChar char="-"/>
            </a:pPr>
            <a:endParaRPr lang="en-US" dirty="0"/>
          </a:p>
        </p:txBody>
      </p:sp>
    </p:spTree>
    <p:extLst>
      <p:ext uri="{BB962C8B-B14F-4D97-AF65-F5344CB8AC3E}">
        <p14:creationId xmlns:p14="http://schemas.microsoft.com/office/powerpoint/2010/main" val="190424197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6"/>
          <p:cNvSpPr>
            <a:spLocks noGrp="1" noChangeArrowheads="1"/>
          </p:cNvSpPr>
          <p:nvPr>
            <p:ph type="ftr"/>
          </p:nvPr>
        </p:nvSpPr>
        <p:spPr>
          <a:ln/>
        </p:spPr>
        <p:txBody>
          <a:bodyPr/>
          <a:lstStyle/>
          <a:p>
            <a:r>
              <a:rPr lang="en-US"/>
              <a:t>Samsung Research America</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pPr marL="171450" indent="-171450">
              <a:buFontTx/>
              <a:buChar char="-"/>
            </a:pPr>
            <a:endParaRPr lang="en-US" dirty="0"/>
          </a:p>
        </p:txBody>
      </p:sp>
    </p:spTree>
    <p:extLst>
      <p:ext uri="{BB962C8B-B14F-4D97-AF65-F5344CB8AC3E}">
        <p14:creationId xmlns:p14="http://schemas.microsoft.com/office/powerpoint/2010/main" val="169401161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6"/>
          <p:cNvSpPr>
            <a:spLocks noGrp="1" noChangeArrowheads="1"/>
          </p:cNvSpPr>
          <p:nvPr>
            <p:ph type="ftr"/>
          </p:nvPr>
        </p:nvSpPr>
        <p:spPr>
          <a:ln/>
        </p:spPr>
        <p:txBody>
          <a:bodyPr/>
          <a:lstStyle/>
          <a:p>
            <a:r>
              <a:rPr lang="en-US"/>
              <a:t>Samsung Research America</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7</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pPr marL="171450" indent="-171450">
              <a:buFontTx/>
              <a:buChar char="-"/>
            </a:pPr>
            <a:endParaRPr lang="en-US" dirty="0"/>
          </a:p>
        </p:txBody>
      </p:sp>
    </p:spTree>
    <p:extLst>
      <p:ext uri="{BB962C8B-B14F-4D97-AF65-F5344CB8AC3E}">
        <p14:creationId xmlns:p14="http://schemas.microsoft.com/office/powerpoint/2010/main" val="37356990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6"/>
          <p:cNvSpPr>
            <a:spLocks noGrp="1" noChangeArrowheads="1"/>
          </p:cNvSpPr>
          <p:nvPr>
            <p:ph type="ftr"/>
          </p:nvPr>
        </p:nvSpPr>
        <p:spPr>
          <a:ln/>
        </p:spPr>
        <p:txBody>
          <a:bodyPr/>
          <a:lstStyle/>
          <a:p>
            <a:r>
              <a:rPr lang="en-US"/>
              <a:t>Samsung Research America</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8</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pPr marL="171450" indent="-171450">
              <a:buFontTx/>
              <a:buChar char="-"/>
            </a:pPr>
            <a:endParaRPr lang="en-US" dirty="0"/>
          </a:p>
        </p:txBody>
      </p:sp>
    </p:spTree>
    <p:extLst>
      <p:ext uri="{BB962C8B-B14F-4D97-AF65-F5344CB8AC3E}">
        <p14:creationId xmlns:p14="http://schemas.microsoft.com/office/powerpoint/2010/main" val="400135413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6"/>
          <p:cNvSpPr>
            <a:spLocks noGrp="1" noChangeArrowheads="1"/>
          </p:cNvSpPr>
          <p:nvPr>
            <p:ph type="ftr"/>
          </p:nvPr>
        </p:nvSpPr>
        <p:spPr>
          <a:ln/>
        </p:spPr>
        <p:txBody>
          <a:bodyPr/>
          <a:lstStyle/>
          <a:p>
            <a:r>
              <a:rPr lang="en-US"/>
              <a:t>Samsung Research America</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9</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pPr marL="171450" indent="-171450">
              <a:buFontTx/>
              <a:buChar char="-"/>
            </a:pPr>
            <a:endParaRPr lang="en-US" dirty="0"/>
          </a:p>
        </p:txBody>
      </p:sp>
    </p:spTree>
    <p:extLst>
      <p:ext uri="{BB962C8B-B14F-4D97-AF65-F5344CB8AC3E}">
        <p14:creationId xmlns:p14="http://schemas.microsoft.com/office/powerpoint/2010/main" val="17859848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May 2024</a:t>
            </a:r>
            <a:endParaRPr lang="en-GB" dirty="0"/>
          </a:p>
        </p:txBody>
      </p:sp>
      <p:sp>
        <p:nvSpPr>
          <p:cNvPr id="5" name="Footer Placeholder 4"/>
          <p:cNvSpPr>
            <a:spLocks noGrp="1"/>
          </p:cNvSpPr>
          <p:nvPr>
            <p:ph type="ftr" idx="11"/>
          </p:nvPr>
        </p:nvSpPr>
        <p:spPr>
          <a:xfrm>
            <a:off x="7162800" y="6494673"/>
            <a:ext cx="4246027" cy="240878"/>
          </a:xfrm>
        </p:spPr>
        <p:txBody>
          <a:bodyPr/>
          <a:lstStyle>
            <a:lvl1pPr>
              <a:defRPr/>
            </a:lvl1pPr>
          </a:lstStyle>
          <a:p>
            <a:r>
              <a:rPr lang="en-US"/>
              <a:t>Rubayet Shafin, et.al., Samsung Electronics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GB" dirty="0"/>
          </a:p>
        </p:txBody>
      </p:sp>
      <p:sp>
        <p:nvSpPr>
          <p:cNvPr id="3" name="Content Placeholder 2"/>
          <p:cNvSpPr>
            <a:spLocks noGrp="1"/>
          </p:cNvSpPr>
          <p:nvPr>
            <p:ph idx="1"/>
          </p:nvPr>
        </p:nvSpPr>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Rubayet Shafin, et.al., Samsung Electronics</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May 2024</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US"/>
              <a:t>May 2024</a:t>
            </a:r>
            <a:endParaRPr lang="en-GB" dirty="0"/>
          </a:p>
        </p:txBody>
      </p:sp>
      <p:sp>
        <p:nvSpPr>
          <p:cNvPr id="5" name="Footer Placeholder 4"/>
          <p:cNvSpPr>
            <a:spLocks noGrp="1"/>
          </p:cNvSpPr>
          <p:nvPr>
            <p:ph type="ftr" idx="11"/>
          </p:nvPr>
        </p:nvSpPr>
        <p:spPr/>
        <p:txBody>
          <a:bodyPr/>
          <a:lstStyle>
            <a:lvl1pPr>
              <a:defRPr/>
            </a:lvl1pPr>
          </a:lstStyle>
          <a:p>
            <a:r>
              <a:rPr lang="en-US"/>
              <a:t>Rubayet Shafin, et.al., Samsung Electronics</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May 2024</a:t>
            </a:r>
            <a:endParaRPr lang="en-GB" dirty="0"/>
          </a:p>
        </p:txBody>
      </p:sp>
      <p:sp>
        <p:nvSpPr>
          <p:cNvPr id="6" name="Footer Placeholder 5"/>
          <p:cNvSpPr>
            <a:spLocks noGrp="1"/>
          </p:cNvSpPr>
          <p:nvPr>
            <p:ph type="ftr" idx="11"/>
          </p:nvPr>
        </p:nvSpPr>
        <p:spPr/>
        <p:txBody>
          <a:bodyPr/>
          <a:lstStyle>
            <a:lvl1pPr>
              <a:defRPr/>
            </a:lvl1pPr>
          </a:lstStyle>
          <a:p>
            <a:r>
              <a:rPr lang="en-US"/>
              <a:t>Rubayet Shafin, et.al., Samsung Electronics</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dirty="0"/>
              <a:t>Click to edit Master title style</a:t>
            </a:r>
            <a:endParaRPr lang="en-GB"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May 2024</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US"/>
              <a:t>Rubayet Shafin, et.al., Samsung Electronics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May 2024</a:t>
            </a:r>
            <a:endParaRPr lang="en-GB" dirty="0"/>
          </a:p>
        </p:txBody>
      </p:sp>
      <p:sp>
        <p:nvSpPr>
          <p:cNvPr id="4" name="Footer Placeholder 3"/>
          <p:cNvSpPr>
            <a:spLocks noGrp="1"/>
          </p:cNvSpPr>
          <p:nvPr>
            <p:ph type="ftr" idx="11"/>
          </p:nvPr>
        </p:nvSpPr>
        <p:spPr/>
        <p:txBody>
          <a:bodyPr/>
          <a:lstStyle>
            <a:lvl1pPr>
              <a:defRPr/>
            </a:lvl1pPr>
          </a:lstStyle>
          <a:p>
            <a:r>
              <a:rPr lang="en-US"/>
              <a:t>Rubayet Shafin, et.al., Samsung Electronics</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May 2024</a:t>
            </a:r>
            <a:endParaRPr lang="en-GB" dirty="0"/>
          </a:p>
        </p:txBody>
      </p:sp>
      <p:sp>
        <p:nvSpPr>
          <p:cNvPr id="3" name="Footer Placeholder 2"/>
          <p:cNvSpPr>
            <a:spLocks noGrp="1"/>
          </p:cNvSpPr>
          <p:nvPr>
            <p:ph type="ftr" idx="11"/>
          </p:nvPr>
        </p:nvSpPr>
        <p:spPr/>
        <p:txBody>
          <a:bodyPr/>
          <a:lstStyle>
            <a:lvl1pPr>
              <a:defRPr/>
            </a:lvl1pPr>
          </a:lstStyle>
          <a:p>
            <a:r>
              <a:rPr lang="en-US"/>
              <a:t>Rubayet Shafin, et.al., Samsung Electronics</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May 2024</a:t>
            </a:r>
            <a:endParaRPr lang="en-GB" dirty="0"/>
          </a:p>
        </p:txBody>
      </p:sp>
      <p:sp>
        <p:nvSpPr>
          <p:cNvPr id="5" name="Footer Placeholder 4"/>
          <p:cNvSpPr>
            <a:spLocks noGrp="1"/>
          </p:cNvSpPr>
          <p:nvPr>
            <p:ph type="ftr" idx="11"/>
          </p:nvPr>
        </p:nvSpPr>
        <p:spPr/>
        <p:txBody>
          <a:bodyPr/>
          <a:lstStyle>
            <a:lvl1pPr>
              <a:defRPr/>
            </a:lvl1pPr>
          </a:lstStyle>
          <a:p>
            <a:r>
              <a:rPr lang="en-US"/>
              <a:t>Rubayet Shafin, et.al., Samsung Electronics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May 2024</a:t>
            </a:r>
            <a:endParaRPr lang="en-GB" dirty="0"/>
          </a:p>
        </p:txBody>
      </p:sp>
      <p:sp>
        <p:nvSpPr>
          <p:cNvPr id="5" name="Footer Placeholder 4"/>
          <p:cNvSpPr>
            <a:spLocks noGrp="1"/>
          </p:cNvSpPr>
          <p:nvPr>
            <p:ph type="ftr" idx="11"/>
          </p:nvPr>
        </p:nvSpPr>
        <p:spPr/>
        <p:txBody>
          <a:bodyPr/>
          <a:lstStyle>
            <a:lvl1pPr>
              <a:defRPr/>
            </a:lvl1pPr>
          </a:lstStyle>
          <a:p>
            <a:r>
              <a:rPr lang="en-US"/>
              <a:t>Rubayet Shafin, et.al., Samsung Electronics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May 2024</a:t>
            </a:r>
            <a:endParaRPr lang="en-GB" dirty="0"/>
          </a:p>
        </p:txBody>
      </p:sp>
      <p:sp>
        <p:nvSpPr>
          <p:cNvPr id="1028" name="Rectangle 4"/>
          <p:cNvSpPr>
            <a:spLocks noGrp="1" noChangeArrowheads="1"/>
          </p:cNvSpPr>
          <p:nvPr>
            <p:ph type="ftr"/>
          </p:nvPr>
        </p:nvSpPr>
        <p:spPr bwMode="auto">
          <a:xfrm>
            <a:off x="7143757" y="6505622"/>
            <a:ext cx="4246027" cy="21898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Rubayet Shafin, et.al., Samsung Electronics</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599493" y="333375"/>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802.11-24/393r0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vmlDrawing" Target="../drawings/vmlDrawing2.vml"/><Relationship Id="rId5" Type="http://schemas.openxmlformats.org/officeDocument/2006/relationships/image" Target="../media/image2.emf"/><Relationship Id="rId4" Type="http://schemas.openxmlformats.org/officeDocument/2006/relationships/package" Target="../embeddings/Microsoft_Visio_Drawing.vsdx"/></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457200" y="543892"/>
            <a:ext cx="10872216" cy="13335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zh-CN" dirty="0"/>
              <a:t>Enhancements for Off-Channel Peer-to-peer (P2P) Communications</a:t>
            </a:r>
            <a:endParaRPr lang="en-GB" dirty="0"/>
          </a:p>
        </p:txBody>
      </p:sp>
      <p:sp>
        <p:nvSpPr>
          <p:cNvPr id="3074" name="Rectangle 2"/>
          <p:cNvSpPr>
            <a:spLocks noGrp="1" noChangeArrowheads="1"/>
          </p:cNvSpPr>
          <p:nvPr>
            <p:ph type="subTitle" idx="1"/>
          </p:nvPr>
        </p:nvSpPr>
        <p:spPr>
          <a:xfrm>
            <a:off x="1828800" y="1656807"/>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04-29-2024</a:t>
            </a:r>
          </a:p>
        </p:txBody>
      </p:sp>
      <p:sp>
        <p:nvSpPr>
          <p:cNvPr id="6" name="Date Placeholder 3"/>
          <p:cNvSpPr>
            <a:spLocks noGrp="1"/>
          </p:cNvSpPr>
          <p:nvPr>
            <p:ph type="dt" idx="10"/>
          </p:nvPr>
        </p:nvSpPr>
        <p:spPr/>
        <p:txBody>
          <a:bodyPr/>
          <a:lstStyle/>
          <a:p>
            <a:r>
              <a:rPr lang="en-US" dirty="0"/>
              <a:t>May 2024</a:t>
            </a:r>
            <a:endParaRPr lang="en-GB" dirty="0"/>
          </a:p>
        </p:txBody>
      </p:sp>
      <p:sp>
        <p:nvSpPr>
          <p:cNvPr id="7" name="Footer Placeholder 4"/>
          <p:cNvSpPr>
            <a:spLocks noGrp="1"/>
          </p:cNvSpPr>
          <p:nvPr>
            <p:ph type="ftr" idx="11"/>
          </p:nvPr>
        </p:nvSpPr>
        <p:spPr/>
        <p:txBody>
          <a:bodyPr/>
          <a:lstStyle/>
          <a:p>
            <a:r>
              <a:rPr lang="en-US"/>
              <a:t>Rubayet Shafin, et.al., Samsung Electronics</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254622736"/>
              </p:ext>
            </p:extLst>
          </p:nvPr>
        </p:nvGraphicFramePr>
        <p:xfrm>
          <a:off x="995363" y="2428875"/>
          <a:ext cx="10526712" cy="2884488"/>
        </p:xfrm>
        <a:graphic>
          <a:graphicData uri="http://schemas.openxmlformats.org/presentationml/2006/ole">
            <mc:AlternateContent xmlns:mc="http://schemas.openxmlformats.org/markup-compatibility/2006">
              <mc:Choice xmlns:v="urn:schemas-microsoft-com:vml" Requires="v">
                <p:oleObj spid="_x0000_s3302" name="Document" r:id="rId4" imgW="10636797" imgH="2911785" progId="Word.Document.8">
                  <p:embed/>
                </p:oleObj>
              </mc:Choice>
              <mc:Fallback>
                <p:oleObj name="Document" r:id="rId4" imgW="10636797" imgH="2911785" progId="Word.Document.8">
                  <p:embed/>
                  <p:pic>
                    <p:nvPicPr>
                      <p:cNvPr id="0" name="Picture 3"/>
                      <p:cNvPicPr>
                        <a:picLocks noChangeAspect="1" noChangeArrowheads="1"/>
                      </p:cNvPicPr>
                      <p:nvPr/>
                    </p:nvPicPr>
                    <p:blipFill>
                      <a:blip r:embed="rId5"/>
                      <a:srcRect/>
                      <a:stretch>
                        <a:fillRect/>
                      </a:stretch>
                    </p:blipFill>
                    <p:spPr bwMode="auto">
                      <a:xfrm>
                        <a:off x="995363" y="2428875"/>
                        <a:ext cx="10526712" cy="2884488"/>
                      </a:xfrm>
                      <a:prstGeom prst="rect">
                        <a:avLst/>
                      </a:prstGeom>
                      <a:noFill/>
                      <a:extLst/>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In this contribution, we follow up on the prior work on enhancing Peer-to-Peer communication over the off-channels.  </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US" dirty="0"/>
              <a:t>Rubayet Shafin, et.al., Samsung Electronics</a:t>
            </a:r>
            <a:endParaRPr lang="en-GB" dirty="0"/>
          </a:p>
        </p:txBody>
      </p:sp>
      <p:sp>
        <p:nvSpPr>
          <p:cNvPr id="4" name="Date Placeholder 3"/>
          <p:cNvSpPr>
            <a:spLocks noGrp="1"/>
          </p:cNvSpPr>
          <p:nvPr>
            <p:ph type="dt" idx="15"/>
          </p:nvPr>
        </p:nvSpPr>
        <p:spPr/>
        <p:txBody>
          <a:bodyPr/>
          <a:lstStyle/>
          <a:p>
            <a:r>
              <a:rPr lang="en-US"/>
              <a:t>May 2024</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480483" y="366244"/>
            <a:ext cx="10909301" cy="1065213"/>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Background--Advertisement of Recommended P2P Channels</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US" dirty="0"/>
              <a:t>Rubayet Shafin, Samsung Research America</a:t>
            </a:r>
            <a:endParaRPr lang="en-GB" dirty="0"/>
          </a:p>
        </p:txBody>
      </p:sp>
      <p:sp>
        <p:nvSpPr>
          <p:cNvPr id="4" name="Date Placeholder 3"/>
          <p:cNvSpPr>
            <a:spLocks noGrp="1"/>
          </p:cNvSpPr>
          <p:nvPr>
            <p:ph type="dt" idx="15"/>
          </p:nvPr>
        </p:nvSpPr>
        <p:spPr/>
        <p:txBody>
          <a:bodyPr/>
          <a:lstStyle/>
          <a:p>
            <a:r>
              <a:rPr lang="en-US"/>
              <a:t>September 2023</a:t>
            </a:r>
            <a:endParaRPr lang="en-GB" dirty="0"/>
          </a:p>
        </p:txBody>
      </p:sp>
      <p:sp>
        <p:nvSpPr>
          <p:cNvPr id="13" name="Rectangle 2">
            <a:extLst>
              <a:ext uri="{FF2B5EF4-FFF2-40B4-BE49-F238E27FC236}">
                <a16:creationId xmlns:a16="http://schemas.microsoft.com/office/drawing/2014/main" id="{A5735CAA-E7FC-49A5-B508-47EE25B19CC4}"/>
              </a:ext>
            </a:extLst>
          </p:cNvPr>
          <p:cNvSpPr>
            <a:spLocks noGrp="1" noChangeArrowheads="1"/>
          </p:cNvSpPr>
          <p:nvPr>
            <p:ph idx="1"/>
          </p:nvPr>
        </p:nvSpPr>
        <p:spPr>
          <a:xfrm>
            <a:off x="202142" y="1003325"/>
            <a:ext cx="11887200" cy="5455156"/>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1600" dirty="0"/>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dirty="0"/>
              <a:t>Based on the recent addition to 11be, an AP can announce a set of channels in its BSS that are recommended for P2P communications</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sz="1600" dirty="0"/>
              <a:t>These advertised channels would be more conducive to P2P communication. </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sz="1600" dirty="0"/>
              <a:t>For example, the AP can minimize the use of those channels for its infrastructure communication.</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sz="1600" dirty="0"/>
              <a:t>The AP can announce/advertise the Recommended P2P Channels in its BSS by including the related information in the Beacons and Probe Response frames it transmits.</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sz="1600" dirty="0"/>
              <a:t>The AP can include Channel Usage elements for this advertisement</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sz="1600" dirty="0"/>
              <a:t>The P2P channel recommendation can be updated over time.</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altLang="zh-CN" sz="1600" dirty="0"/>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sz="1600" dirty="0"/>
              <a:t>Motivation for the AP: </a:t>
            </a:r>
            <a:r>
              <a:rPr lang="en-US" altLang="zh-CN" sz="1600" b="0" dirty="0"/>
              <a:t>By incentivizing the P2P STAs to keep their P2P transmissions within the recommended set of channels, the AP can essentially reduce the uncontrolled P2P transmission on the channels that the AP uses for infrastructure BSS operation (for UL/DL communication, for example)</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sz="1600" dirty="0"/>
              <a:t>This, in essence, can help the AP in ensuring infrastructure </a:t>
            </a:r>
            <a:r>
              <a:rPr lang="en-US" altLang="zh-CN" sz="1600" dirty="0" err="1"/>
              <a:t>STAs’</a:t>
            </a:r>
            <a:r>
              <a:rPr lang="en-US" altLang="zh-CN" sz="1600" dirty="0"/>
              <a:t> QoS requirements. </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altLang="zh-CN" sz="1600" dirty="0"/>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sz="1600" dirty="0"/>
              <a:t>Motivation for the P2P STAs</a:t>
            </a:r>
            <a:r>
              <a:rPr lang="en-US" altLang="zh-CN" sz="1600" b="0" dirty="0"/>
              <a:t>: The guidance from the AP would enable the P2P STAs to embark on a cleaner channel (with less interference from the infrastructure) faster for their P2P communications by using the recommended channels</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sz="1600" dirty="0"/>
              <a:t>Help faster setup of a P2P link (or P2P group) or faster switch of a P2P operating channel</a:t>
            </a:r>
          </a:p>
        </p:txBody>
      </p:sp>
    </p:spTree>
    <p:extLst>
      <p:ext uri="{BB962C8B-B14F-4D97-AF65-F5344CB8AC3E}">
        <p14:creationId xmlns:p14="http://schemas.microsoft.com/office/powerpoint/2010/main" val="229499838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05762" y="414229"/>
            <a:ext cx="10361084" cy="881171"/>
          </a:xfrm>
        </p:spPr>
        <p:txBody>
          <a:bodyPr/>
          <a:lstStyle/>
          <a:p>
            <a:r>
              <a:rPr lang="en-GB" dirty="0"/>
              <a:t>Need for Extended Support (1/2)</a:t>
            </a:r>
          </a:p>
        </p:txBody>
      </p:sp>
      <p:sp>
        <p:nvSpPr>
          <p:cNvPr id="6" name="Slide Number Placeholder 5"/>
          <p:cNvSpPr>
            <a:spLocks noGrp="1"/>
          </p:cNvSpPr>
          <p:nvPr>
            <p:ph type="sldNum" idx="12"/>
          </p:nvPr>
        </p:nvSpPr>
        <p:spPr/>
        <p:txBody>
          <a:bodyPr/>
          <a:lstStyle/>
          <a:p>
            <a:r>
              <a:rPr lang="en-GB" dirty="0"/>
              <a:t>Slide </a:t>
            </a:r>
            <a:fld id="{8DC72EFA-1DF8-481C-8B66-C8A1D5DAFDEA}" type="slidenum">
              <a:rPr lang="en-GB"/>
              <a:pPr/>
              <a:t>4</a:t>
            </a:fld>
            <a:endParaRPr lang="en-GB" dirty="0"/>
          </a:p>
        </p:txBody>
      </p:sp>
      <p:sp>
        <p:nvSpPr>
          <p:cNvPr id="5" name="Footer Placeholder 4"/>
          <p:cNvSpPr>
            <a:spLocks noGrp="1"/>
          </p:cNvSpPr>
          <p:nvPr>
            <p:ph type="ftr" idx="14"/>
          </p:nvPr>
        </p:nvSpPr>
        <p:spPr/>
        <p:txBody>
          <a:bodyPr/>
          <a:lstStyle/>
          <a:p>
            <a:r>
              <a:rPr lang="en-US"/>
              <a:t>Rubayet Shafin, et.al., Samsung Electronics</a:t>
            </a:r>
            <a:endParaRPr lang="en-GB" dirty="0"/>
          </a:p>
        </p:txBody>
      </p:sp>
      <p:sp>
        <p:nvSpPr>
          <p:cNvPr id="4" name="Date Placeholder 3"/>
          <p:cNvSpPr>
            <a:spLocks noGrp="1"/>
          </p:cNvSpPr>
          <p:nvPr>
            <p:ph type="dt" idx="15"/>
          </p:nvPr>
        </p:nvSpPr>
        <p:spPr/>
        <p:txBody>
          <a:bodyPr/>
          <a:lstStyle/>
          <a:p>
            <a:r>
              <a:rPr lang="en-US"/>
              <a:t>May 2024</a:t>
            </a:r>
            <a:endParaRPr lang="en-GB" dirty="0"/>
          </a:p>
        </p:txBody>
      </p:sp>
      <p:graphicFrame>
        <p:nvGraphicFramePr>
          <p:cNvPr id="8" name="Object 7">
            <a:extLst>
              <a:ext uri="{FF2B5EF4-FFF2-40B4-BE49-F238E27FC236}">
                <a16:creationId xmlns:a16="http://schemas.microsoft.com/office/drawing/2014/main" id="{CA23DCF2-A2D8-44BF-82B8-8AF5522E8397}"/>
              </a:ext>
            </a:extLst>
          </p:cNvPr>
          <p:cNvGraphicFramePr>
            <a:graphicFrameLocks noChangeAspect="1"/>
          </p:cNvGraphicFramePr>
          <p:nvPr>
            <p:extLst>
              <p:ext uri="{D42A27DB-BD31-4B8C-83A1-F6EECF244321}">
                <p14:modId xmlns:p14="http://schemas.microsoft.com/office/powerpoint/2010/main" val="1123150657"/>
              </p:ext>
            </p:extLst>
          </p:nvPr>
        </p:nvGraphicFramePr>
        <p:xfrm>
          <a:off x="1676400" y="1857856"/>
          <a:ext cx="8458200" cy="4617558"/>
        </p:xfrm>
        <a:graphic>
          <a:graphicData uri="http://schemas.openxmlformats.org/presentationml/2006/ole">
            <mc:AlternateContent xmlns:mc="http://schemas.openxmlformats.org/markup-compatibility/2006">
              <mc:Choice xmlns:v="urn:schemas-microsoft-com:vml" Requires="v">
                <p:oleObj spid="_x0000_s9225" name="Visio" r:id="rId4" imgW="9867865" imgH="5386994" progId="Visio.Drawing.15">
                  <p:embed/>
                </p:oleObj>
              </mc:Choice>
              <mc:Fallback>
                <p:oleObj name="Visio" r:id="rId4" imgW="9867865" imgH="5386994" progId="Visio.Drawing.15">
                  <p:embed/>
                  <p:pic>
                    <p:nvPicPr>
                      <p:cNvPr id="0" name="Object 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676400" y="1857856"/>
                        <a:ext cx="8458200" cy="4617558"/>
                      </a:xfrm>
                      <a:prstGeom prst="rect">
                        <a:avLst/>
                      </a:prstGeom>
                      <a:noFill/>
                    </p:spPr>
                  </p:pic>
                </p:oleObj>
              </mc:Fallback>
            </mc:AlternateContent>
          </a:graphicData>
        </a:graphic>
      </p:graphicFrame>
      <p:sp>
        <p:nvSpPr>
          <p:cNvPr id="9" name="Rectangle 2">
            <a:extLst>
              <a:ext uri="{FF2B5EF4-FFF2-40B4-BE49-F238E27FC236}">
                <a16:creationId xmlns:a16="http://schemas.microsoft.com/office/drawing/2014/main" id="{68621C2E-4758-4070-9350-9EE8443291EC}"/>
              </a:ext>
            </a:extLst>
          </p:cNvPr>
          <p:cNvSpPr>
            <a:spLocks noGrp="1" noChangeArrowheads="1"/>
          </p:cNvSpPr>
          <p:nvPr>
            <p:ph idx="1"/>
          </p:nvPr>
        </p:nvSpPr>
        <p:spPr>
          <a:xfrm>
            <a:off x="0" y="880954"/>
            <a:ext cx="11078618" cy="990600"/>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1800" dirty="0"/>
          </a:p>
          <a:p>
            <a:pPr marL="457200" lvl="1"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b="1" dirty="0"/>
              <a:t>A typical network topology coexisting with P2P STAs/P2P groups</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altLang="zh-CN" dirty="0"/>
          </a:p>
        </p:txBody>
      </p:sp>
    </p:spTree>
    <p:extLst>
      <p:ext uri="{BB962C8B-B14F-4D97-AF65-F5344CB8AC3E}">
        <p14:creationId xmlns:p14="http://schemas.microsoft.com/office/powerpoint/2010/main" val="305819159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480483" y="409745"/>
            <a:ext cx="10909301" cy="1065213"/>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Need for extended support (2/2)</a:t>
            </a:r>
          </a:p>
        </p:txBody>
      </p:sp>
      <p:sp>
        <p:nvSpPr>
          <p:cNvPr id="4098" name="Rectangle 2"/>
          <p:cNvSpPr>
            <a:spLocks noGrp="1" noChangeArrowheads="1"/>
          </p:cNvSpPr>
          <p:nvPr>
            <p:ph idx="1"/>
          </p:nvPr>
        </p:nvSpPr>
        <p:spPr>
          <a:xfrm>
            <a:off x="198982" y="1568217"/>
            <a:ext cx="11078618" cy="4299183"/>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1800" dirty="0"/>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dirty="0"/>
              <a:t>The P2P STAs can follow the P2P channel resource recommendation from the AP for their P2P needs.</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altLang="zh-CN" dirty="0"/>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dirty="0"/>
              <a:t>This helps in parking on a channel for P2P that would have less interference from the BSS maintained by that AP.</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altLang="zh-CN" dirty="0"/>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dirty="0"/>
              <a:t>However, in an OBSS environment, the P2P link is still likely to face interference from the OBSS network </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sz="2000" dirty="0"/>
              <a:t>P2P channel recommendation from the first AP may be independent of the recommendation from the OBSS AP. </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
        <p:nvSpPr>
          <p:cNvPr id="5" name="Footer Placeholder 4"/>
          <p:cNvSpPr>
            <a:spLocks noGrp="1"/>
          </p:cNvSpPr>
          <p:nvPr>
            <p:ph type="ftr" idx="14"/>
          </p:nvPr>
        </p:nvSpPr>
        <p:spPr/>
        <p:txBody>
          <a:bodyPr/>
          <a:lstStyle/>
          <a:p>
            <a:r>
              <a:rPr lang="en-US" dirty="0"/>
              <a:t>Rubayet Shafin, Samsung Research America</a:t>
            </a:r>
            <a:endParaRPr lang="en-GB" dirty="0"/>
          </a:p>
        </p:txBody>
      </p:sp>
      <p:sp>
        <p:nvSpPr>
          <p:cNvPr id="4" name="Date Placeholder 3"/>
          <p:cNvSpPr>
            <a:spLocks noGrp="1"/>
          </p:cNvSpPr>
          <p:nvPr>
            <p:ph type="dt" idx="15"/>
          </p:nvPr>
        </p:nvSpPr>
        <p:spPr/>
        <p:txBody>
          <a:bodyPr/>
          <a:lstStyle/>
          <a:p>
            <a:r>
              <a:rPr lang="en-US"/>
              <a:t>September 2023</a:t>
            </a:r>
            <a:endParaRPr lang="en-GB" dirty="0"/>
          </a:p>
        </p:txBody>
      </p:sp>
    </p:spTree>
    <p:extLst>
      <p:ext uri="{BB962C8B-B14F-4D97-AF65-F5344CB8AC3E}">
        <p14:creationId xmlns:p14="http://schemas.microsoft.com/office/powerpoint/2010/main" val="157720852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480483" y="516859"/>
            <a:ext cx="10909301" cy="1065213"/>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Multi-AP Coordination for Off-Channel P2P</a:t>
            </a:r>
          </a:p>
        </p:txBody>
      </p:sp>
      <p:sp>
        <p:nvSpPr>
          <p:cNvPr id="4098" name="Rectangle 2"/>
          <p:cNvSpPr>
            <a:spLocks noGrp="1" noChangeArrowheads="1"/>
          </p:cNvSpPr>
          <p:nvPr>
            <p:ph idx="1"/>
          </p:nvPr>
        </p:nvSpPr>
        <p:spPr>
          <a:xfrm>
            <a:off x="357724" y="1219200"/>
            <a:ext cx="11154818" cy="4907197"/>
          </a:xfrm>
          <a:ln/>
        </p:spPr>
        <p:txBody>
          <a:bodyPr/>
          <a:lstStyle/>
          <a:p>
            <a:pPr marL="457200" lvl="1"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altLang="zh-CN" dirty="0"/>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dirty="0"/>
              <a:t>In OBSS environment, P2P group operation can be quite challenging</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sz="2000" dirty="0"/>
              <a:t>When trying to go off-channel, it can be very hard to find a common off-channel that is clean from both infrastructure networks.</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altLang="zh-CN" dirty="0"/>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dirty="0"/>
              <a:t>For efficient P2P communication, it would be very beneficial if the APs corresponding to the overlapping BSS coordinate with each other. Upon coordination--</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sz="2000" dirty="0"/>
              <a:t>For instance, the APs can designate a common set of channels for P2P</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sz="2000" dirty="0"/>
              <a:t>Help facilitate off-channel P2P operation</a:t>
            </a:r>
            <a:endParaRPr lang="en-US" altLang="zh-CN" dirty="0"/>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altLang="zh-CN" dirty="0"/>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dirty="0"/>
              <a:t>The APs can create a common schedule for P2P</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sz="2000" dirty="0"/>
              <a:t>Help facilitate base-channel P2P operation </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altLang="zh-CN"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6</a:t>
            </a:fld>
            <a:endParaRPr lang="en-GB"/>
          </a:p>
        </p:txBody>
      </p:sp>
      <p:sp>
        <p:nvSpPr>
          <p:cNvPr id="5" name="Footer Placeholder 4"/>
          <p:cNvSpPr>
            <a:spLocks noGrp="1"/>
          </p:cNvSpPr>
          <p:nvPr>
            <p:ph type="ftr" idx="14"/>
          </p:nvPr>
        </p:nvSpPr>
        <p:spPr/>
        <p:txBody>
          <a:bodyPr/>
          <a:lstStyle/>
          <a:p>
            <a:r>
              <a:rPr lang="en-US" dirty="0"/>
              <a:t>Rubayet Shafin, Samsung Research America</a:t>
            </a:r>
            <a:endParaRPr lang="en-GB" dirty="0"/>
          </a:p>
        </p:txBody>
      </p:sp>
      <p:sp>
        <p:nvSpPr>
          <p:cNvPr id="4" name="Date Placeholder 3"/>
          <p:cNvSpPr>
            <a:spLocks noGrp="1"/>
          </p:cNvSpPr>
          <p:nvPr>
            <p:ph type="dt" idx="15"/>
          </p:nvPr>
        </p:nvSpPr>
        <p:spPr/>
        <p:txBody>
          <a:bodyPr/>
          <a:lstStyle/>
          <a:p>
            <a:r>
              <a:rPr lang="en-US"/>
              <a:t>September 2023</a:t>
            </a:r>
            <a:endParaRPr lang="en-GB" dirty="0"/>
          </a:p>
        </p:txBody>
      </p:sp>
    </p:spTree>
    <p:extLst>
      <p:ext uri="{BB962C8B-B14F-4D97-AF65-F5344CB8AC3E}">
        <p14:creationId xmlns:p14="http://schemas.microsoft.com/office/powerpoint/2010/main" val="336509481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05762" y="414229"/>
            <a:ext cx="10361084" cy="881171"/>
          </a:xfrm>
        </p:spPr>
        <p:txBody>
          <a:bodyPr/>
          <a:lstStyle/>
          <a:p>
            <a:r>
              <a:rPr lang="en-GB" dirty="0"/>
              <a:t>Summary</a:t>
            </a:r>
          </a:p>
        </p:txBody>
      </p:sp>
      <p:sp>
        <p:nvSpPr>
          <p:cNvPr id="9218" name="Rectangle 2"/>
          <p:cNvSpPr>
            <a:spLocks noGrp="1" noChangeArrowheads="1"/>
          </p:cNvSpPr>
          <p:nvPr>
            <p:ph idx="1"/>
          </p:nvPr>
        </p:nvSpPr>
        <p:spPr>
          <a:xfrm>
            <a:off x="762000" y="1219200"/>
            <a:ext cx="10624238" cy="2590800"/>
          </a:xfrm>
          <a:ln/>
        </p:spPr>
        <p:txBody>
          <a:bodyPr/>
          <a:lstStyle/>
          <a:p>
            <a:pPr>
              <a:buFont typeface="Arial" panose="020B0604020202020204" pitchFamily="34" charset="0"/>
              <a:buChar char="•"/>
            </a:pPr>
            <a:endParaRPr lang="en-US" sz="2000" dirty="0"/>
          </a:p>
          <a:p>
            <a:pPr>
              <a:buFont typeface="Arial" panose="020B0604020202020204" pitchFamily="34" charset="0"/>
              <a:buChar char="•"/>
            </a:pPr>
            <a:r>
              <a:rPr lang="en-US" altLang="zh-CN" sz="2000" dirty="0"/>
              <a:t>Efficiently finding a suitable off-channel is important for P2P STAs </a:t>
            </a:r>
          </a:p>
          <a:p>
            <a:pPr>
              <a:buFont typeface="Arial" panose="020B0604020202020204" pitchFamily="34" charset="0"/>
              <a:buChar char="•"/>
            </a:pPr>
            <a:endParaRPr lang="en-US" altLang="zh-CN" sz="2000" dirty="0"/>
          </a:p>
          <a:p>
            <a:pPr>
              <a:buFont typeface="Arial" panose="020B0604020202020204" pitchFamily="34" charset="0"/>
              <a:buChar char="•"/>
            </a:pPr>
            <a:r>
              <a:rPr lang="en-US" altLang="zh-CN" sz="2000" dirty="0"/>
              <a:t>In order to ensure that the P2P off-channels also have minimum OBSS interference, the APs in the overlapping BSSs need a mechanism to coordinate with each other and jointly come up with a set of channels for off-channel P2P operation.</a:t>
            </a:r>
          </a:p>
          <a:p>
            <a:pPr lvl="1">
              <a:buFont typeface="Arial" panose="020B0604020202020204" pitchFamily="34" charset="0"/>
              <a:buChar char="•"/>
            </a:pPr>
            <a:r>
              <a:rPr lang="en-US" altLang="zh-CN" dirty="0"/>
              <a:t>Such channels are deemed to be more conducive to P2P operation.</a:t>
            </a:r>
          </a:p>
          <a:p>
            <a:pPr>
              <a:buFont typeface="Arial" panose="020B0604020202020204" pitchFamily="34" charset="0"/>
              <a:buChar char="•"/>
            </a:pPr>
            <a:endParaRPr lang="en-US" altLang="zh-CN" sz="2000" dirty="0"/>
          </a:p>
          <a:p>
            <a:pPr>
              <a:buFont typeface="Arial" panose="020B0604020202020204" pitchFamily="34" charset="0"/>
              <a:buChar char="•"/>
            </a:pPr>
            <a:endParaRPr lang="en-US" altLang="zh-CN" dirty="0"/>
          </a:p>
          <a:p>
            <a:pPr lvl="1">
              <a:buFont typeface="Arial" panose="020B0604020202020204" pitchFamily="34" charset="0"/>
              <a:buChar char="•"/>
            </a:pPr>
            <a:endParaRPr lang="en-US" altLang="zh-CN"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7</a:t>
            </a:fld>
            <a:endParaRPr lang="en-GB"/>
          </a:p>
        </p:txBody>
      </p:sp>
      <p:sp>
        <p:nvSpPr>
          <p:cNvPr id="5" name="Footer Placeholder 4"/>
          <p:cNvSpPr>
            <a:spLocks noGrp="1"/>
          </p:cNvSpPr>
          <p:nvPr>
            <p:ph type="ftr" idx="14"/>
          </p:nvPr>
        </p:nvSpPr>
        <p:spPr/>
        <p:txBody>
          <a:bodyPr/>
          <a:lstStyle/>
          <a:p>
            <a:r>
              <a:rPr lang="en-US"/>
              <a:t>Rubayet Shafin, et.al., Samsung Electronics</a:t>
            </a:r>
            <a:endParaRPr lang="en-GB" dirty="0"/>
          </a:p>
        </p:txBody>
      </p:sp>
      <p:sp>
        <p:nvSpPr>
          <p:cNvPr id="4" name="Date Placeholder 3"/>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407654057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05762" y="414229"/>
            <a:ext cx="10361084" cy="881171"/>
          </a:xfrm>
        </p:spPr>
        <p:txBody>
          <a:bodyPr/>
          <a:lstStyle/>
          <a:p>
            <a:r>
              <a:rPr lang="en-GB" dirty="0"/>
              <a:t>References</a:t>
            </a:r>
          </a:p>
        </p:txBody>
      </p:sp>
      <p:sp>
        <p:nvSpPr>
          <p:cNvPr id="9218" name="Rectangle 2"/>
          <p:cNvSpPr>
            <a:spLocks noGrp="1" noChangeArrowheads="1"/>
          </p:cNvSpPr>
          <p:nvPr>
            <p:ph idx="1"/>
          </p:nvPr>
        </p:nvSpPr>
        <p:spPr>
          <a:xfrm>
            <a:off x="762000" y="1219200"/>
            <a:ext cx="10624238" cy="1752600"/>
          </a:xfrm>
          <a:ln/>
        </p:spPr>
        <p:txBody>
          <a:bodyPr/>
          <a:lstStyle/>
          <a:p>
            <a:pPr>
              <a:buFont typeface="Arial" panose="020B0604020202020204" pitchFamily="34" charset="0"/>
              <a:buChar char="•"/>
            </a:pPr>
            <a:endParaRPr lang="en-US" sz="2000" dirty="0"/>
          </a:p>
          <a:p>
            <a:pPr marL="0" indent="0"/>
            <a:r>
              <a:rPr lang="en-US" altLang="ko-KR" sz="2000" b="0" dirty="0">
                <a:solidFill>
                  <a:schemeClr val="tx1"/>
                </a:solidFill>
              </a:rPr>
              <a:t>[1] Rubayet Shafin et al., “Follow-up on peer-to-peer (P2P) communication for UHR”, 23/1424r0, Sept 2023.</a:t>
            </a:r>
          </a:p>
          <a:p>
            <a:pPr marL="0" indent="0"/>
            <a:r>
              <a:rPr lang="en-US" altLang="ko-KR" sz="2000" b="0" dirty="0">
                <a:solidFill>
                  <a:schemeClr val="tx1"/>
                </a:solidFill>
              </a:rPr>
              <a:t>[2] Rubayet Shafin et al., “Channel Usage Enhancements for P2P in UHR”, 23/294, May 2023</a:t>
            </a:r>
          </a:p>
          <a:p>
            <a:pPr marL="0" indent="0"/>
            <a:endParaRPr lang="en-US" altLang="ko-KR" sz="2000" b="0" dirty="0">
              <a:solidFill>
                <a:schemeClr val="tx1"/>
              </a:solidFill>
            </a:endParaRPr>
          </a:p>
          <a:p>
            <a:pPr>
              <a:buFont typeface="Arial" panose="020B0604020202020204" pitchFamily="34" charset="0"/>
              <a:buChar char="•"/>
            </a:pPr>
            <a:endParaRPr lang="en-US" altLang="zh-CN" sz="2000" dirty="0"/>
          </a:p>
          <a:p>
            <a:pPr>
              <a:buFont typeface="Arial" panose="020B0604020202020204" pitchFamily="34" charset="0"/>
              <a:buChar char="•"/>
            </a:pPr>
            <a:endParaRPr lang="en-US" altLang="zh-CN" dirty="0"/>
          </a:p>
          <a:p>
            <a:pPr lvl="1">
              <a:buFont typeface="Arial" panose="020B0604020202020204" pitchFamily="34" charset="0"/>
              <a:buChar char="•"/>
            </a:pPr>
            <a:endParaRPr lang="en-US" altLang="zh-CN"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8</a:t>
            </a:fld>
            <a:endParaRPr lang="en-GB"/>
          </a:p>
        </p:txBody>
      </p:sp>
      <p:sp>
        <p:nvSpPr>
          <p:cNvPr id="5" name="Footer Placeholder 4"/>
          <p:cNvSpPr>
            <a:spLocks noGrp="1"/>
          </p:cNvSpPr>
          <p:nvPr>
            <p:ph type="ftr" idx="14"/>
          </p:nvPr>
        </p:nvSpPr>
        <p:spPr/>
        <p:txBody>
          <a:bodyPr/>
          <a:lstStyle/>
          <a:p>
            <a:r>
              <a:rPr lang="en-US"/>
              <a:t>Rubayet Shafin, et.al., Samsung Electronics</a:t>
            </a:r>
            <a:endParaRPr lang="en-GB" dirty="0"/>
          </a:p>
        </p:txBody>
      </p:sp>
      <p:sp>
        <p:nvSpPr>
          <p:cNvPr id="4" name="Date Placeholder 3"/>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206440561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06425"/>
            <a:ext cx="10361084" cy="881171"/>
          </a:xfrm>
        </p:spPr>
        <p:txBody>
          <a:bodyPr/>
          <a:lstStyle/>
          <a:p>
            <a:r>
              <a:rPr lang="en-GB" dirty="0"/>
              <a:t>SP1</a:t>
            </a:r>
          </a:p>
        </p:txBody>
      </p:sp>
      <p:sp>
        <p:nvSpPr>
          <p:cNvPr id="9218" name="Rectangle 2"/>
          <p:cNvSpPr>
            <a:spLocks noGrp="1" noChangeArrowheads="1"/>
          </p:cNvSpPr>
          <p:nvPr>
            <p:ph idx="1"/>
          </p:nvPr>
        </p:nvSpPr>
        <p:spPr>
          <a:xfrm>
            <a:off x="124102" y="1795635"/>
            <a:ext cx="11943796" cy="3995565"/>
          </a:xfrm>
          <a:ln/>
        </p:spPr>
        <p:txBody>
          <a:bodyPr/>
          <a:lstStyle/>
          <a:p>
            <a:pPr marL="285750" lvl="0" indent="-285750" latinLnBrk="0">
              <a:spcAft>
                <a:spcPts val="500"/>
              </a:spcAft>
              <a:buFontTx/>
              <a:buChar char="-"/>
              <a:defRPr/>
            </a:pPr>
            <a:r>
              <a:rPr lang="en-GB" dirty="0">
                <a:latin typeface="+mj-lt"/>
              </a:rPr>
              <a:t>Do you </a:t>
            </a:r>
            <a:r>
              <a:rPr lang="en-US" dirty="0">
                <a:latin typeface="+mj-lt"/>
              </a:rPr>
              <a:t>want to define a mechanism in 802.11bn that would allow multiple APs to coordinate with each other in order to find a set of channels that would be conducive to peer-to-peer communication?</a:t>
            </a:r>
            <a:endParaRPr lang="en-US" altLang="zh-CN" dirty="0"/>
          </a:p>
          <a:p>
            <a:pPr lvl="1">
              <a:buFont typeface="Arial" panose="020B0604020202020204" pitchFamily="34" charset="0"/>
              <a:buChar char="•"/>
            </a:pPr>
            <a:endParaRPr lang="en-US" altLang="zh-CN"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9</a:t>
            </a:fld>
            <a:endParaRPr lang="en-GB"/>
          </a:p>
        </p:txBody>
      </p:sp>
      <p:sp>
        <p:nvSpPr>
          <p:cNvPr id="5" name="Footer Placeholder 4"/>
          <p:cNvSpPr>
            <a:spLocks noGrp="1"/>
          </p:cNvSpPr>
          <p:nvPr>
            <p:ph type="ftr" idx="14"/>
          </p:nvPr>
        </p:nvSpPr>
        <p:spPr/>
        <p:txBody>
          <a:bodyPr/>
          <a:lstStyle/>
          <a:p>
            <a:r>
              <a:rPr lang="en-US"/>
              <a:t>Rubayet Shafin, et.al., Samsung Electronics</a:t>
            </a:r>
            <a:endParaRPr lang="en-GB" dirty="0"/>
          </a:p>
        </p:txBody>
      </p:sp>
      <p:sp>
        <p:nvSpPr>
          <p:cNvPr id="4" name="Date Placeholder 3"/>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334219903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48314</TotalTime>
  <Words>772</Words>
  <Application>Microsoft Office PowerPoint</Application>
  <PresentationFormat>Widescreen</PresentationFormat>
  <Paragraphs>102</Paragraphs>
  <Slides>9</Slides>
  <Notes>9</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2</vt:i4>
      </vt:variant>
      <vt:variant>
        <vt:lpstr>Slide Titles</vt:lpstr>
      </vt:variant>
      <vt:variant>
        <vt:i4>9</vt:i4>
      </vt:variant>
    </vt:vector>
  </HeadingPairs>
  <TitlesOfParts>
    <vt:vector size="17" baseType="lpstr">
      <vt:lpstr>MS Gothic</vt:lpstr>
      <vt:lpstr>Arial</vt:lpstr>
      <vt:lpstr>Arial Unicode MS</vt:lpstr>
      <vt:lpstr>Times New Roman</vt:lpstr>
      <vt:lpstr>Wingdings</vt:lpstr>
      <vt:lpstr>Office Theme</vt:lpstr>
      <vt:lpstr>Document</vt:lpstr>
      <vt:lpstr>Microsoft Visio Drawing</vt:lpstr>
      <vt:lpstr>Enhancements for Off-Channel Peer-to-peer (P2P) Communications</vt:lpstr>
      <vt:lpstr>Abstract</vt:lpstr>
      <vt:lpstr>Background--Advertisement of Recommended P2P Channels</vt:lpstr>
      <vt:lpstr>Need for Extended Support (1/2)</vt:lpstr>
      <vt:lpstr>Need for extended support (2/2)</vt:lpstr>
      <vt:lpstr>Multi-AP Coordination for Off-Channel P2P</vt:lpstr>
      <vt:lpstr>Summary</vt:lpstr>
      <vt:lpstr>References</vt:lpstr>
      <vt:lpstr>SP1</vt:lpstr>
    </vt:vector>
  </TitlesOfParts>
  <Company>Samsung Research America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Further thoughts on coordinated TWT</dc:title>
  <dc:creator>Rubayet Shafin/Future Cellular Systems /SRA/Engineer/Samsung Electronics;r.shafin@samsung.com</dc:creator>
  <cp:lastModifiedBy>Rubayet Shafin</cp:lastModifiedBy>
  <cp:revision>415</cp:revision>
  <cp:lastPrinted>1601-01-01T00:00:00Z</cp:lastPrinted>
  <dcterms:created xsi:type="dcterms:W3CDTF">2021-02-24T17:42:37Z</dcterms:created>
  <dcterms:modified xsi:type="dcterms:W3CDTF">2024-06-23T20:48:42Z</dcterms:modified>
</cp:coreProperties>
</file>