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910" r:id="rId3"/>
    <p:sldId id="948" r:id="rId4"/>
    <p:sldId id="950" r:id="rId5"/>
    <p:sldId id="951" r:id="rId6"/>
    <p:sldId id="953" r:id="rId7"/>
    <p:sldId id="952" r:id="rId8"/>
    <p:sldId id="939" r:id="rId9"/>
    <p:sldId id="946" r:id="rId10"/>
    <p:sldId id="956" r:id="rId11"/>
    <p:sldId id="954" r:id="rId12"/>
    <p:sldId id="955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>
        <p:scale>
          <a:sx n="110" d="100"/>
          <a:sy n="110" d="100"/>
        </p:scale>
        <p:origin x="2352" y="2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en-US" sz="1800" b="1" dirty="0" smtClean="0"/>
              <a:t>0390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Visio___4.vsdx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Visio___7.vsdx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A Uniform Procedure for Preemption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2024-02-08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09360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r>
              <a:rPr lang="en-US" sz="2000" dirty="0"/>
              <a:t>Do you agree a TXOP holder will continue PPDU transmission PIFS after a preemption enabled PPDU if no preemption request frame is received SIFS after the preemption enabled PPDU?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0858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r>
              <a:rPr lang="en-US" sz="2000" dirty="0"/>
              <a:t>Do you agree a TXOP holder that is a non-AP STA will grant the TXOP to its associated AP if a preemption request frame is received after a preemption enabled PPDU? </a:t>
            </a:r>
          </a:p>
          <a:p>
            <a:pPr lvl="1"/>
            <a:r>
              <a:rPr lang="en-US" sz="1800" dirty="0"/>
              <a:t>A preemption enabled PPDU is a PPDU that allows preemption request frame be transmitted SIFS after the PPDU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50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r>
              <a:rPr lang="en-US" sz="2000" dirty="0"/>
              <a:t>Do you agree an AP that is granted a TXOP by a non-AP STA TXOP holder to do preemption operation will return the TXOP to the TXOP holder after the preemption operation? </a:t>
            </a:r>
          </a:p>
          <a:p>
            <a:pPr lvl="1"/>
            <a:r>
              <a:rPr lang="en-US" sz="1800" dirty="0"/>
              <a:t>The details of returning the TXOP is TBD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19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Many presentations in UHR SG and 11bn are discussing the procedure of preemption; </a:t>
            </a:r>
            <a:endParaRPr lang="en-US" sz="1600" dirty="0"/>
          </a:p>
          <a:p>
            <a:r>
              <a:rPr lang="en-US" sz="2000" dirty="0"/>
              <a:t>A TXOP holder preempts its own TXOP to send low latency (LL) traffic can be easily handled by the TXOP holder itself;</a:t>
            </a:r>
          </a:p>
          <a:p>
            <a:r>
              <a:rPr lang="en-US" sz="2000" dirty="0"/>
              <a:t>There are different cases for a STA to preempt another STA’s TXOP to transmit LL traffic</a:t>
            </a:r>
          </a:p>
          <a:p>
            <a:pPr lvl="1"/>
            <a:r>
              <a:rPr lang="en-US" sz="1600" dirty="0"/>
              <a:t>Case 1: Preempt a DL TXOP to send UL LL traffic</a:t>
            </a:r>
          </a:p>
          <a:p>
            <a:pPr lvl="1"/>
            <a:r>
              <a:rPr lang="en-US" sz="1600" dirty="0"/>
              <a:t>Case 2: Preempt a UL TXOP to send DL LL traffic</a:t>
            </a:r>
          </a:p>
          <a:p>
            <a:pPr lvl="1"/>
            <a:r>
              <a:rPr lang="en-US" sz="1600" dirty="0"/>
              <a:t>Case 3: Preempt a UL TXOP to send UL LL traffic</a:t>
            </a:r>
          </a:p>
          <a:p>
            <a:r>
              <a:rPr lang="en-US" altLang="zh-CN" sz="2000" dirty="0"/>
              <a:t>Different procedures are discussed based on different cases;</a:t>
            </a:r>
          </a:p>
          <a:p>
            <a:r>
              <a:rPr lang="en-US" altLang="zh-CN" sz="2000" dirty="0"/>
              <a:t>A uniform procedure is proposed for all cases to simplify the design and implementation.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 Uniform Procedure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817734"/>
              </p:ext>
            </p:extLst>
          </p:nvPr>
        </p:nvGraphicFramePr>
        <p:xfrm>
          <a:off x="1828800" y="1676400"/>
          <a:ext cx="5276850" cy="463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Visio" r:id="rId3" imgW="7058058" imgH="6515216" progId="Visio.Drawing.15">
                  <p:embed/>
                </p:oleObj>
              </mc:Choice>
              <mc:Fallback>
                <p:oleObj name="Visio" r:id="rId3" imgW="7058058" imgH="651521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76400"/>
                        <a:ext cx="5276850" cy="4638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875213" y="4470737"/>
            <a:ext cx="33734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PR</a:t>
            </a:r>
            <a:r>
              <a:rPr lang="en-US" altLang="zh-CN" dirty="0"/>
              <a:t>: preemption request frame</a:t>
            </a:r>
          </a:p>
          <a:p>
            <a:r>
              <a:rPr lang="en-US" altLang="zh-CN" b="1" dirty="0"/>
              <a:t>TF</a:t>
            </a:r>
            <a:r>
              <a:rPr lang="en-US" altLang="zh-CN" dirty="0"/>
              <a:t>: Trigger frame</a:t>
            </a:r>
          </a:p>
          <a:p>
            <a:r>
              <a:rPr lang="en-US" altLang="zh-CN" b="1" dirty="0"/>
              <a:t>TFR</a:t>
            </a:r>
            <a:r>
              <a:rPr lang="en-US" altLang="zh-CN" dirty="0"/>
              <a:t>: Trigger frame with UORA</a:t>
            </a:r>
          </a:p>
          <a:p>
            <a:r>
              <a:rPr lang="en-US" altLang="zh-CN" b="1" dirty="0"/>
              <a:t>UORA</a:t>
            </a:r>
            <a:r>
              <a:rPr lang="en-US" altLang="zh-CN" dirty="0"/>
              <a:t>: uplink OFDMA random access</a:t>
            </a:r>
          </a:p>
          <a:p>
            <a:r>
              <a:rPr lang="en-US" altLang="zh-CN" b="1" dirty="0"/>
              <a:t>LL</a:t>
            </a:r>
            <a:r>
              <a:rPr lang="en-US" altLang="zh-CN" dirty="0"/>
              <a:t>: low latency</a:t>
            </a:r>
          </a:p>
          <a:p>
            <a:endParaRPr lang="en-US" altLang="zh-CN" dirty="0"/>
          </a:p>
          <a:p>
            <a:r>
              <a:rPr lang="en-US" altLang="zh-CN" b="1" dirty="0"/>
              <a:t>Preempting STA</a:t>
            </a:r>
            <a:r>
              <a:rPr lang="en-US" altLang="zh-CN" dirty="0"/>
              <a:t>: a STA (not the TXOP holder) that buffers LL traffic</a:t>
            </a:r>
          </a:p>
          <a:p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6200" y="537570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This step is not needed if AP is the TXOP holder</a:t>
            </a:r>
            <a:endParaRPr lang="zh-CN" altLang="en-US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 flipV="1">
            <a:off x="1752600" y="5375702"/>
            <a:ext cx="399840" cy="110698"/>
          </a:xfrm>
          <a:prstGeom prst="straightConnector1">
            <a:avLst/>
          </a:prstGeom>
          <a:solidFill>
            <a:schemeClr val="accent1"/>
          </a:solidFill>
          <a:ln w="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7391400" y="2474113"/>
            <a:ext cx="175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 this presentation, assuming all the preempting STAs are associated STAs. Whether and how to support OBSS STA to do preemption is open for further discussion.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69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Case 1: </a:t>
            </a:r>
            <a:r>
              <a:rPr lang="en-US" altLang="zh-CN" dirty="0"/>
              <a:t>Preempt DL TXOP to send UL LL</a:t>
            </a:r>
            <a:r>
              <a:rPr lang="en-US" dirty="0"/>
              <a:t> 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960239"/>
              </p:ext>
            </p:extLst>
          </p:nvPr>
        </p:nvGraphicFramePr>
        <p:xfrm>
          <a:off x="628650" y="4419600"/>
          <a:ext cx="6686550" cy="2057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Visio" r:id="rId3" imgW="8229600" imgH="3200439" progId="Visio.Drawing.15">
                  <p:embed/>
                </p:oleObj>
              </mc:Choice>
              <mc:Fallback>
                <p:oleObj name="Visio" r:id="rId3" imgW="8229600" imgH="320043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4419600"/>
                        <a:ext cx="6686550" cy="20573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731890" y="1524000"/>
            <a:ext cx="7772400" cy="2743200"/>
          </a:xfrm>
        </p:spPr>
        <p:txBody>
          <a:bodyPr/>
          <a:lstStyle/>
          <a:p>
            <a:r>
              <a:rPr lang="en-US" sz="1600" dirty="0"/>
              <a:t>The AP may transmit PPDU2 before transmit a BSRP if the LL traffic is carried in PPDU2; </a:t>
            </a:r>
          </a:p>
          <a:p>
            <a:r>
              <a:rPr lang="en-US" sz="1600" dirty="0"/>
              <a:t>AP must be able to solicit LL BSR from preempting STAs, a simple way is to mandate UORA support for preempting STAs;</a:t>
            </a:r>
          </a:p>
          <a:p>
            <a:r>
              <a:rPr lang="en-US" sz="1600" dirty="0"/>
              <a:t>When the AP sends BSRP frame with UORA, it is better only allow </a:t>
            </a:r>
            <a:r>
              <a:rPr lang="en-US" altLang="zh-CN" sz="1600" dirty="0"/>
              <a:t>BSR of LL traffic be reported by </a:t>
            </a:r>
            <a:r>
              <a:rPr lang="en-US" sz="1600" dirty="0"/>
              <a:t>non-AP STAs; </a:t>
            </a:r>
          </a:p>
          <a:p>
            <a:pPr lvl="1"/>
            <a:r>
              <a:rPr lang="en-US" sz="1200" dirty="0"/>
              <a:t>E.g. a new type of random access RU that only for LL traffic</a:t>
            </a:r>
          </a:p>
          <a:p>
            <a:r>
              <a:rPr lang="en-US" sz="1600" dirty="0"/>
              <a:t>The BSRP with UORA frame is optional to transmit, AP may choose other ways to know which non-AP STAs are buffering LL traffic, e.g.</a:t>
            </a:r>
          </a:p>
          <a:p>
            <a:pPr lvl="1"/>
            <a:r>
              <a:rPr lang="en-US" sz="1200" dirty="0"/>
              <a:t>Use a NFRP Trigger frame</a:t>
            </a:r>
          </a:p>
          <a:p>
            <a:pPr lvl="1"/>
            <a:r>
              <a:rPr lang="en-US" sz="1200" dirty="0"/>
              <a:t>Do the prediction based on historical statistics</a:t>
            </a:r>
          </a:p>
          <a:p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7363918" y="4494143"/>
            <a:ext cx="167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Note: The contents of PR frames from STA2 and STA3 are exactly the same, so STA1 and AP can correctly decode them. It is similar as simultaneous CTSs follow MU-RTS sent by multiple STAs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842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Case 2: </a:t>
            </a:r>
            <a:r>
              <a:rPr lang="en-US" altLang="zh-CN" dirty="0"/>
              <a:t>Preempt UL TXOP to send DL LL</a:t>
            </a:r>
            <a:r>
              <a:rPr lang="en-US" dirty="0"/>
              <a:t> 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589899"/>
              </p:ext>
            </p:extLst>
          </p:nvPr>
        </p:nvGraphicFramePr>
        <p:xfrm>
          <a:off x="3571875" y="1905000"/>
          <a:ext cx="5267325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Visio" r:id="rId3" imgW="8229600" imgH="3267165" progId="Visio.Drawing.15">
                  <p:embed/>
                </p:oleObj>
              </mc:Choice>
              <mc:Fallback>
                <p:oleObj name="Visio" r:id="rId3" imgW="8229600" imgH="3267165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1905000"/>
                        <a:ext cx="5267325" cy="2095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499449"/>
              </p:ext>
            </p:extLst>
          </p:nvPr>
        </p:nvGraphicFramePr>
        <p:xfrm>
          <a:off x="3571875" y="4410075"/>
          <a:ext cx="5267325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Visio" r:id="rId5" imgW="8229600" imgH="3228936" progId="Visio.Drawing.15">
                  <p:embed/>
                </p:oleObj>
              </mc:Choice>
              <mc:Fallback>
                <p:oleObj name="Visio" r:id="rId5" imgW="8229600" imgH="3228936" progId="Visio.Drawing.1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4410075"/>
                        <a:ext cx="5267325" cy="206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5257800" y="1590543"/>
            <a:ext cx="2194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Case 2a: DL LL to TXOP holder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5181600" y="4189716"/>
            <a:ext cx="2521268" cy="3351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Case 2b: DL LL to other non-AP STA</a:t>
            </a:r>
            <a:endParaRPr lang="zh-CN" altLang="en-US" dirty="0"/>
          </a:p>
        </p:txBody>
      </p:sp>
      <p:sp>
        <p:nvSpPr>
          <p:cNvPr id="15" name="Content Placeholder 1"/>
          <p:cNvSpPr>
            <a:spLocks noGrp="1"/>
          </p:cNvSpPr>
          <p:nvPr>
            <p:ph idx="1"/>
          </p:nvPr>
        </p:nvSpPr>
        <p:spPr>
          <a:xfrm>
            <a:off x="466725" y="1600200"/>
            <a:ext cx="3190875" cy="4875213"/>
          </a:xfrm>
        </p:spPr>
        <p:txBody>
          <a:bodyPr/>
          <a:lstStyle/>
          <a:p>
            <a:r>
              <a:rPr lang="en-US" sz="1600" dirty="0"/>
              <a:t>Case 2a and Case 2b can happen in one preemption; </a:t>
            </a:r>
            <a:endParaRPr lang="en-US" sz="1200" dirty="0"/>
          </a:p>
          <a:p>
            <a:r>
              <a:rPr lang="en-US" sz="1600" dirty="0"/>
              <a:t>The PR frame is needed when considering a uniform procedure for different cases;</a:t>
            </a:r>
          </a:p>
          <a:p>
            <a:r>
              <a:rPr lang="en-US" sz="1600" dirty="0"/>
              <a:t>The TXOP holder will stop transmitting following PPDU after receiving a PR frame;</a:t>
            </a:r>
          </a:p>
          <a:p>
            <a:r>
              <a:rPr lang="en-US" sz="1600" dirty="0"/>
              <a:t>The contents of PR frame from the AP and the non-AP STAs are same;</a:t>
            </a:r>
          </a:p>
          <a:p>
            <a:r>
              <a:rPr lang="en-US" sz="1600" dirty="0"/>
              <a:t>A signaling in PPDU3 informs STA1 continues to transmit PPDU in the remaining TXOP</a:t>
            </a:r>
          </a:p>
          <a:p>
            <a:pPr lvl="1"/>
            <a:r>
              <a:rPr lang="en-US" sz="1200" dirty="0"/>
              <a:t>The detail of the signaling is TBD, e.g. carried in A-Control field.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Case 3: </a:t>
            </a:r>
            <a:r>
              <a:rPr lang="en-US" altLang="zh-CN" dirty="0"/>
              <a:t>Preempt UL TXOP to send UL LL 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812112"/>
              </p:ext>
            </p:extLst>
          </p:nvPr>
        </p:nvGraphicFramePr>
        <p:xfrm>
          <a:off x="1336578" y="4192587"/>
          <a:ext cx="6359622" cy="228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Visio" r:id="rId3" imgW="8981941" imgH="3228936" progId="Visio.Drawing.15">
                  <p:embed/>
                </p:oleObj>
              </mc:Choice>
              <mc:Fallback>
                <p:oleObj name="Visio" r:id="rId3" imgW="8981941" imgH="3228936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578" y="4192587"/>
                        <a:ext cx="6359622" cy="2284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723900" y="1676400"/>
            <a:ext cx="7772400" cy="2286000"/>
          </a:xfrm>
        </p:spPr>
        <p:txBody>
          <a:bodyPr/>
          <a:lstStyle/>
          <a:p>
            <a:r>
              <a:rPr lang="en-US" sz="1800" dirty="0"/>
              <a:t>After receiving a PR frame follows PPDU1 which is preemption enabled, the AP is allowed to ignore the intra-BSS NAV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and send BSRP with UORA to solicit BSR from preempting STAs;</a:t>
            </a:r>
          </a:p>
          <a:p>
            <a:r>
              <a:rPr lang="en-US" sz="1800" dirty="0"/>
              <a:t> The benefits to allow AP to control the preemption procedure:</a:t>
            </a:r>
          </a:p>
          <a:p>
            <a:pPr lvl="1"/>
            <a:r>
              <a:rPr lang="en-US" sz="1600" dirty="0"/>
              <a:t>Avoid contention collision from multiple STAs</a:t>
            </a:r>
          </a:p>
          <a:p>
            <a:pPr lvl="1"/>
            <a:r>
              <a:rPr lang="en-US" sz="1600" dirty="0"/>
              <a:t>Can serve multiple STAs in one preemption</a:t>
            </a:r>
          </a:p>
          <a:p>
            <a:r>
              <a:rPr lang="en-US" altLang="zh-CN" sz="1800" dirty="0"/>
              <a:t>After the LL traffic transmission are finished, </a:t>
            </a:r>
            <a:r>
              <a:rPr lang="en-US" sz="1800" dirty="0"/>
              <a:t>The AP signaling the TXOP holder continues to transmit PPDUs in the remaining TXOP. 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Case 2 + Case 3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8709"/>
              </p:ext>
            </p:extLst>
          </p:nvPr>
        </p:nvGraphicFramePr>
        <p:xfrm>
          <a:off x="3724275" y="1799451"/>
          <a:ext cx="5276850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Visio" r:id="rId3" imgW="8981941" imgH="3228936" progId="Visio.Drawing.15">
                  <p:embed/>
                </p:oleObj>
              </mc:Choice>
              <mc:Fallback>
                <p:oleObj name="Visio" r:id="rId3" imgW="8981941" imgH="3228936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1799451"/>
                        <a:ext cx="5276850" cy="189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231778"/>
              </p:ext>
            </p:extLst>
          </p:nvPr>
        </p:nvGraphicFramePr>
        <p:xfrm>
          <a:off x="3648075" y="4648200"/>
          <a:ext cx="526732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Visio" r:id="rId5" imgW="10153484" imgH="3228936" progId="Visio.Drawing.15">
                  <p:embed/>
                </p:oleObj>
              </mc:Choice>
              <mc:Fallback>
                <p:oleObj name="Visio" r:id="rId5" imgW="10153484" imgH="3228936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5" y="4648200"/>
                        <a:ext cx="5267325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ntent Placeholder 1"/>
          <p:cNvSpPr>
            <a:spLocks noGrp="1"/>
          </p:cNvSpPr>
          <p:nvPr>
            <p:ph idx="1"/>
          </p:nvPr>
        </p:nvSpPr>
        <p:spPr>
          <a:xfrm>
            <a:off x="466725" y="1828800"/>
            <a:ext cx="3190875" cy="4191000"/>
          </a:xfrm>
        </p:spPr>
        <p:txBody>
          <a:bodyPr/>
          <a:lstStyle/>
          <a:p>
            <a:r>
              <a:rPr lang="en-US" sz="1800" dirty="0"/>
              <a:t>Case 2 and Case 3 can happen in one preemption; </a:t>
            </a:r>
            <a:endParaRPr lang="en-US" sz="1400" dirty="0"/>
          </a:p>
          <a:p>
            <a:r>
              <a:rPr lang="en-US" sz="1800" dirty="0"/>
              <a:t>The AP that transmits PR doesn’t know whether there is one or more non-AP STAs sent PR frames. The AP may transmits BSRP with UORA to test whether there is BSR from any preempting STAs;</a:t>
            </a:r>
          </a:p>
          <a:p>
            <a:r>
              <a:rPr lang="en-US" sz="1800" dirty="0"/>
              <a:t>The AP can choose first to transmit DL LL traffic or first to solicit UL LL traffic.</a:t>
            </a:r>
          </a:p>
          <a:p>
            <a:endParaRPr 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5340497" y="4314052"/>
            <a:ext cx="2044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First to transmit DL LL traffic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5323654" y="1522839"/>
            <a:ext cx="19161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First to solicit UL LL traffic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906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A uniform preemption procedure is proposed to cover all possible cases</a:t>
            </a:r>
          </a:p>
          <a:p>
            <a:pPr lvl="1"/>
            <a:r>
              <a:rPr lang="en-US" sz="1600" dirty="0"/>
              <a:t>Case 1: preempt DL traffic to send UL LL traffic</a:t>
            </a:r>
          </a:p>
          <a:p>
            <a:pPr lvl="1"/>
            <a:r>
              <a:rPr lang="en-US" sz="1600" dirty="0"/>
              <a:t>Case 2: preempt UL traffic to send DL LL traffic</a:t>
            </a:r>
          </a:p>
          <a:p>
            <a:pPr lvl="1"/>
            <a:r>
              <a:rPr lang="en-US" sz="1600" dirty="0"/>
              <a:t>Case 3: preempt UL traffic to send UL LL traffic</a:t>
            </a:r>
          </a:p>
          <a:p>
            <a:endParaRPr lang="en-US" sz="2000" dirty="0"/>
          </a:p>
          <a:p>
            <a:r>
              <a:rPr lang="en-US" sz="2000" dirty="0"/>
              <a:t>The uniform procedure will facilitate the procedure design and implementation.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r>
              <a:rPr lang="en-US" sz="2000" dirty="0"/>
              <a:t>Do you agree a TXOP holder may indicate in a PPDU that a STA in the same BSS of the TXOP holder is allowed to send a preemption request frame SIFS after the PPDU?</a:t>
            </a:r>
          </a:p>
          <a:p>
            <a:pPr lvl="1"/>
            <a:r>
              <a:rPr lang="en-US" sz="1800" dirty="0"/>
              <a:t>A preemption request frame informs buffering of low latency traffic frame</a:t>
            </a:r>
          </a:p>
          <a:p>
            <a:pPr lvl="1"/>
            <a:r>
              <a:rPr lang="en-US" sz="1800" dirty="0"/>
              <a:t>The detail of indication signaling is TBD</a:t>
            </a:r>
          </a:p>
          <a:p>
            <a:pPr lvl="1"/>
            <a:r>
              <a:rPr lang="en-US" sz="1800" dirty="0"/>
              <a:t>The detailed design of preemption request frame is TBD</a:t>
            </a:r>
          </a:p>
          <a:p>
            <a:pPr lvl="1"/>
            <a:endParaRPr lang="en-US" sz="18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104009</TotalTime>
  <Words>1077</Words>
  <Application>Microsoft Office PowerPoint</Application>
  <PresentationFormat>全屏显示(4:3)</PresentationFormat>
  <Paragraphs>158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Qualcomm Office Regular</vt:lpstr>
      <vt:lpstr>Qualcomm Regular</vt:lpstr>
      <vt:lpstr>Arial</vt:lpstr>
      <vt:lpstr>Times New Roman</vt:lpstr>
      <vt:lpstr>802-11-Submission</vt:lpstr>
      <vt:lpstr>Visio</vt:lpstr>
      <vt:lpstr>Microsoft Visio 绘图</vt:lpstr>
      <vt:lpstr>A Uniform Procedure for Preemption</vt:lpstr>
      <vt:lpstr>Introduction</vt:lpstr>
      <vt:lpstr>A Uniform Procedure</vt:lpstr>
      <vt:lpstr>Case 1: Preempt DL TXOP to send UL LL </vt:lpstr>
      <vt:lpstr>Case 2: Preempt UL TXOP to send DL LL </vt:lpstr>
      <vt:lpstr>Case 3: Preempt UL TXOP to send UL LL </vt:lpstr>
      <vt:lpstr>Case 2 + Case 3</vt:lpstr>
      <vt:lpstr>Summary</vt:lpstr>
      <vt:lpstr>Straw Poll 1</vt:lpstr>
      <vt:lpstr>Straw Poll 2</vt:lpstr>
      <vt:lpstr>Straw Poll 3</vt:lpstr>
      <vt:lpstr>Straw Poll 4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1975</cp:revision>
  <cp:lastPrinted>1998-02-10T13:28:06Z</cp:lastPrinted>
  <dcterms:created xsi:type="dcterms:W3CDTF">2004-12-02T14:01:45Z</dcterms:created>
  <dcterms:modified xsi:type="dcterms:W3CDTF">2024-03-01T06:33:39Z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(3)vTBgCcrI3tKF5Tzn3nIsBaQa38L9NBweDz2aHvP67dAFvt+HEHbvycznumynH6llCWtfQtu8
TG7nZq7lY96LwnCwYPdIN0Lc76KpoCr9AOwSzxXPVV3ybf3ASVBpnN9FFzFn/lA1kvoFF2O7
TosGn9k58WV5BBFLK8jGoELyyDLFrMVIhhaOUtlzzO1IDrCDJNivAAJCZrhrzx2ngIykfX9F
6+lcLovUG47ogCHVwH</vt:lpwstr>
  </property>
  <property fmtid="{D5CDD505-2E9C-101B-9397-08002B2CF9AE}" pid="4" name="_2015_ms_pID_7253431">
    <vt:lpwstr>g8G67zNOBOz1AizH8+Dt23bDb17Y2JSZ/nNk1myRK+FvYqVLxW1kDt
pGHnxnh6rMhnPgtu3VftfWRRYjdvPa7LfrJ8AMpPiKslh3PdPn1MLXRapgSPvqGQXcvWccrW
e7pt0Szsb49PLTlYkHX0FBKSDv1b1AEsu/iqUQEJiiWpShl/RR5ju5PrBaYwxU/hdxgRkzI3
6jfm8bDO3ylPEcdArAALg6hkKKJJ93/E4Dyp</vt:lpwstr>
  </property>
  <property fmtid="{D5CDD505-2E9C-101B-9397-08002B2CF9AE}" pid="5" name="_2015_ms_pID_7253432">
    <vt:lpwstr>STT3R8/7G0HnQmp6pcF25S8=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1709273790</vt:lpwstr>
  </property>
</Properties>
</file>