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334" r:id="rId6"/>
    <p:sldId id="344" r:id="rId7"/>
    <p:sldId id="2147473537" r:id="rId8"/>
    <p:sldId id="2147473554" r:id="rId9"/>
    <p:sldId id="2147473541" r:id="rId10"/>
    <p:sldId id="2147473547" r:id="rId11"/>
    <p:sldId id="2147473556" r:id="rId12"/>
    <p:sldId id="2147473561" r:id="rId13"/>
    <p:sldId id="2147473562" r:id="rId14"/>
    <p:sldId id="2147473563" r:id="rId15"/>
    <p:sldId id="2147473552" r:id="rId16"/>
    <p:sldId id="343" r:id="rId17"/>
    <p:sldId id="273" r:id="rId18"/>
    <p:sldId id="2147473540" r:id="rId19"/>
    <p:sldId id="2147473555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6261" autoAdjust="0"/>
  </p:normalViewPr>
  <p:slideViewPr>
    <p:cSldViewPr>
      <p:cViewPr varScale="1">
        <p:scale>
          <a:sx n="163" d="100"/>
          <a:sy n="163" d="100"/>
        </p:scale>
        <p:origin x="436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802.11-24/0385r1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753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2024-03-08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F88BBFA-7354-6131-639E-A6B94149F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790291"/>
            <a:ext cx="10363200" cy="8999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kern="0" dirty="0"/>
              <a:t>Discussion</a:t>
            </a:r>
            <a:r>
              <a:rPr lang="en-GB" kern="0" dirty="0"/>
              <a:t> on </a:t>
            </a:r>
            <a:r>
              <a:rPr lang="en-US" altLang="ja-JP" kern="0" dirty="0"/>
              <a:t>11bn Relay Operation</a:t>
            </a:r>
            <a:endParaRPr lang="en-GB" kern="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06EC37-AF25-D226-8530-859C0359585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E6CFBF8A-45D2-D48D-3358-32A2B51EB4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152674"/>
              </p:ext>
            </p:extLst>
          </p:nvPr>
        </p:nvGraphicFramePr>
        <p:xfrm>
          <a:off x="1447800" y="2413000"/>
          <a:ext cx="9558338" cy="407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133" imgH="4457719" progId="Word.Document.8">
                  <p:embed/>
                </p:oleObj>
              </mc:Choice>
              <mc:Fallback>
                <p:oleObj name="Document" r:id="rId3" imgW="10457133" imgH="4457719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E6CFBF8A-45D2-D48D-3358-32A2B51EB4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413000"/>
                        <a:ext cx="9558338" cy="4071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グラフ, 折れ線グラフ&#10;&#10;自動的に生成された説明">
            <a:extLst>
              <a:ext uri="{FF2B5EF4-FFF2-40B4-BE49-F238E27FC236}">
                <a16:creationId xmlns:a16="http://schemas.microsoft.com/office/drawing/2014/main" id="{9DD2624F-6A2F-0FCF-D2C0-EEA66939EC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00" y="1828800"/>
            <a:ext cx="5040000" cy="3780000"/>
          </a:xfrm>
          <a:prstGeom prst="rect">
            <a:avLst/>
          </a:prstGeom>
        </p:spPr>
      </p:pic>
      <p:pic>
        <p:nvPicPr>
          <p:cNvPr id="11" name="図 10" descr="グラフ, 折れ線グラフ&#10;&#10;自動的に生成された説明">
            <a:extLst>
              <a:ext uri="{FF2B5EF4-FFF2-40B4-BE49-F238E27FC236}">
                <a16:creationId xmlns:a16="http://schemas.microsoft.com/office/drawing/2014/main" id="{6C943833-9CCC-BDC3-B220-9FBBA94AF0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828800"/>
            <a:ext cx="5040000" cy="378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Results.2:  TDMA vs. 11bn Cross-Link Relay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7"/>
            <a:ext cx="10783407" cy="16329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95%-tile Transmission Latency vs. Channel Access Delay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CC07356-70B2-FEA5-577E-2C3A768DE8AD}"/>
              </a:ext>
            </a:extLst>
          </p:cNvPr>
          <p:cNvSpPr txBox="1">
            <a:spLocks/>
          </p:cNvSpPr>
          <p:nvPr/>
        </p:nvSpPr>
        <p:spPr bwMode="auto">
          <a:xfrm>
            <a:off x="914400" y="5562600"/>
            <a:ext cx="10798223" cy="813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When the channel access delay is small (2.5~3ms), 11bn Relay can achieve higher performance than TDMA Relay by skipping Reordering Buffer. When the channel access delay is large (&gt; 3ms), their performance is almost the same.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Normal Ack has better performance than E2E Ack, but has less impact than Intra-Link Relay.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B2BC49-6A06-AF39-3147-F2FB3D03C800}"/>
              </a:ext>
            </a:extLst>
          </p:cNvPr>
          <p:cNvSpPr txBox="1"/>
          <p:nvPr/>
        </p:nvSpPr>
        <p:spPr>
          <a:xfrm>
            <a:off x="5555240" y="2139061"/>
            <a:ext cx="6331960" cy="31085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TDMA Cross-Link Relay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b="0" dirty="0">
                <a:solidFill>
                  <a:schemeClr val="tx1"/>
                </a:solidFill>
                <a:latin typeface="+mn-lt"/>
              </a:rPr>
              <a:t>After waiting for the channel access delay, start fronthaul Tx of relayed packets acquired through backhaul Tx (If packet loss occurs during backhaul Tx, </a:t>
            </a:r>
            <a:r>
              <a:rPr lang="en-US" altLang="ja-JP" sz="1400" b="0" dirty="0">
                <a:solidFill>
                  <a:srgbClr val="FF0000"/>
                </a:solidFill>
                <a:latin typeface="+mn-lt"/>
              </a:rPr>
              <a:t>only packets with the previous SN of the lost packet can be transmitted</a:t>
            </a:r>
            <a:r>
              <a:rPr lang="en-US" altLang="ja-JP" sz="1400" b="0" dirty="0">
                <a:solidFill>
                  <a:schemeClr val="tx1"/>
                </a:solidFill>
                <a:latin typeface="+mn-lt"/>
              </a:rPr>
              <a:t>.)</a:t>
            </a:r>
          </a:p>
          <a:p>
            <a:pPr marL="533400" lvl="1" indent="0"/>
            <a:endParaRPr lang="en-US" altLang="ja-JP" sz="1400" b="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11bn Cross-Link Relay 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After waiting for the channel access delay, start fronthaul Tx of relayed packets acquired through backhaul Tx (</a:t>
            </a:r>
            <a:r>
              <a:rPr lang="en-US" altLang="ja-JP" sz="1400" dirty="0">
                <a:solidFill>
                  <a:srgbClr val="FF0000"/>
                </a:solidFill>
                <a:latin typeface="+mn-lt"/>
              </a:rPr>
              <a:t>All packets which Relay Node receives can be transmitted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 even if packet loss occurs during backhaul Tx.)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E2E Ack Case: 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Relay Node deletes relayed packets immediately after Fronthaul Tx (E2E Ack is required for </a:t>
            </a:r>
            <a:r>
              <a:rPr lang="en-US" altLang="ja-JP" sz="1400" dirty="0" err="1">
                <a:solidFill>
                  <a:schemeClr val="tx1"/>
                </a:solidFill>
                <a:latin typeface="+mn-lt"/>
              </a:rPr>
              <a:t>ReTx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Normal Ack Case: 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Relay Node deletes relayed packets after Block Ack from Sink Node (E2E Ack is unnecessary for </a:t>
            </a:r>
            <a:r>
              <a:rPr lang="en-US" altLang="ja-JP" sz="1400" dirty="0" err="1">
                <a:solidFill>
                  <a:schemeClr val="tx1"/>
                </a:solidFill>
                <a:latin typeface="+mn-lt"/>
              </a:rPr>
              <a:t>ReTx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92689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 descr="グラフ, 折れ線グラフ&#10;&#10;自動的に生成された説明">
            <a:extLst>
              <a:ext uri="{FF2B5EF4-FFF2-40B4-BE49-F238E27FC236}">
                <a16:creationId xmlns:a16="http://schemas.microsoft.com/office/drawing/2014/main" id="{BFBA7A4D-A9B5-5320-9C15-09C1EA9EE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00" y="1828800"/>
            <a:ext cx="5040000" cy="378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667999" cy="1065213"/>
          </a:xfrm>
        </p:spPr>
        <p:txBody>
          <a:bodyPr/>
          <a:lstStyle/>
          <a:p>
            <a:r>
              <a:rPr lang="en-US" dirty="0"/>
              <a:t>Simulation Results.3:  11bn Intra-Link vs. Cross-Link Relay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7"/>
            <a:ext cx="10783407" cy="16329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95%-tile Transmission Latency vs. Channel Access Delay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CC07356-70B2-FEA5-577E-2C3A768DE8AD}"/>
              </a:ext>
            </a:extLst>
          </p:cNvPr>
          <p:cNvSpPr txBox="1">
            <a:spLocks/>
          </p:cNvSpPr>
          <p:nvPr/>
        </p:nvSpPr>
        <p:spPr bwMode="auto">
          <a:xfrm>
            <a:off x="914400" y="5562600"/>
            <a:ext cx="10798223" cy="813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11bn Intra-link relay can reduce transmission latency more than11bn Cross-link relay when the channel access delay is large (around 3ms in this case).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B2BC49-6A06-AF39-3147-F2FB3D03C800}"/>
              </a:ext>
            </a:extLst>
          </p:cNvPr>
          <p:cNvSpPr txBox="1"/>
          <p:nvPr/>
        </p:nvSpPr>
        <p:spPr>
          <a:xfrm>
            <a:off x="5555240" y="2139061"/>
            <a:ext cx="6331960" cy="2893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11bn Intra-Link Relay 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A</a:t>
            </a:r>
            <a:r>
              <a:rPr lang="en-US" altLang="ja-JP" sz="1400" b="0" dirty="0">
                <a:solidFill>
                  <a:schemeClr val="tx1"/>
                </a:solidFill>
                <a:latin typeface="+mn-lt"/>
              </a:rPr>
              <a:t>fter backhaul Tx is completed, start the fronthaul Tx </a:t>
            </a:r>
            <a:r>
              <a:rPr lang="en-US" altLang="ja-JP" sz="1400" b="0" dirty="0">
                <a:solidFill>
                  <a:srgbClr val="FF0000"/>
                </a:solidFill>
                <a:latin typeface="+mn-lt"/>
              </a:rPr>
              <a:t>by using TXOP sharing.</a:t>
            </a:r>
            <a:endParaRPr lang="en-US" altLang="ja-JP" sz="1400" dirty="0">
              <a:solidFill>
                <a:srgbClr val="FF0000"/>
              </a:solidFill>
              <a:latin typeface="+mn-lt"/>
            </a:endParaRPr>
          </a:p>
          <a:p>
            <a:pPr marL="533400" lvl="1" indent="0"/>
            <a:endParaRPr lang="en-US" altLang="ja-JP" sz="1400" b="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11bn Cross-Link Relay 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After waiting for the channel access delay, start fronthaul Tx of relayed packets acquired through backhaul Tx (</a:t>
            </a:r>
            <a:r>
              <a:rPr lang="en-US" altLang="ja-JP" sz="1400" dirty="0">
                <a:solidFill>
                  <a:srgbClr val="FF0000"/>
                </a:solidFill>
                <a:latin typeface="+mn-lt"/>
              </a:rPr>
              <a:t>All packets which Relay Node receives can be transmitted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 even if packet loss occurs during backhaul Tx.)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endParaRPr lang="en-US" altLang="ja-JP" sz="1400" b="1" dirty="0">
              <a:solidFill>
                <a:schemeClr val="tx1"/>
              </a:solidFill>
              <a:latin typeface="+mn-lt"/>
            </a:endParaRP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E2E Ack Case: 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Relay Node deletes relayed packets immediately after Fronthaul Tx (E2E Ack is required for </a:t>
            </a:r>
            <a:r>
              <a:rPr lang="en-US" altLang="ja-JP" sz="1400" dirty="0" err="1">
                <a:solidFill>
                  <a:schemeClr val="tx1"/>
                </a:solidFill>
                <a:latin typeface="+mn-lt"/>
              </a:rPr>
              <a:t>ReTx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Normal Ack Case: 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Relay Node deletes relayed packets after Block Ack from Sink Node (E2E Ack is unnecessary for </a:t>
            </a:r>
            <a:r>
              <a:rPr lang="en-US" altLang="ja-JP" sz="1400" dirty="0" err="1">
                <a:solidFill>
                  <a:schemeClr val="tx1"/>
                </a:solidFill>
                <a:latin typeface="+mn-lt"/>
              </a:rPr>
              <a:t>ReTx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0489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Intra-Link Relay vs. </a:t>
            </a:r>
            <a:r>
              <a:rPr lang="en-US" altLang="ja-JP" sz="1800" dirty="0"/>
              <a:t>Cross-Link Relay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11bn Intra-link relay can reduce the transmission latency more than 11bn Cross-link relay when the channel access delay is large.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This impact will vary with PPDU transmission time, i.e., payload size, number of aggregations, data rate, etc.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E2E Ack vs. Normal 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When packet errors occur on Backhaul Link, E2E Ack may increase the transmission latency compared to Normal Ack.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Intra-Link Relay in particular has a greater impact.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It is desirable to use these different methods depending on the transmission volume, capacity of the Relay Node, and channel conditions.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When Relay Node can configure MLO and the number of relayed packets is large, Cross-Link Relay is preferrable.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After backhaul Tx is completed, it is acceptable to switch to Intra-Link Relay after checking the channel status of Fronthaul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If Relay Node has enough memory, it is desirable to realize Normal Ack instead of E2E Ack.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In this case, both AP/STA may need to make BA agreement with Relay Node separately.</a:t>
            </a:r>
            <a:endParaRPr lang="en-US" sz="14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148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proposed the basic 11bn Relay operation.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Relay Node can perform only a part of MAC processing of relayed packets.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Source Node can use some schemes to share TXOP for sending relayed packets from Relay Node in a TXOP in the only case backhaul/fronthaul are the same link.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analyzed the further discussion points for 11bn Relay operation by some simulations.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11bn Relay is expected to reduce transmission latency for both Intra- and Cross-Link Relay.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Channel Access Delay increases the transmission latency of 11bn Cross-Link Relay and reverses Intra-Link Relay. Smaller packet have a greater impact.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E2E Ack may increase the transmission latency compared to Normal Ack.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213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r>
              <a:rPr lang="en-US" sz="1800" b="0" dirty="0"/>
              <a:t>[1] Laurent Cariou (Intel), “UHR proposed PAR,” 23/0480r3, July 2023</a:t>
            </a:r>
          </a:p>
          <a:p>
            <a:r>
              <a:rPr lang="en-US" sz="1800" b="0" dirty="0"/>
              <a:t>[2] Rui Cao (NXP), “UHR rate-vs-range enhancement with relay,” 22/1908r1, Nov 2022</a:t>
            </a:r>
          </a:p>
          <a:p>
            <a:r>
              <a:rPr lang="en-US" sz="1800" b="0" dirty="0"/>
              <a:t>[3] Dongguk Lim (LG Electronics), “Features to consider for efficient Relay operation,” 23/1138r1, July 2023</a:t>
            </a:r>
          </a:p>
          <a:p>
            <a:r>
              <a:rPr lang="en-US" sz="1800" b="0" dirty="0"/>
              <a:t>[4] </a:t>
            </a:r>
            <a:r>
              <a:rPr lang="en-US" sz="1800" b="0" dirty="0" err="1"/>
              <a:t>Serhat</a:t>
            </a:r>
            <a:r>
              <a:rPr lang="en-US" sz="1800" b="0" dirty="0"/>
              <a:t> </a:t>
            </a:r>
            <a:r>
              <a:rPr lang="en-US" sz="1800" b="0" dirty="0" err="1"/>
              <a:t>Erkucuk</a:t>
            </a:r>
            <a:r>
              <a:rPr lang="en-US" sz="1800" b="0" dirty="0"/>
              <a:t> (</a:t>
            </a:r>
            <a:r>
              <a:rPr lang="en-US" sz="1800" b="0" dirty="0" err="1"/>
              <a:t>Ofinno</a:t>
            </a:r>
            <a:r>
              <a:rPr lang="en-US" sz="1800" b="0" dirty="0"/>
              <a:t>), “Relaying for Low Latency Traffic in UHR,” 23/1146r1, July 2023</a:t>
            </a:r>
          </a:p>
          <a:p>
            <a:r>
              <a:rPr lang="en-US" sz="1800" b="0" dirty="0"/>
              <a:t>[5] Kiseon Ryu (NXP), “UHR relay follow up,” 23/1175r0, Aug 2023</a:t>
            </a:r>
          </a:p>
          <a:p>
            <a:r>
              <a:rPr lang="en-US" sz="1800" b="0" dirty="0"/>
              <a:t>[6] </a:t>
            </a:r>
            <a:r>
              <a:rPr lang="en-US" altLang="ja-JP" sz="1800" b="0" dirty="0"/>
              <a:t>Kosuke Aio (Sony Corporation), “Consideration on UHR Relay Architecture,” 23/1969r0, Nov 2023</a:t>
            </a:r>
          </a:p>
          <a:p>
            <a:r>
              <a:rPr lang="en-US" sz="1800" b="0" dirty="0"/>
              <a:t>[7] </a:t>
            </a:r>
            <a:r>
              <a:rPr lang="en-US" altLang="ja-JP" sz="1800" b="0" dirty="0"/>
              <a:t>Dongguk Lim (LG Electronics), “Relay for 11bn,” 23/1840r0, Nov 2023</a:t>
            </a:r>
          </a:p>
          <a:p>
            <a:r>
              <a:rPr lang="en-US" sz="1800" b="0" dirty="0"/>
              <a:t>[8] </a:t>
            </a:r>
            <a:r>
              <a:rPr lang="da-DK" altLang="ja-JP" sz="1800" b="0" dirty="0"/>
              <a:t>Guogang Huang (Huawei), </a:t>
            </a:r>
            <a:r>
              <a:rPr lang="da-DK" sz="1800" b="0" dirty="0"/>
              <a:t>”Relay Operation for 11bn,” </a:t>
            </a:r>
            <a:r>
              <a:rPr lang="da-DK" altLang="ja-JP" sz="1800" b="0" dirty="0"/>
              <a:t>23/1899r0, Nov 2023</a:t>
            </a:r>
          </a:p>
          <a:p>
            <a:r>
              <a:rPr lang="da-DK" sz="1800" b="0" dirty="0"/>
              <a:t>[9] </a:t>
            </a:r>
            <a:r>
              <a:rPr lang="da-DK" altLang="ja-JP" sz="1800" b="0" dirty="0"/>
              <a:t>Serhat Erkucuk (Ofinno), </a:t>
            </a:r>
            <a:r>
              <a:rPr lang="da-DK" sz="1800" b="0" dirty="0"/>
              <a:t>“TXOP Sharing based UL Relaying,” </a:t>
            </a:r>
            <a:r>
              <a:rPr lang="da-DK" altLang="ja-JP" sz="1800" b="0" dirty="0"/>
              <a:t>23/1948r0, Nov 2023</a:t>
            </a:r>
            <a:endParaRPr lang="da-DK" sz="1800" b="0" dirty="0"/>
          </a:p>
          <a:p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b="0" dirty="0"/>
              <a:t>Do you agree to support the following feature as new relay operation in </a:t>
            </a:r>
            <a:r>
              <a:rPr lang="en-US" b="0" dirty="0" err="1"/>
              <a:t>TGbn</a:t>
            </a:r>
            <a:r>
              <a:rPr lang="en-US" b="0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Relay node can perform only a part of MAC processing of relay data and performs relay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“A part of MAC processing” is TBD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388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b="0" dirty="0"/>
              <a:t>Do you agree to support the following feature as new relay operation in </a:t>
            </a:r>
            <a:r>
              <a:rPr lang="en-US" b="0" dirty="0" err="1"/>
              <a:t>TGbn</a:t>
            </a:r>
            <a:r>
              <a:rPr lang="en-US" b="0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STA can use some TXOP sharing scheme to send relayed packets from Relay Node in a TXOP in the only case backhaul/fronthaul are the same link.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040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112" y="1514803"/>
            <a:ext cx="10639392" cy="49606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UHR SG defines Rate-vs-Range throughput improvement as scope [1].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Relay communication is effective for improving Rate-vs-Range throughput [2] – [5].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Relay communication to STAs that cannot receive signals from AP is expected to enable communication between AP and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Relay communication to STAs with low SNR from AP is expected to improve throughput by improving SNR of STAs.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propose the basic 11bn Relay operation, and analyze the further discussion points for 11bn Relay operation by some simulations.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dirty="0">
              <a:cs typeface="+mn-cs"/>
            </a:endParaRPr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F19B4AF-2F8F-A8CB-70C9-943BAE80A52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39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on the Current Relay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ABF0-32CA-B3DC-4DE9-DC9319F2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420717"/>
            <a:ext cx="10639392" cy="4960611"/>
          </a:xfrm>
        </p:spPr>
        <p:txBody>
          <a:bodyPr/>
          <a:lstStyle/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4D2B4B6-9047-7BFB-E73B-3BA0FD6B84C2}"/>
              </a:ext>
            </a:extLst>
          </p:cNvPr>
          <p:cNvSpPr txBox="1">
            <a:spLocks/>
          </p:cNvSpPr>
          <p:nvPr/>
        </p:nvSpPr>
        <p:spPr bwMode="auto">
          <a:xfrm>
            <a:off x="903112" y="1514803"/>
            <a:ext cx="1063939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/>
            <a:r>
              <a:rPr lang="en-US" sz="1800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kern="0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kern="0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kern="0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kern="0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kern="0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kern="0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b="1" kern="0" dirty="0">
              <a:cs typeface="+mn-cs"/>
            </a:endParaRPr>
          </a:p>
          <a:p>
            <a:endParaRPr lang="en-US" sz="2000" kern="0" dirty="0"/>
          </a:p>
          <a:p>
            <a:endParaRPr lang="en-US" sz="2000" kern="0" dirty="0"/>
          </a:p>
          <a:p>
            <a:pPr lvl="1"/>
            <a:endParaRPr lang="en-US" sz="18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7B673F-D7F7-3987-5974-64E56EA057EC}"/>
              </a:ext>
            </a:extLst>
          </p:cNvPr>
          <p:cNvSpPr txBox="1">
            <a:spLocks/>
          </p:cNvSpPr>
          <p:nvPr/>
        </p:nvSpPr>
        <p:spPr bwMode="auto">
          <a:xfrm>
            <a:off x="921162" y="1555917"/>
            <a:ext cx="10813637" cy="4504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Relay operation defined in the current 802.11 and WFA are shown in the table below.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kern="0" dirty="0"/>
          </a:p>
          <a:p>
            <a:pPr marL="0" indent="0"/>
            <a:endParaRPr lang="en-US" altLang="ja-JP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All are DF (Decoded and Forward) Relay, where Relay Node processes the relayed packets</a:t>
            </a:r>
            <a:r>
              <a:rPr lang="en-US" altLang="ja-JP" sz="1800" kern="0" baseline="30000" dirty="0"/>
              <a:t>*1</a:t>
            </a:r>
            <a:r>
              <a:rPr lang="en-US" altLang="ja-JP" sz="1800" kern="0" dirty="0"/>
              <a:t> up to the MAC layer before sending them to the Sink node</a:t>
            </a:r>
            <a:r>
              <a:rPr lang="en-US" altLang="ja-JP" sz="1800" kern="0" baseline="30000" dirty="0"/>
              <a:t>*2</a:t>
            </a:r>
            <a:r>
              <a:rPr lang="en-US" altLang="ja-JP" sz="1800" kern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Routing is based on both IP address (L3 Relay) and MAC address (L2 Relay).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The STA establishes a connection with the nearest AP (including Relay Node).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Source Node</a:t>
            </a:r>
            <a:r>
              <a:rPr lang="en-US" altLang="ja-JP" sz="1600" kern="0" baseline="30000" dirty="0"/>
              <a:t>*3 </a:t>
            </a:r>
            <a:r>
              <a:rPr lang="en-US" altLang="ja-JP" sz="1600" kern="0" dirty="0"/>
              <a:t>and Relay Node must obtain TXOP individually</a:t>
            </a:r>
            <a:endParaRPr lang="en-US" altLang="ja-JP" sz="1400" kern="0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D8DDC11-4F21-349A-0992-52488A23076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graphicFrame>
        <p:nvGraphicFramePr>
          <p:cNvPr id="5" name="表 3">
            <a:extLst>
              <a:ext uri="{FF2B5EF4-FFF2-40B4-BE49-F238E27FC236}">
                <a16:creationId xmlns:a16="http://schemas.microsoft.com/office/drawing/2014/main" id="{4553DA8B-CEB5-F516-DA5A-AE5149F430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847812"/>
              </p:ext>
            </p:extLst>
          </p:nvPr>
        </p:nvGraphicFramePr>
        <p:xfrm>
          <a:off x="1219411" y="2067560"/>
          <a:ext cx="5453760" cy="204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923">
                  <a:extLst>
                    <a:ext uri="{9D8B030D-6E8A-4147-A177-3AD203B41FA5}">
                      <a16:colId xmlns:a16="http://schemas.microsoft.com/office/drawing/2014/main" val="3048559524"/>
                    </a:ext>
                  </a:extLst>
                </a:gridCol>
                <a:gridCol w="1232217">
                  <a:extLst>
                    <a:ext uri="{9D8B030D-6E8A-4147-A177-3AD203B41FA5}">
                      <a16:colId xmlns:a16="http://schemas.microsoft.com/office/drawing/2014/main" val="3965871945"/>
                    </a:ext>
                  </a:extLst>
                </a:gridCol>
                <a:gridCol w="841693">
                  <a:extLst>
                    <a:ext uri="{9D8B030D-6E8A-4147-A177-3AD203B41FA5}">
                      <a16:colId xmlns:a16="http://schemas.microsoft.com/office/drawing/2014/main" val="2509913637"/>
                    </a:ext>
                  </a:extLst>
                </a:gridCol>
                <a:gridCol w="841693">
                  <a:extLst>
                    <a:ext uri="{9D8B030D-6E8A-4147-A177-3AD203B41FA5}">
                      <a16:colId xmlns:a16="http://schemas.microsoft.com/office/drawing/2014/main" val="643461630"/>
                    </a:ext>
                  </a:extLst>
                </a:gridCol>
                <a:gridCol w="876617">
                  <a:extLst>
                    <a:ext uri="{9D8B030D-6E8A-4147-A177-3AD203B41FA5}">
                      <a16:colId xmlns:a16="http://schemas.microsoft.com/office/drawing/2014/main" val="1014355469"/>
                    </a:ext>
                  </a:extLst>
                </a:gridCol>
                <a:gridCol w="876617">
                  <a:extLst>
                    <a:ext uri="{9D8B030D-6E8A-4147-A177-3AD203B41FA5}">
                      <a16:colId xmlns:a16="http://schemas.microsoft.com/office/drawing/2014/main" val="1981735495"/>
                    </a:ext>
                  </a:extLst>
                </a:gridCol>
              </a:tblGrid>
              <a:tr h="14078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Spec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Feature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FD-AF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FD-DF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HD-AF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HD-DF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96205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802.11</a:t>
                      </a:r>
                      <a:endParaRPr kumimoji="1" lang="ja-JP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WDS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8807482"/>
                  </a:ext>
                </a:extLst>
              </a:tr>
              <a:tr h="15326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Mesh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800412"/>
                  </a:ext>
                </a:extLst>
              </a:tr>
              <a:tr h="12278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DMG Relay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49188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S1G Relay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8240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WFA</a:t>
                      </a:r>
                      <a:endParaRPr kumimoji="1" lang="ja-JP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EasyMesh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090956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7F13DB-7AD8-EC72-942D-A4DA493EE11C}"/>
              </a:ext>
            </a:extLst>
          </p:cNvPr>
          <p:cNvSpPr txBox="1"/>
          <p:nvPr/>
        </p:nvSpPr>
        <p:spPr>
          <a:xfrm>
            <a:off x="6963365" y="2231292"/>
            <a:ext cx="4558209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</a:rPr>
              <a:t>FD (Full Duplex) : Can transmit Fronthaul/Backhaul simultaneously (Both In-band and Out-band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</a:rPr>
              <a:t>HD (Half Duplex) : Cannot transmit Fronthaul/Backhaul simultaneously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</a:rPr>
              <a:t>AF (Amplify and Forward) : Received signals are amplified and relayed without decoding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</a:rPr>
              <a:t>DF (Decode and Forward) : Received signals are decoded, re-coded, amplified and relayed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640F5B1-5336-78C2-F0F3-CB73C66653C9}"/>
              </a:ext>
            </a:extLst>
          </p:cNvPr>
          <p:cNvSpPr txBox="1"/>
          <p:nvPr/>
        </p:nvSpPr>
        <p:spPr>
          <a:xfrm>
            <a:off x="7620000" y="5762755"/>
            <a:ext cx="4370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*1 Relayed Packets: Packets which Relay node must relay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*2 Sink Node: Node device that finally receives the relayed packets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*3 Source Node: Node device that first sends the relayed packets.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661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B7BCE-50C4-4799-4F5E-238A474B5DBD}"/>
              </a:ext>
            </a:extLst>
          </p:cNvPr>
          <p:cNvSpPr txBox="1">
            <a:spLocks/>
          </p:cNvSpPr>
          <p:nvPr/>
        </p:nvSpPr>
        <p:spPr bwMode="auto">
          <a:xfrm>
            <a:off x="203497" y="1595712"/>
            <a:ext cx="11759903" cy="30820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lvl="1" indent="-342900">
              <a:buFont typeface="+mj-lt"/>
              <a:buAutoNum type="arabicPeriod"/>
            </a:pPr>
            <a:r>
              <a:rPr lang="en-US" altLang="ja-JP" sz="1800" b="1" kern="0" dirty="0"/>
              <a:t>11bn Relay Operation enables Relay Node to perform only a part of MAC processing of relayed packets.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STAs can associate with AP other while also enabling DF Relay through Relay Node.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At least, MAC Header and FCS check should be performed at Relay Node.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Skipping a part of MAC processing at Relay Node creates several advantages: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altLang="ja-JP" kern="0" dirty="0"/>
              <a:t>Skipping encryption/decryption reduces the time required for encryption-related processing.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altLang="ja-JP" kern="0" dirty="0"/>
              <a:t>Skipping Reordering Buffer prevents a significant drop in throughput even if packet loss occurs before Relay packets are received.[6].</a:t>
            </a: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Proposal of Basic 11bn Relay Operation (1/2)</a:t>
            </a:r>
            <a:endParaRPr lang="ja-JP" altLang="en-US" dirty="0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88F8194-BEC6-B0B3-0C73-C6EBF2647E86}"/>
              </a:ext>
            </a:extLst>
          </p:cNvPr>
          <p:cNvGrpSpPr/>
          <p:nvPr/>
        </p:nvGrpSpPr>
        <p:grpSpPr>
          <a:xfrm>
            <a:off x="3124200" y="3876209"/>
            <a:ext cx="6204626" cy="2461556"/>
            <a:chOff x="3288201" y="3604642"/>
            <a:chExt cx="4913855" cy="1949469"/>
          </a:xfrm>
        </p:grpSpPr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8B0EF348-E855-3AAC-5E65-EB329EF355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88201" y="3801511"/>
              <a:ext cx="2807799" cy="1752600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49698CAA-1FBE-A82A-293F-03C9C02886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42200" y="3697698"/>
              <a:ext cx="1199769" cy="1560602"/>
            </a:xfrm>
            <a:prstGeom prst="rect">
              <a:avLst/>
            </a:prstGeom>
          </p:spPr>
        </p:pic>
        <p:sp>
          <p:nvSpPr>
            <p:cNvPr id="22" name="吹き出し: 四角形 21">
              <a:extLst>
                <a:ext uri="{FF2B5EF4-FFF2-40B4-BE49-F238E27FC236}">
                  <a16:creationId xmlns:a16="http://schemas.microsoft.com/office/drawing/2014/main" id="{F47ADB5E-9995-BEB3-4EAA-56E85CBE31A9}"/>
                </a:ext>
              </a:extLst>
            </p:cNvPr>
            <p:cNvSpPr/>
            <p:nvPr/>
          </p:nvSpPr>
          <p:spPr bwMode="auto">
            <a:xfrm>
              <a:off x="6413709" y="3604642"/>
              <a:ext cx="1788347" cy="1691257"/>
            </a:xfrm>
            <a:prstGeom prst="wedgeRectCallout">
              <a:avLst>
                <a:gd name="adj1" fmla="val -127959"/>
                <a:gd name="adj2" fmla="val -8551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7204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B7BCE-50C4-4799-4F5E-238A474B5DBD}"/>
              </a:ext>
            </a:extLst>
          </p:cNvPr>
          <p:cNvSpPr txBox="1">
            <a:spLocks/>
          </p:cNvSpPr>
          <p:nvPr/>
        </p:nvSpPr>
        <p:spPr bwMode="auto">
          <a:xfrm>
            <a:off x="203497" y="1595712"/>
            <a:ext cx="11759903" cy="30820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lvl="1" indent="-342900">
              <a:buFont typeface="+mj-lt"/>
              <a:buAutoNum type="arabicPeriod" startAt="2"/>
            </a:pPr>
            <a:r>
              <a:rPr lang="en-US" altLang="ja-JP" sz="1800" b="1" kern="0" dirty="0"/>
              <a:t>11bn relay operation allows Source node to use some scheme that shares TXOP to send relayed packets from Relay node in the same TXOP, provided that the backhaul/fronthaul is on the same link. [3,4,5]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If Relay Node operates as an STA Entity, it can be expected to use11be TXOP Sharing (TXS).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If Relay Node operates as an AP Entity, it</a:t>
            </a:r>
            <a:r>
              <a:rPr lang="ja-JP" altLang="en-US" sz="1600" kern="0" dirty="0"/>
              <a:t> </a:t>
            </a:r>
            <a:r>
              <a:rPr lang="en-US" altLang="ja-JP" sz="1600" kern="0" dirty="0"/>
              <a:t>can</a:t>
            </a:r>
            <a:r>
              <a:rPr lang="ja-JP" altLang="en-US" sz="1600" kern="0" dirty="0"/>
              <a:t> </a:t>
            </a:r>
            <a:r>
              <a:rPr lang="en-US" altLang="ja-JP" sz="1600" kern="0" dirty="0"/>
              <a:t>be</a:t>
            </a:r>
            <a:r>
              <a:rPr lang="ja-JP" altLang="en-US" sz="1600" kern="0" dirty="0"/>
              <a:t> </a:t>
            </a:r>
            <a:r>
              <a:rPr lang="en-US" altLang="ja-JP" sz="1600" kern="0" dirty="0"/>
              <a:t>expected to use enhanced TXS, enhanced R-TWT or Coordinated TDMA (C-TDMA) under discussion in </a:t>
            </a:r>
            <a:r>
              <a:rPr lang="en-US" altLang="ja-JP" sz="1600" kern="0" dirty="0" err="1"/>
              <a:t>TGbn</a:t>
            </a:r>
            <a:r>
              <a:rPr lang="en-US" altLang="ja-JP" sz="1600" kern="0" dirty="0"/>
              <a:t>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kern="0" dirty="0"/>
              <a:t>When Source Node is AP, it may be able to use this scheme for UL relay transmission as well [9]</a:t>
            </a:r>
            <a:endParaRPr lang="en-US" kern="0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kern="0" dirty="0"/>
              <a:t>Proposal of Basic 11bn Relay Operation (2/2)</a:t>
            </a:r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C48D77B7-562F-4DD1-44D7-CB81EDD61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785" y="3938085"/>
            <a:ext cx="3736364" cy="2234114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246E1AC9-2D6B-A775-CB51-0D39760B00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3938085"/>
            <a:ext cx="4533088" cy="223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236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475383" cy="1065213"/>
          </a:xfrm>
        </p:spPr>
        <p:txBody>
          <a:bodyPr/>
          <a:lstStyle/>
          <a:p>
            <a:r>
              <a:rPr lang="en-US" altLang="ja-JP" dirty="0"/>
              <a:t>Further Discussion Points.1: Intra/Cross-Link Relay</a:t>
            </a:r>
            <a:endParaRPr lang="en-US" altLang="ja-JP" b="1" kern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B7BCE-50C4-4799-4F5E-238A474B5DBD}"/>
              </a:ext>
            </a:extLst>
          </p:cNvPr>
          <p:cNvSpPr txBox="1">
            <a:spLocks/>
          </p:cNvSpPr>
          <p:nvPr/>
        </p:nvSpPr>
        <p:spPr bwMode="auto">
          <a:xfrm>
            <a:off x="203497" y="1595712"/>
            <a:ext cx="11759903" cy="4576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b="1" kern="0" dirty="0"/>
              <a:t>Intra-Link Relay [3,5,7]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Relay transmission using </a:t>
            </a:r>
            <a:r>
              <a:rPr lang="en-US" altLang="ja-JP" sz="1600" b="1" kern="0" dirty="0"/>
              <a:t>the same Link </a:t>
            </a:r>
            <a:r>
              <a:rPr lang="en-US" altLang="ja-JP" sz="1600" kern="0" dirty="0"/>
              <a:t>for Tx and Rx of Relay Node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[Pros. ] Relay Node can be simplified;</a:t>
            </a:r>
            <a:r>
              <a:rPr lang="ja-JP" altLang="en-US" sz="1600" kern="0" dirty="0"/>
              <a:t> </a:t>
            </a:r>
            <a:r>
              <a:rPr lang="en-US" altLang="ja-JP" sz="1600" kern="0" dirty="0"/>
              <a:t>relayed packets transmission is possible reliably using some TXOP sharing function.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[Cons.] Long transmission time (Huge throughput degradation)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b="1" kern="0" dirty="0"/>
              <a:t>Cross-Link Relay [6,8]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Relay transmission using </a:t>
            </a:r>
            <a:r>
              <a:rPr lang="en-US" altLang="ja-JP" sz="1600" b="1" kern="0" dirty="0"/>
              <a:t>the different Links </a:t>
            </a:r>
            <a:r>
              <a:rPr lang="en-US" altLang="ja-JP" sz="1600" kern="0" dirty="0"/>
              <a:t>for Tx and Rx of Relay Node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[Pros.] Short transmission time (Little throughput degradation)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[Cons.] MLO configuration is required for Relay Node. Depending on the status of Relay Node (channel and queue status), the transmission time may be longer than Intra-Link Relay.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42D314-37DE-657E-C1A0-293DCE265476}"/>
              </a:ext>
            </a:extLst>
          </p:cNvPr>
          <p:cNvSpPr txBox="1"/>
          <p:nvPr/>
        </p:nvSpPr>
        <p:spPr>
          <a:xfrm>
            <a:off x="1295401" y="4447852"/>
            <a:ext cx="449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u="sng" dirty="0">
                <a:solidFill>
                  <a:schemeClr val="tx1"/>
                </a:solidFill>
              </a:rPr>
              <a:t>Intra-Link Relay</a:t>
            </a:r>
            <a:endParaRPr kumimoji="1"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FEB1679-136E-5F76-FF45-92C954B2E186}"/>
              </a:ext>
            </a:extLst>
          </p:cNvPr>
          <p:cNvSpPr txBox="1"/>
          <p:nvPr/>
        </p:nvSpPr>
        <p:spPr>
          <a:xfrm>
            <a:off x="6757275" y="4419600"/>
            <a:ext cx="4596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u="sng" dirty="0">
                <a:solidFill>
                  <a:schemeClr val="tx1"/>
                </a:solidFill>
              </a:rPr>
              <a:t>Cross-Link Relay</a:t>
            </a:r>
            <a:endParaRPr kumimoji="1" lang="ja-JP" altLang="en-US" sz="1600" b="1" u="sng" dirty="0">
              <a:solidFill>
                <a:schemeClr val="tx1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2956CC5-3A77-7BBD-B026-E44605CF4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657905"/>
            <a:ext cx="4596525" cy="181138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6E9408D-FEA3-263E-6B38-657988629B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3311" y="4622744"/>
            <a:ext cx="4856689" cy="1901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299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475383" cy="1065213"/>
          </a:xfrm>
        </p:spPr>
        <p:txBody>
          <a:bodyPr/>
          <a:lstStyle/>
          <a:p>
            <a:r>
              <a:rPr lang="en-US" altLang="ja-JP" dirty="0"/>
              <a:t>Further Discussion Points.2: End-to-End(E2E) Ack</a:t>
            </a:r>
            <a:endParaRPr lang="en-US" altLang="ja-JP" b="1" kern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B7BCE-50C4-4799-4F5E-238A474B5DBD}"/>
              </a:ext>
            </a:extLst>
          </p:cNvPr>
          <p:cNvSpPr txBox="1">
            <a:spLocks/>
          </p:cNvSpPr>
          <p:nvPr/>
        </p:nvSpPr>
        <p:spPr bwMode="auto">
          <a:xfrm>
            <a:off x="203497" y="1595712"/>
            <a:ext cx="11759903" cy="4576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b="1" kern="0" dirty="0"/>
              <a:t>Basically, Relay Node needs to relay Block Ack sent from Sink Node to Source Node (End-to-End Ack) [5].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Since the association is established between AP and STA, Block Ack agreement is also basically performed between them.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Therefore, retransmission management between AP and STA is expected to reduce spec impact and simplify Relay Node.</a:t>
            </a:r>
            <a:br>
              <a:rPr lang="en-US" altLang="ja-JP" sz="1600" kern="0" dirty="0"/>
            </a:br>
            <a:endParaRPr lang="en-US" altLang="ja-JP" sz="16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b="1" kern="0" dirty="0"/>
              <a:t>On the other hand, it is more efficient to use the normal block ack procedure between Source-Relay Node and Relay-Sink Node in the following cases: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Relay Node has enough memory (buffer) to hold relay data.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Source/Sink Node can detect the existence of Relay Node and can make Block Ack agreement individually.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6227311-C5F3-5A66-AAE9-40300C051FCB}"/>
              </a:ext>
            </a:extLst>
          </p:cNvPr>
          <p:cNvGrpSpPr/>
          <p:nvPr/>
        </p:nvGrpSpPr>
        <p:grpSpPr>
          <a:xfrm>
            <a:off x="1219200" y="4114800"/>
            <a:ext cx="5108685" cy="2362200"/>
            <a:chOff x="1143000" y="4114800"/>
            <a:chExt cx="5108685" cy="2362200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1711ADCA-4B59-4D39-560D-8856E3020C21}"/>
                </a:ext>
              </a:extLst>
            </p:cNvPr>
            <p:cNvSpPr txBox="1"/>
            <p:nvPr/>
          </p:nvSpPr>
          <p:spPr>
            <a:xfrm>
              <a:off x="1143000" y="4114800"/>
              <a:ext cx="51086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600" b="1" u="sng" dirty="0">
                  <a:solidFill>
                    <a:schemeClr val="tx1"/>
                  </a:solidFill>
                </a:rPr>
                <a:t>E2E Ack</a:t>
              </a:r>
              <a:endParaRPr kumimoji="1" lang="ja-JP" altLang="en-US" sz="1600" b="1" u="sng" dirty="0">
                <a:solidFill>
                  <a:schemeClr val="tx1"/>
                </a:solidFill>
              </a:endParaRPr>
            </a:p>
          </p:txBody>
        </p:sp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D7A39093-D4E9-2A6E-E0FB-507AC0BCF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43000" y="4504033"/>
              <a:ext cx="5108685" cy="1972967"/>
            </a:xfrm>
            <a:prstGeom prst="rect">
              <a:avLst/>
            </a:prstGeom>
          </p:spPr>
        </p:pic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2FC2EAB-B5A2-8E4C-6CA4-1E6300FF397A}"/>
              </a:ext>
            </a:extLst>
          </p:cNvPr>
          <p:cNvGrpSpPr/>
          <p:nvPr/>
        </p:nvGrpSpPr>
        <p:grpSpPr>
          <a:xfrm>
            <a:off x="6894235" y="4114800"/>
            <a:ext cx="3926165" cy="2348112"/>
            <a:chOff x="6934200" y="4114800"/>
            <a:chExt cx="3926165" cy="2348112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65A3C38E-BAFE-14F9-8BB7-ED0913161D2E}"/>
                </a:ext>
              </a:extLst>
            </p:cNvPr>
            <p:cNvSpPr txBox="1"/>
            <p:nvPr/>
          </p:nvSpPr>
          <p:spPr>
            <a:xfrm>
              <a:off x="6934201" y="4114800"/>
              <a:ext cx="39261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600" b="1" u="sng" dirty="0">
                  <a:solidFill>
                    <a:schemeClr val="tx1"/>
                  </a:solidFill>
                </a:rPr>
                <a:t>Normal Ack</a:t>
              </a:r>
              <a:endParaRPr kumimoji="1" lang="ja-JP" altLang="en-US" sz="1600" b="1" u="sng" dirty="0">
                <a:solidFill>
                  <a:schemeClr val="tx1"/>
                </a:solidFill>
              </a:endParaRPr>
            </a:p>
          </p:txBody>
        </p:sp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14323B6B-8F68-0147-BFAA-4D1DC67B3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34200" y="4518119"/>
              <a:ext cx="3926164" cy="19447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102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475383" cy="1065213"/>
          </a:xfrm>
        </p:spPr>
        <p:txBody>
          <a:bodyPr/>
          <a:lstStyle/>
          <a:p>
            <a:r>
              <a:rPr lang="en-US" altLang="ja-JP" dirty="0"/>
              <a:t>Simulation Parameters</a:t>
            </a:r>
            <a:endParaRPr lang="en-US" altLang="ja-JP" b="1" kern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A63D7DA-DCB2-F7F3-33CC-319EBDB966F9}"/>
              </a:ext>
            </a:extLst>
          </p:cNvPr>
          <p:cNvSpPr txBox="1"/>
          <p:nvPr/>
        </p:nvSpPr>
        <p:spPr>
          <a:xfrm>
            <a:off x="5310192" y="1602715"/>
            <a:ext cx="21084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+mn-cs"/>
              </a:rPr>
              <a:t>Parameter (Data)</a:t>
            </a:r>
            <a:endParaRPr kumimoji="0" lang="ja-JP" altLang="en-US" sz="20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96" charset="-128"/>
              <a:cs typeface="+mn-cs"/>
            </a:endParaRP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AA7981D2-3AA9-9AFF-1D0F-24DCDB2DF5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10574"/>
              </p:ext>
            </p:extLst>
          </p:nvPr>
        </p:nvGraphicFramePr>
        <p:xfrm>
          <a:off x="5855492" y="1992939"/>
          <a:ext cx="5441182" cy="17068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76614">
                  <a:extLst>
                    <a:ext uri="{9D8B030D-6E8A-4147-A177-3AD203B41FA5}">
                      <a16:colId xmlns:a16="http://schemas.microsoft.com/office/drawing/2014/main" val="341009744"/>
                    </a:ext>
                  </a:extLst>
                </a:gridCol>
                <a:gridCol w="3164568">
                  <a:extLst>
                    <a:ext uri="{9D8B030D-6E8A-4147-A177-3AD203B41FA5}">
                      <a16:colId xmlns:a16="http://schemas.microsoft.com/office/drawing/2014/main" val="941825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ja-JP" sz="1200" dirty="0">
                          <a:latin typeface="SST"/>
                        </a:rPr>
                        <a:t>Packet Size</a:t>
                      </a:r>
                      <a:endParaRPr kumimoji="1" lang="ja-JP" altLang="en-US" sz="1200" dirty="0">
                        <a:latin typeface="SS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ja-JP" sz="1400" dirty="0">
                          <a:latin typeface="SST"/>
                        </a:rPr>
                        <a:t>1500 byte</a:t>
                      </a:r>
                      <a:endParaRPr kumimoji="1" lang="ja-JP" altLang="en-US" sz="1400" dirty="0">
                        <a:latin typeface="SS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5952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SST"/>
                        </a:rPr>
                        <a:t>Num. of Packets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SS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SST"/>
                        </a:rPr>
                        <a:t>64</a:t>
                      </a:r>
                      <a:endParaRPr kumimoji="1" lang="ja-JP" altLang="en-US" sz="1400" b="0" baseline="30000" dirty="0">
                        <a:solidFill>
                          <a:schemeClr val="tx1"/>
                        </a:solidFill>
                        <a:latin typeface="SS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4370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PPDU</a:t>
                      </a:r>
                      <a:endParaRPr lang="ja-JP" sz="1200" b="0" kern="100" dirty="0"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0" kern="100" dirty="0"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HE, 3.2us Guard Interval</a:t>
                      </a:r>
                      <a:endParaRPr lang="ja-JP" sz="1400" b="0" kern="100" dirty="0"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8302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MCS</a:t>
                      </a:r>
                      <a:endParaRPr lang="ja-JP" sz="1200" b="0" kern="100" dirty="0"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0" kern="100" dirty="0"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Fix: MCS7 (64QAM 5/6)</a:t>
                      </a:r>
                      <a:endParaRPr lang="ja-JP" sz="1400" b="0" kern="100" dirty="0"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312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BW</a:t>
                      </a:r>
                      <a:endParaRPr lang="ja-JP" sz="1200" b="0" kern="100" dirty="0"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0" kern="100" dirty="0"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80MHz</a:t>
                      </a:r>
                      <a:endParaRPr lang="ja-JP" sz="1400" b="0" kern="100" dirty="0"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22947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Tx Spatial Stream</a:t>
                      </a:r>
                      <a:endParaRPr lang="ja-JP" sz="1200" b="0" kern="100" dirty="0"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0" kern="100" dirty="0"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  <a:endParaRPr lang="ja-JP" sz="1400" b="0" kern="100" dirty="0"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0262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0" kern="100" dirty="0">
                          <a:solidFill>
                            <a:schemeClr val="tx1"/>
                          </a:solidFill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Packet Error Rate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0" kern="100" dirty="0">
                          <a:solidFill>
                            <a:schemeClr val="tx1"/>
                          </a:solidFill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10%  For both Backhaul/Fronthaul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807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b="1" kern="100" dirty="0">
                          <a:solidFill>
                            <a:srgbClr val="FF0000"/>
                          </a:solidFill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Channel Access Delay</a:t>
                      </a:r>
                      <a:endParaRPr lang="ja-JP" sz="1200" b="1" kern="100" dirty="0">
                        <a:solidFill>
                          <a:srgbClr val="FF0000"/>
                        </a:solidFill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100" dirty="0">
                          <a:solidFill>
                            <a:srgbClr val="FF0000"/>
                          </a:solidFill>
                          <a:effectLst/>
                          <a:latin typeface="SST" panose="020B0504030504020204"/>
                          <a:ea typeface="+mn-ea"/>
                          <a:cs typeface="Courier New" panose="02070309020205020404" pitchFamily="49" charset="0"/>
                        </a:rPr>
                        <a:t>Static value (from 0ms to 5ms)</a:t>
                      </a:r>
                      <a:endParaRPr lang="ja-JP" sz="1400" b="1" kern="100" dirty="0">
                        <a:solidFill>
                          <a:srgbClr val="FF0000"/>
                        </a:solidFill>
                        <a:effectLst/>
                        <a:latin typeface="SST" panose="020B0504030504020204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8185406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2139A73-0182-E611-FE30-A3D2F00FA4E1}"/>
              </a:ext>
            </a:extLst>
          </p:cNvPr>
          <p:cNvSpPr txBox="1"/>
          <p:nvPr/>
        </p:nvSpPr>
        <p:spPr>
          <a:xfrm>
            <a:off x="768247" y="1600200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+mn-cs"/>
              </a:rPr>
              <a:t>Scenario</a:t>
            </a:r>
            <a:endParaRPr kumimoji="0" lang="ja-JP" altLang="en-US" sz="20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96" charset="-128"/>
              <a:cs typeface="+mn-cs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D77F825-8AF2-78FC-737D-706DAB6B2D6C}"/>
              </a:ext>
            </a:extLst>
          </p:cNvPr>
          <p:cNvSpPr txBox="1"/>
          <p:nvPr/>
        </p:nvSpPr>
        <p:spPr>
          <a:xfrm>
            <a:off x="768247" y="3190375"/>
            <a:ext cx="487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b="0" dirty="0">
                <a:solidFill>
                  <a:schemeClr val="tx1"/>
                </a:solidFill>
                <a:latin typeface="+mn-lt"/>
              </a:rPr>
              <a:t>Same parameters of both backhaul/fronthaul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9A6EE51-DC3A-589C-E89B-0A3EFE1105B0}"/>
              </a:ext>
            </a:extLst>
          </p:cNvPr>
          <p:cNvSpPr txBox="1"/>
          <p:nvPr/>
        </p:nvSpPr>
        <p:spPr>
          <a:xfrm>
            <a:off x="931716" y="2013139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  <a:latin typeface="+mn-lt"/>
              </a:rPr>
              <a:t>Source</a:t>
            </a:r>
            <a:endParaRPr kumimoji="1" lang="ja-JP" altLang="en-US" sz="1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B5B9486D-D785-574C-0533-81C1D33958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15" y="2557443"/>
            <a:ext cx="309737" cy="438136"/>
          </a:xfrm>
          <a:prstGeom prst="rect">
            <a:avLst/>
          </a:prstGeom>
        </p:spPr>
      </p:pic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86546F47-AD7F-38DD-AD11-E609B6CD52CB}"/>
              </a:ext>
            </a:extLst>
          </p:cNvPr>
          <p:cNvCxnSpPr>
            <a:cxnSpLocks/>
          </p:cNvCxnSpPr>
          <p:nvPr/>
        </p:nvCxnSpPr>
        <p:spPr>
          <a:xfrm flipV="1">
            <a:off x="1594868" y="2440297"/>
            <a:ext cx="1195637" cy="329116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E86D4D0-BA90-6DCB-0832-232EA12C0C67}"/>
              </a:ext>
            </a:extLst>
          </p:cNvPr>
          <p:cNvSpPr txBox="1"/>
          <p:nvPr/>
        </p:nvSpPr>
        <p:spPr>
          <a:xfrm>
            <a:off x="4407088" y="226963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  <a:latin typeface="+mn-lt"/>
              </a:rPr>
              <a:t>Sink</a:t>
            </a:r>
            <a:endParaRPr kumimoji="1" lang="ja-JP" altLang="en-US" sz="1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0203FADE-1775-2CBA-5344-66353D0A9A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425" y="2327913"/>
            <a:ext cx="451919" cy="782447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A81E3D3B-89E6-CE1C-9BF9-5715ABEFBD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2274" y="1914595"/>
            <a:ext cx="451919" cy="782447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B3C3506-56A6-AE3A-C78A-79EB65B94903}"/>
              </a:ext>
            </a:extLst>
          </p:cNvPr>
          <p:cNvSpPr txBox="1"/>
          <p:nvPr/>
        </p:nvSpPr>
        <p:spPr>
          <a:xfrm>
            <a:off x="2768688" y="2697042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  <a:latin typeface="+mn-lt"/>
              </a:rPr>
              <a:t>Relay</a:t>
            </a:r>
            <a:endParaRPr kumimoji="1" lang="ja-JP" altLang="en-US" sz="18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1FCD7425-7307-8B88-A866-68676C15904F}"/>
              </a:ext>
            </a:extLst>
          </p:cNvPr>
          <p:cNvCxnSpPr>
            <a:cxnSpLocks/>
            <a:endCxn id="21" idx="1"/>
          </p:cNvCxnSpPr>
          <p:nvPr/>
        </p:nvCxnSpPr>
        <p:spPr>
          <a:xfrm>
            <a:off x="3305962" y="2469049"/>
            <a:ext cx="1242953" cy="30746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3ABCC01-F8EC-C69B-8075-F8BD3E027489}"/>
              </a:ext>
            </a:extLst>
          </p:cNvPr>
          <p:cNvSpPr txBox="1"/>
          <p:nvPr/>
        </p:nvSpPr>
        <p:spPr>
          <a:xfrm>
            <a:off x="914400" y="5588126"/>
            <a:ext cx="99645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78" eaLnBrk="1" hangingPunct="1">
              <a:buClrTx/>
              <a:buSzTx/>
              <a:defRPr/>
            </a:pPr>
            <a:r>
              <a:rPr kumimoji="0" lang="en-US" altLang="ja-JP" sz="2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+mn-cs"/>
              </a:rPr>
              <a:t>Metric</a:t>
            </a:r>
            <a:r>
              <a:rPr kumimoji="0" lang="en-US" altLang="ja-JP" sz="2000" b="1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+mn-cs"/>
              </a:rPr>
              <a:t> : </a:t>
            </a:r>
            <a:r>
              <a:rPr lang="en-US" altLang="ja-JP" sz="2000" b="0" dirty="0">
                <a:solidFill>
                  <a:schemeClr val="tx1"/>
                </a:solidFill>
                <a:latin typeface="+mn-lt"/>
              </a:rPr>
              <a:t>Calculate the time required to complete all packet transmissions from Source Node </a:t>
            </a:r>
          </a:p>
          <a:p>
            <a:pPr defTabSz="914378" eaLnBrk="1" hangingPunct="1">
              <a:buClrTx/>
              <a:buSzTx/>
              <a:defRPr/>
            </a:pPr>
            <a:r>
              <a:rPr lang="en-US" altLang="ja-JP" sz="2000" dirty="0">
                <a:solidFill>
                  <a:schemeClr val="tx1"/>
                </a:solidFill>
                <a:latin typeface="+mn-lt"/>
              </a:rPr>
              <a:t>               </a:t>
            </a:r>
            <a:r>
              <a:rPr lang="en-US" altLang="ja-JP" sz="2000" b="0" dirty="0">
                <a:solidFill>
                  <a:schemeClr val="tx1"/>
                </a:solidFill>
                <a:latin typeface="+mn-lt"/>
              </a:rPr>
              <a:t>(Transmission Latency)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1F7FA66-D82A-C142-7AA1-B580F462028A}"/>
              </a:ext>
            </a:extLst>
          </p:cNvPr>
          <p:cNvSpPr txBox="1"/>
          <p:nvPr/>
        </p:nvSpPr>
        <p:spPr>
          <a:xfrm>
            <a:off x="914400" y="3769505"/>
            <a:ext cx="1537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+mn-cs"/>
              </a:rPr>
              <a:t>Comparison</a:t>
            </a:r>
            <a:endParaRPr kumimoji="0" lang="ja-JP" altLang="en-US" sz="20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96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0D4870C-773D-1778-1D70-145F7FD1E9F3}"/>
              </a:ext>
            </a:extLst>
          </p:cNvPr>
          <p:cNvSpPr txBox="1"/>
          <p:nvPr/>
        </p:nvSpPr>
        <p:spPr>
          <a:xfrm>
            <a:off x="1244374" y="4153838"/>
            <a:ext cx="7984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ja-JP" sz="1800" b="1" dirty="0">
                <a:solidFill>
                  <a:schemeClr val="tx1"/>
                </a:solidFill>
                <a:latin typeface="+mn-lt"/>
              </a:rPr>
              <a:t>TDMA Relay vs. 11bn Relay </a:t>
            </a:r>
            <a:r>
              <a:rPr lang="en-US" altLang="ja-JP" sz="1800" dirty="0">
                <a:solidFill>
                  <a:schemeClr val="tx1"/>
                </a:solidFill>
                <a:latin typeface="+mn-lt"/>
              </a:rPr>
              <a:t>on</a:t>
            </a:r>
            <a:r>
              <a:rPr lang="en-US" altLang="ja-JP" sz="1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ja-JP" sz="1800" dirty="0">
                <a:solidFill>
                  <a:schemeClr val="tx1"/>
                </a:solidFill>
                <a:latin typeface="+mn-lt"/>
              </a:rPr>
              <a:t>Intra-Link Relay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800" b="1" dirty="0">
                <a:solidFill>
                  <a:schemeClr val="tx1"/>
                </a:solidFill>
                <a:latin typeface="+mn-lt"/>
              </a:rPr>
              <a:t>TDMA Relay vs. 11bn Relay </a:t>
            </a:r>
            <a:r>
              <a:rPr lang="en-US" altLang="ja-JP" sz="1800" dirty="0">
                <a:solidFill>
                  <a:schemeClr val="tx1"/>
                </a:solidFill>
                <a:latin typeface="+mn-lt"/>
              </a:rPr>
              <a:t>on</a:t>
            </a:r>
            <a:r>
              <a:rPr lang="en-US" altLang="ja-JP" sz="18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ja-JP" sz="1800" dirty="0">
                <a:solidFill>
                  <a:schemeClr val="tx1"/>
                </a:solidFill>
                <a:latin typeface="+mn-lt"/>
              </a:rPr>
              <a:t>Cross-Link Relay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800" b="1" dirty="0">
                <a:solidFill>
                  <a:schemeClr val="tx1"/>
                </a:solidFill>
                <a:latin typeface="+mn-lt"/>
              </a:rPr>
              <a:t>11bn Intra-Link Relay vs. 11bn Cross-Link Relay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ja-JP" sz="1800" dirty="0">
                <a:solidFill>
                  <a:schemeClr val="tx1"/>
                </a:solidFill>
                <a:latin typeface="+mn-lt"/>
              </a:rPr>
              <a:t>Above 11bn Relay is assumed to both E2E Ack and Normal Ack case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B477A9-BBDE-082A-3C19-AE34BD266E90}"/>
              </a:ext>
            </a:extLst>
          </p:cNvPr>
          <p:cNvSpPr txBox="1"/>
          <p:nvPr/>
        </p:nvSpPr>
        <p:spPr>
          <a:xfrm>
            <a:off x="1620411" y="2264100"/>
            <a:ext cx="9605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00B050"/>
                </a:solidFill>
              </a:rPr>
              <a:t>Backhaul</a:t>
            </a:r>
            <a:endParaRPr kumimoji="1" lang="ja-JP" altLang="en-US" sz="1600" dirty="0">
              <a:solidFill>
                <a:srgbClr val="00B050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18BEF36-14BD-43A9-01DC-4B5450668CC2}"/>
              </a:ext>
            </a:extLst>
          </p:cNvPr>
          <p:cNvSpPr txBox="1"/>
          <p:nvPr/>
        </p:nvSpPr>
        <p:spPr>
          <a:xfrm>
            <a:off x="3508483" y="2258825"/>
            <a:ext cx="984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00B050"/>
                </a:solidFill>
              </a:rPr>
              <a:t>Fronthaul</a:t>
            </a:r>
            <a:endParaRPr kumimoji="1" lang="ja-JP" altLang="en-US" sz="1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543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 descr="グラフ, 折れ線グラフ&#10;&#10;自動的に生成された説明">
            <a:extLst>
              <a:ext uri="{FF2B5EF4-FFF2-40B4-BE49-F238E27FC236}">
                <a16:creationId xmlns:a16="http://schemas.microsoft.com/office/drawing/2014/main" id="{471B4A06-E2CA-BEB8-0F4B-C0B67CA6F7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00" y="1819590"/>
            <a:ext cx="5040000" cy="378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Results.1:  TDMA vs. 11bn Intra-Link Relay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7"/>
            <a:ext cx="10783407" cy="16329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95%-tile Transmission Latency vs. Channel Access Delay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CC07356-70B2-FEA5-577E-2C3A768DE8AD}"/>
              </a:ext>
            </a:extLst>
          </p:cNvPr>
          <p:cNvSpPr txBox="1">
            <a:spLocks/>
          </p:cNvSpPr>
          <p:nvPr/>
        </p:nvSpPr>
        <p:spPr bwMode="auto">
          <a:xfrm>
            <a:off x="914400" y="5562600"/>
            <a:ext cx="10798223" cy="813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In TDMA Relay, channel access delay leads directly to the transmission latency, while 11bn Relay, which can use TXOP sharing, is expected to have a certain transmission delay.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When the channel access delay is small, E2E Ack of 11bn Relay can degrade the performance.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B2BC49-6A06-AF39-3147-F2FB3D03C800}"/>
              </a:ext>
            </a:extLst>
          </p:cNvPr>
          <p:cNvSpPr txBox="1"/>
          <p:nvPr/>
        </p:nvSpPr>
        <p:spPr>
          <a:xfrm>
            <a:off x="5585418" y="2318423"/>
            <a:ext cx="6172200" cy="2462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TDMA Intra-Link Relay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b="0" dirty="0">
                <a:solidFill>
                  <a:schemeClr val="tx1"/>
                </a:solidFill>
                <a:latin typeface="+mn-lt"/>
              </a:rPr>
              <a:t>After backhaul Tx is completed, </a:t>
            </a:r>
            <a:r>
              <a:rPr lang="en-US" altLang="ja-JP" sz="1400" b="0" dirty="0">
                <a:solidFill>
                  <a:srgbClr val="FF0000"/>
                </a:solidFill>
                <a:latin typeface="+mn-lt"/>
              </a:rPr>
              <a:t>wait for </a:t>
            </a:r>
            <a:r>
              <a:rPr lang="en-US" altLang="ja-JP" sz="1400" dirty="0">
                <a:solidFill>
                  <a:srgbClr val="FF0000"/>
                </a:solidFill>
                <a:latin typeface="+mn-lt"/>
              </a:rPr>
              <a:t>the channel access delay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ja-JP" sz="1400" b="0" dirty="0">
                <a:solidFill>
                  <a:schemeClr val="tx1"/>
                </a:solidFill>
                <a:latin typeface="+mn-lt"/>
              </a:rPr>
              <a:t>and then start the fronthaul Tx.</a:t>
            </a:r>
          </a:p>
          <a:p>
            <a:pPr marL="533400" lvl="1" indent="0"/>
            <a:endParaRPr lang="en-US" altLang="ja-JP" sz="1400" b="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11bn Intra-Link Relay 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A</a:t>
            </a:r>
            <a:r>
              <a:rPr lang="en-US" altLang="ja-JP" sz="1400" b="0" dirty="0">
                <a:solidFill>
                  <a:schemeClr val="tx1"/>
                </a:solidFill>
                <a:latin typeface="+mn-lt"/>
              </a:rPr>
              <a:t>fter backhaul Tx is completed, start the fronthaul Tx </a:t>
            </a:r>
            <a:r>
              <a:rPr lang="en-US" altLang="ja-JP" sz="1400" b="0" dirty="0">
                <a:solidFill>
                  <a:srgbClr val="FF0000"/>
                </a:solidFill>
                <a:latin typeface="+mn-lt"/>
              </a:rPr>
              <a:t>by using TXOP sharing.</a:t>
            </a:r>
            <a:endParaRPr lang="en-US" altLang="ja-JP" sz="1400" dirty="0">
              <a:solidFill>
                <a:srgbClr val="FF0000"/>
              </a:solidFill>
              <a:latin typeface="+mn-lt"/>
            </a:endParaRP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E2E Ack Case: 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Relay Node deletes relayed packets immediately after Fronthaul Tx (E2E Ack is required for </a:t>
            </a:r>
            <a:r>
              <a:rPr lang="en-US" altLang="ja-JP" sz="1400" dirty="0" err="1">
                <a:solidFill>
                  <a:schemeClr val="tx1"/>
                </a:solidFill>
                <a:latin typeface="+mn-lt"/>
              </a:rPr>
              <a:t>ReTx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715963" lvl="1" indent="-182563">
              <a:buFont typeface="Arial" panose="020B0604020202020204" pitchFamily="34" charset="0"/>
              <a:buChar char="•"/>
            </a:pPr>
            <a:r>
              <a:rPr lang="en-US" altLang="ja-JP" sz="1400" b="1" dirty="0">
                <a:solidFill>
                  <a:schemeClr val="tx1"/>
                </a:solidFill>
                <a:latin typeface="+mn-lt"/>
              </a:rPr>
              <a:t>Normal Ack Case: 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Relay Node deletes relayed packets after receiving Block Ack from Sink Node (E2E Ack is unnecessary for </a:t>
            </a:r>
            <a:r>
              <a:rPr lang="en-US" altLang="ja-JP" sz="1400" dirty="0" err="1">
                <a:solidFill>
                  <a:schemeClr val="tx1"/>
                </a:solidFill>
                <a:latin typeface="+mn-lt"/>
              </a:rPr>
              <a:t>ReTx</a:t>
            </a:r>
            <a:r>
              <a:rPr lang="en-US" altLang="ja-JP" sz="1400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08188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7A93DC6C3B1645A7D53BF4D49F267F" ma:contentTypeVersion="13" ma:contentTypeDescription="Create a new document." ma:contentTypeScope="" ma:versionID="9a460bf1214bee54ff01e08715e302fb">
  <xsd:schema xmlns:xsd="http://www.w3.org/2001/XMLSchema" xmlns:xs="http://www.w3.org/2001/XMLSchema" xmlns:p="http://schemas.microsoft.com/office/2006/metadata/properties" xmlns:ns2="3ab3c9f3-2821-458d-94d3-602868cca312" xmlns:ns3="a0d49aa3-abcf-4f66-a606-a172d777dd3c" targetNamespace="http://schemas.microsoft.com/office/2006/metadata/properties" ma:root="true" ma:fieldsID="311e64031cf29185d9bd158be5d7ab15" ns2:_="" ns3:_="">
    <xsd:import namespace="3ab3c9f3-2821-458d-94d3-602868cca312"/>
    <xsd:import namespace="a0d49aa3-abcf-4f66-a606-a172d777dd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3c9f3-2821-458d-94d3-602868cca3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0f828c1-b10b-4200-846f-a7961388c356}" ma:internalName="TaxCatchAll" ma:showField="CatchAllData" ma:web="3ab3c9f3-2821-458d-94d3-602868cca3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49aa3-abcf-4f66-a606-a172d777d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0d49aa3-abcf-4f66-a606-a172d777dd3c">
      <Terms xmlns="http://schemas.microsoft.com/office/infopath/2007/PartnerControls"/>
    </lcf76f155ced4ddcb4097134ff3c332f>
    <TaxCatchAll xmlns="3ab3c9f3-2821-458d-94d3-602868cca31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9A7C0C-AE6D-4131-8250-05D90EB8C1E3}">
  <ds:schemaRefs>
    <ds:schemaRef ds:uri="3ab3c9f3-2821-458d-94d3-602868cca312"/>
    <ds:schemaRef ds:uri="a0d49aa3-abcf-4f66-a606-a172d777dd3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D33D2B5-7ABE-4F55-822A-4E7E7BC83B81}">
  <ds:schemaRefs>
    <ds:schemaRef ds:uri="a0d49aa3-abcf-4f66-a606-a172d777dd3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ab3c9f3-2821-458d-94d3-602868cca31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8B27957-ED63-40A1-8CAB-763F6AD0E3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28279</TotalTime>
  <Words>2239</Words>
  <Application>Microsoft Office PowerPoint</Application>
  <PresentationFormat>ワイド画面</PresentationFormat>
  <Paragraphs>282</Paragraphs>
  <Slides>16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1" baseType="lpstr">
      <vt:lpstr>SST</vt:lpstr>
      <vt:lpstr>Arial</vt:lpstr>
      <vt:lpstr>Times New Roman</vt:lpstr>
      <vt:lpstr>Office Theme</vt:lpstr>
      <vt:lpstr>Document</vt:lpstr>
      <vt:lpstr>PowerPoint プレゼンテーション</vt:lpstr>
      <vt:lpstr>Introduction</vt:lpstr>
      <vt:lpstr>Recap on the Current Relay Operation</vt:lpstr>
      <vt:lpstr>Proposal of Basic 11bn Relay Operation (1/2)</vt:lpstr>
      <vt:lpstr>Proposal of Basic 11bn Relay Operation (2/2)</vt:lpstr>
      <vt:lpstr>Further Discussion Points.1: Intra/Cross-Link Relay</vt:lpstr>
      <vt:lpstr>Further Discussion Points.2: End-to-End(E2E) Ack</vt:lpstr>
      <vt:lpstr>Simulation Parameters</vt:lpstr>
      <vt:lpstr>Simulation Results.1:  TDMA vs. 11bn Intra-Link Relay</vt:lpstr>
      <vt:lpstr>Simulation Results.2:  TDMA vs. 11bn Cross-Link Relay</vt:lpstr>
      <vt:lpstr>Simulation Results.3:  11bn Intra-Link vs. Cross-Link Relay</vt:lpstr>
      <vt:lpstr>Observation</vt:lpstr>
      <vt:lpstr>Summary </vt:lpstr>
      <vt:lpstr>References</vt:lpstr>
      <vt:lpstr>SP #1</vt:lpstr>
      <vt:lpstr>SP #2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Aio Kosuke</dc:creator>
  <cp:keywords/>
  <cp:lastModifiedBy>Aio, Kosuke (SEC)</cp:lastModifiedBy>
  <cp:revision>61</cp:revision>
  <cp:lastPrinted>1601-01-01T00:00:00Z</cp:lastPrinted>
  <dcterms:created xsi:type="dcterms:W3CDTF">2024-01-02T17:53:44Z</dcterms:created>
  <dcterms:modified xsi:type="dcterms:W3CDTF">2024-06-17T07:30:12Z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0x0101007C7A93DC6C3B1645A7D53BF4D49F267F</vt:lpwstr>
  </property>
  <property fmtid="{D5CDD505-2E9C-101B-9397-08002B2CF9AE}" pid="3" name="MediaServiceImageTags">
    <vt:lpwstr/>
  </property>
  <property fmtid="{D5CDD505-2E9C-101B-9397-08002B2CF9AE}" pid="4" name="MSIP_Label_1f8e20e6-048a-4bad-a26b-318dd1cd4d47_Enabled">
    <vt:lpwstr>true</vt:lpwstr>
  </property>
  <property fmtid="{D5CDD505-2E9C-101B-9397-08002B2CF9AE}" pid="5" name="MSIP_Label_1f8e20e6-048a-4bad-a26b-318dd1cd4d47_SetDate">
    <vt:lpwstr>2024-01-24T08:11:05Z</vt:lpwstr>
  </property>
  <property fmtid="{D5CDD505-2E9C-101B-9397-08002B2CF9AE}" pid="6" name="MSIP_Label_1f8e20e6-048a-4bad-a26b-318dd1cd4d47_Method">
    <vt:lpwstr>Privileged</vt:lpwstr>
  </property>
  <property fmtid="{D5CDD505-2E9C-101B-9397-08002B2CF9AE}" pid="7" name="MSIP_Label_1f8e20e6-048a-4bad-a26b-318dd1cd4d47_Name">
    <vt:lpwstr>1f8e20e6-048a-4bad-a26b-318dd1cd4d47</vt:lpwstr>
  </property>
  <property fmtid="{D5CDD505-2E9C-101B-9397-08002B2CF9AE}" pid="8" name="MSIP_Label_1f8e20e6-048a-4bad-a26b-318dd1cd4d47_SiteId">
    <vt:lpwstr>66c65d8a-9158-4521-a2d8-664963db48e4</vt:lpwstr>
  </property>
  <property fmtid="{D5CDD505-2E9C-101B-9397-08002B2CF9AE}" pid="9" name="MSIP_Label_1f8e20e6-048a-4bad-a26b-318dd1cd4d47_ActionId">
    <vt:lpwstr>7cf36057-5a08-42a0-8596-400be9587bfc</vt:lpwstr>
  </property>
  <property fmtid="{D5CDD505-2E9C-101B-9397-08002B2CF9AE}" pid="10" name="MSIP_Label_1f8e20e6-048a-4bad-a26b-318dd1cd4d47_ContentBits">
    <vt:lpwstr>0</vt:lpwstr>
  </property>
</Properties>
</file>