
<file path=[Content_Types].xml><?xml version="1.0" encoding="utf-8"?>
<Types xmlns="http://schemas.openxmlformats.org/package/2006/content-types">
  <Default Extension="vml" ContentType="application/vnd.openxmlformats-officedocument.vmlDrawing"/>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Lst>
  <p:notesMasterIdLst>
    <p:notesMasterId r:id="rId17"/>
  </p:notesMasterIdLst>
  <p:handoutMasterIdLst>
    <p:handoutMasterId r:id="rId18"/>
  </p:handoutMasterIdLst>
  <p:sldIdLst>
    <p:sldId id="256" r:id="rId4"/>
    <p:sldId id="368" r:id="rId5"/>
    <p:sldId id="391" r:id="rId6"/>
    <p:sldId id="399" r:id="rId7"/>
    <p:sldId id="388" r:id="rId8"/>
    <p:sldId id="409" r:id="rId9"/>
    <p:sldId id="389" r:id="rId10"/>
    <p:sldId id="390" r:id="rId11"/>
    <p:sldId id="400" r:id="rId12"/>
    <p:sldId id="392" r:id="rId13"/>
    <p:sldId id="265" r:id="rId14"/>
    <p:sldId id="297" r:id="rId15"/>
    <p:sldId id="39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0384</a:t>
            </a:r>
            <a:r>
              <a:rPr lang="en-US" altLang="en-US" sz="1800" b="1" kern="1200" dirty="0">
                <a:solidFill>
                  <a:schemeClr val="tx1"/>
                </a:solidFill>
                <a:latin typeface="Times New Roman" panose="02020603050405020304" pitchFamily="18" charset="0"/>
                <a:ea typeface="+mn-ea"/>
                <a:cs typeface="+mn-cs"/>
              </a:rPr>
              <a:t>r1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5" name="文本框 4"/>
          <p:cNvSpPr txBox="1"/>
          <p:nvPr userDrawn="1"/>
        </p:nvSpPr>
        <p:spPr>
          <a:xfrm>
            <a:off x="12875895" y="1898650"/>
            <a:ext cx="4064000" cy="368300"/>
          </a:xfrm>
          <a:prstGeom prst="rect">
            <a:avLst/>
          </a:prstGeom>
          <a:noFill/>
        </p:spPr>
        <p:txBody>
          <a:bodyPr wrap="squar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85667" y="332740"/>
            <a:ext cx="3175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0000</a:t>
            </a:r>
            <a:r>
              <a:rPr lang="en-US" altLang="en-US" sz="1800" b="1" kern="1200" dirty="0">
                <a:solidFill>
                  <a:schemeClr val="tx1"/>
                </a:solidFill>
                <a:latin typeface="Times New Roman" panose="02020603050405020304" pitchFamily="18" charset="0"/>
                <a:ea typeface="+mn-ea"/>
                <a:cs typeface="+mn-cs"/>
              </a:rPr>
              <a:t>r</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Low Latency based on L4S</a:t>
            </a:r>
            <a:endParaRPr lang="en-US" dirty="0"/>
          </a:p>
        </p:txBody>
      </p:sp>
      <p:graphicFrame>
        <p:nvGraphicFramePr>
          <p:cNvPr id="6" name="Object 3"/>
          <p:cNvGraphicFramePr>
            <a:graphicFrameLocks noChangeAspect="1"/>
          </p:cNvGraphicFramePr>
          <p:nvPr/>
        </p:nvGraphicFramePr>
        <p:xfrm>
          <a:off x="1321435" y="2538096"/>
          <a:ext cx="9937115" cy="2708275"/>
        </p:xfrm>
        <a:graphic>
          <a:graphicData uri="http://schemas.openxmlformats.org/presentationml/2006/ole">
            <mc:AlternateContent xmlns:mc="http://schemas.openxmlformats.org/markup-compatibility/2006">
              <mc:Choice xmlns:v="urn:schemas-microsoft-com:vml" Requires="v">
                <p:oleObj spid="_x0000_s4" name="Document" r:id="rId1" imgW="11404600" imgH="2870200" progId="Word.Document.8">
                  <p:embed/>
                </p:oleObj>
              </mc:Choice>
              <mc:Fallback>
                <p:oleObj name="Document" r:id="rId1" imgW="11404600" imgH="2870200" progId="Word.Document.8">
                  <p:embed/>
                  <p:pic>
                    <p:nvPicPr>
                      <p:cNvPr id="0" name="Object 3"/>
                      <p:cNvPicPr>
                        <a:picLocks noChangeAspect="1" noChangeArrowheads="1"/>
                      </p:cNvPicPr>
                      <p:nvPr/>
                    </p:nvPicPr>
                    <p:blipFill>
                      <a:blip r:embed="rId2"/>
                      <a:srcRect/>
                      <a:stretch>
                        <a:fillRect/>
                      </a:stretch>
                    </p:blipFill>
                    <p:spPr bwMode="auto">
                      <a:xfrm>
                        <a:off x="1321435" y="2538096"/>
                        <a:ext cx="9937115" cy="2708275"/>
                      </a:xfrm>
                      <a:prstGeom prst="rect">
                        <a:avLst/>
                      </a:prstGeom>
                      <a:noFill/>
                    </p:spPr>
                  </p:pic>
                </p:oleObj>
              </mc:Fallback>
            </mc:AlternateContent>
          </a:graphicData>
        </a:graphic>
      </p:graphicFrame>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sz="2000" b="0"/>
              <a:t>Analyze the queuing delay problem in MAC queue and share the L4S ECN feature</a:t>
            </a:r>
            <a:endParaRPr lang="en-US" sz="2000" b="0"/>
          </a:p>
          <a:p>
            <a:endParaRPr lang="en-US" sz="2000" b="0"/>
          </a:p>
          <a:p>
            <a:r>
              <a:rPr lang="en-US" altLang="zh-CN" sz="2000" b="0">
                <a:ea typeface="宋体" panose="02010600030101010101" pitchFamily="2" charset="-122"/>
              </a:rPr>
              <a:t>(AP)</a:t>
            </a:r>
            <a:r>
              <a:rPr lang="en-US" sz="2000" b="0"/>
              <a:t>Propose to add</a:t>
            </a:r>
            <a:r>
              <a:rPr lang="en-US" sz="2000"/>
              <a:t> an L4S field in the TCLAS element</a:t>
            </a:r>
            <a:r>
              <a:rPr lang="en-US" sz="2000" b="0"/>
              <a:t>(if supporting SCS) and to add</a:t>
            </a:r>
            <a:r>
              <a:rPr lang="en-US" sz="2000"/>
              <a:t> a new parameter in the MU-UNITDATA.request primitive</a:t>
            </a:r>
            <a:r>
              <a:rPr lang="en-US" sz="2000" b="0"/>
              <a:t>(if not supporting SCS), for</a:t>
            </a:r>
            <a:r>
              <a:rPr lang="en-US" sz="2000" b="0">
                <a:sym typeface="+mn-ea"/>
              </a:rPr>
              <a:t> classifying L4S MSDU</a:t>
            </a:r>
            <a:endParaRPr lang="en-US" sz="2000" b="0"/>
          </a:p>
          <a:p>
            <a:r>
              <a:rPr lang="en-US" sz="2000" b="0"/>
              <a:t>(STA)Propose to add a relevant parameter in the </a:t>
            </a:r>
            <a:r>
              <a:rPr lang="en-US" sz="2000" b="0">
                <a:sym typeface="+mn-ea"/>
              </a:rPr>
              <a:t>MU-UNITDATA.indication primitive for reporting congestion from mac layer to LLC layer</a:t>
            </a:r>
            <a:endParaRPr lang="en-US" sz="2000" b="0"/>
          </a:p>
          <a:p>
            <a:r>
              <a:rPr lang="en-US" sz="2000" b="0"/>
              <a:t>Propose to transmit the congestion notification between AP and  STA</a:t>
            </a:r>
            <a:r>
              <a:rPr lang="en-US" b="0"/>
              <a:t>(</a:t>
            </a:r>
            <a:r>
              <a:rPr lang="en-US" sz="2000" b="0"/>
              <a:t>assuming no change allowed for layer 3 or above when the MSDU buffered in AP MAC queue</a:t>
            </a:r>
            <a:r>
              <a:rPr lang="en-US" b="0"/>
              <a:t>)</a:t>
            </a:r>
            <a:endParaRPr lang="en-US" b="0"/>
          </a:p>
          <a:p>
            <a:endParaRPr lang="en-US" b="0"/>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altLang="zh-CN" b="0">
                <a:sym typeface="+mn-ea"/>
              </a:rPr>
              <a:t>[1] 802.11bn PAR</a:t>
            </a:r>
            <a:endParaRPr lang="en-US" altLang="zh-CN" b="0">
              <a:sym typeface="+mn-ea"/>
            </a:endParaRPr>
          </a:p>
          <a:p>
            <a:r>
              <a:rPr lang="en-US" altLang="zh-CN" b="0">
                <a:sym typeface="+mn-ea"/>
              </a:rPr>
              <a:t>[2] 11-23-2065-00-0wng-l4s-and-implications-for-wi-fi</a:t>
            </a:r>
            <a:endParaRPr lang="en-US" altLang="zh-CN" b="0">
              <a:sym typeface="+mn-ea"/>
            </a:endParaRPr>
          </a:p>
          <a:p>
            <a:r>
              <a:rPr lang="en-US" altLang="zh-CN" b="0">
                <a:sym typeface="+mn-ea"/>
              </a:rPr>
              <a:t>[3] 11-24-0080-01-0arc-l4s-over-wi-fi-links</a:t>
            </a:r>
            <a:endParaRPr lang="en-US" altLang="zh-CN" b="0">
              <a:sym typeface="+mn-ea"/>
            </a:endParaRPr>
          </a:p>
          <a:p>
            <a:r>
              <a:rPr lang="en-US" altLang="zh-CN" b="0">
                <a:ea typeface="宋体" panose="02010600030101010101" pitchFamily="2" charset="-122"/>
                <a:sym typeface="+mn-ea"/>
              </a:rPr>
              <a:t>[4] 11-23-0679-00-0uhr-low-latency-qos-based-on-l4s</a:t>
            </a:r>
            <a:endParaRPr lang="en-US" altLang="zh-CN" b="0">
              <a:ea typeface="宋体" panose="02010600030101010101" pitchFamily="2" charset="-122"/>
              <a:sym typeface="+mn-ea"/>
            </a:endParaRPr>
          </a:p>
          <a:p>
            <a:r>
              <a:rPr lang="en-US" altLang="zh-CN" b="0">
                <a:ea typeface="宋体" panose="02010600030101010101" pitchFamily="2" charset="-122"/>
                <a:sym typeface="+mn-ea"/>
              </a:rPr>
              <a:t>[5] 1-23-0034-01-ICne-congestion-signaling-csig</a:t>
            </a:r>
            <a:endParaRPr lang="en-US" altLang="zh-CN" b="0">
              <a:ea typeface="宋体" panose="02010600030101010101" pitchFamily="2" charset="-122"/>
              <a:sym typeface="+mn-ea"/>
            </a:endParaRPr>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ltLang="zh-CN"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13081"/>
            <a:ext cx="10363200" cy="914399"/>
          </a:xfrm>
        </p:spPr>
        <p:txBody>
          <a:bodyPr/>
          <a:p>
            <a:r>
              <a:rPr lang="en-US"/>
              <a:t>Introduction</a:t>
            </a:r>
            <a:endParaRPr lang="en-US"/>
          </a:p>
        </p:txBody>
      </p:sp>
      <p:sp>
        <p:nvSpPr>
          <p:cNvPr id="3" name="Content Placeholder 2"/>
          <p:cNvSpPr>
            <a:spLocks noGrp="1"/>
          </p:cNvSpPr>
          <p:nvPr>
            <p:ph idx="1"/>
          </p:nvPr>
        </p:nvSpPr>
        <p:spPr>
          <a:xfrm>
            <a:off x="151130" y="1166495"/>
            <a:ext cx="12041505" cy="5585460"/>
          </a:xfrm>
        </p:spPr>
        <p:txBody>
          <a:bodyPr/>
          <a:p>
            <a:pPr>
              <a:buFont typeface="Arial" panose="020B0604020202020204" pitchFamily="34" charset="0"/>
              <a:buChar char="•"/>
            </a:pPr>
            <a:r>
              <a:rPr lang="en-US" sz="2200" b="0">
                <a:solidFill>
                  <a:schemeClr val="tx1"/>
                </a:solidFill>
              </a:rPr>
              <a:t>11bn PAR includes the reduction </a:t>
            </a:r>
            <a:r>
              <a:rPr lang="en-US" sz="2200" b="0">
                <a:solidFill>
                  <a:schemeClr val="tx1"/>
                </a:solidFill>
              </a:rPr>
              <a:t>of tail latency in its scope of the project[1]</a:t>
            </a:r>
            <a:endParaRPr lang="en-US" sz="2200" b="0">
              <a:solidFill>
                <a:schemeClr val="tx1"/>
              </a:solidFill>
            </a:endParaRPr>
          </a:p>
          <a:p>
            <a:pPr lvl="1">
              <a:buFont typeface="Arial" panose="020B0604020202020204" pitchFamily="34" charset="0"/>
              <a:buChar char="•"/>
            </a:pPr>
            <a:endParaRPr lang="en-US" b="0">
              <a:solidFill>
                <a:schemeClr val="tx1"/>
              </a:solidFill>
            </a:endParaRPr>
          </a:p>
          <a:p>
            <a:pPr lvl="0">
              <a:buFont typeface="Arial" panose="020B0604020202020204" pitchFamily="34" charset="0"/>
              <a:buChar char="•"/>
            </a:pPr>
            <a:r>
              <a:rPr lang="en-US" sz="2200" b="0">
                <a:solidFill>
                  <a:schemeClr val="tx1"/>
                </a:solidFill>
              </a:rPr>
              <a:t>Several contributions about L4S have proposed in the last few months</a:t>
            </a:r>
            <a:endParaRPr lang="en-US" sz="2200" b="0">
              <a:solidFill>
                <a:schemeClr val="tx1"/>
              </a:solidFill>
            </a:endParaRPr>
          </a:p>
          <a:p>
            <a:pPr lvl="1">
              <a:buFont typeface="Wingdings" panose="05000000000000000000" charset="0"/>
              <a:buChar char="Ø"/>
            </a:pPr>
            <a:r>
              <a:rPr lang="en-US" sz="1800" b="0">
                <a:sym typeface="+mn-ea"/>
              </a:rPr>
              <a:t>[2] shares the concept of congestion control, L4S feature and motiviation of Wi-Fi supporting L4S</a:t>
            </a:r>
            <a:endParaRPr lang="en-US" sz="1800" b="0">
              <a:solidFill>
                <a:schemeClr val="tx1"/>
              </a:solidFill>
            </a:endParaRPr>
          </a:p>
          <a:p>
            <a:pPr lvl="1">
              <a:buFont typeface="Wingdings" panose="05000000000000000000" charset="0"/>
              <a:buChar char="Ø"/>
            </a:pPr>
            <a:r>
              <a:rPr lang="en-US" sz="1800" b="0">
                <a:sym typeface="+mn-ea"/>
              </a:rPr>
              <a:t>[3] provides simulations of Wi-Fi supporting L4S, which indicates it’s a tradeoff between throughput and latency</a:t>
            </a:r>
            <a:endParaRPr lang="en-US" sz="1800" b="0">
              <a:solidFill>
                <a:schemeClr val="tx1"/>
              </a:solidFill>
            </a:endParaRPr>
          </a:p>
          <a:p>
            <a:pPr lvl="2">
              <a:buFont typeface="Arial" panose="020B0604020202020204" pitchFamily="34" charset="0"/>
              <a:buChar char="•"/>
            </a:pPr>
            <a:r>
              <a:rPr lang="en-US" sz="1400" b="0">
                <a:sym typeface="+mn-ea"/>
              </a:rPr>
              <a:t>comparing to classic queue, the L4S queue gains better latency performance with sacrificing a little bit throughput </a:t>
            </a:r>
            <a:endParaRPr lang="en-US" sz="1400" b="0">
              <a:solidFill>
                <a:schemeClr val="tx1"/>
              </a:solidFill>
            </a:endParaRPr>
          </a:p>
          <a:p>
            <a:pPr lvl="1">
              <a:buFont typeface="Wingdings" panose="05000000000000000000" charset="0"/>
              <a:buChar char="Ø"/>
            </a:pPr>
            <a:r>
              <a:rPr lang="en-US" sz="1800" b="0">
                <a:sym typeface="+mn-ea"/>
              </a:rPr>
              <a:t>[4] proposes Dual Queue AQM (for AC_BE and AC_VI) to isolate L4S stream to guarantee its latency requirement</a:t>
            </a:r>
            <a:endParaRPr lang="en-US" sz="1800" b="0">
              <a:solidFill>
                <a:schemeClr val="tx1"/>
              </a:solidFill>
            </a:endParaRPr>
          </a:p>
          <a:p>
            <a:pPr marL="0" lvl="1">
              <a:buFont typeface="Arial" panose="020B0604020202020204" pitchFamily="34" charset="0"/>
              <a:buChar char="•"/>
            </a:pPr>
            <a:endParaRPr lang="en-US" sz="2200" b="0">
              <a:sym typeface="+mn-ea"/>
            </a:endParaRPr>
          </a:p>
          <a:p>
            <a:pPr marL="0" lvl="1">
              <a:buFont typeface="Arial" panose="020B0604020202020204" pitchFamily="34" charset="0"/>
              <a:buChar char="•"/>
            </a:pPr>
            <a:r>
              <a:rPr lang="en-US" sz="2200" b="0">
                <a:sym typeface="+mn-ea"/>
              </a:rPr>
              <a:t>This contribution proposes to extend ECN signal of L4S to MAC layer for the downlink, regardless of which AQM used</a:t>
            </a:r>
            <a:endParaRPr lang="en-US" b="0">
              <a:solidFill>
                <a:schemeClr val="tx1"/>
              </a:solidFill>
            </a:endParaRPr>
          </a:p>
          <a:p>
            <a:pPr marL="971550" lvl="3" indent="-285750">
              <a:buFont typeface="Wingdings" panose="05000000000000000000" charset="0"/>
              <a:buChar char="Ø"/>
            </a:pPr>
            <a:r>
              <a:rPr lang="en-US" sz="1800" b="0">
                <a:solidFill>
                  <a:schemeClr val="tx1"/>
                </a:solidFill>
                <a:cs typeface="+mn-ea"/>
              </a:rPr>
              <a:t>For classifying L4S MSDU,  extension in TCLAS element if supporting SCS, and extension in </a:t>
            </a:r>
            <a:r>
              <a:rPr lang="en-US" sz="1800">
                <a:cs typeface="+mn-ea"/>
                <a:sym typeface="+mn-ea"/>
              </a:rPr>
              <a:t>MA-UNITDATA.request primitive if not supporting SCS</a:t>
            </a:r>
            <a:endParaRPr lang="en-US" sz="1800">
              <a:cs typeface="+mn-ea"/>
              <a:sym typeface="+mn-ea"/>
            </a:endParaRPr>
          </a:p>
          <a:p>
            <a:pPr marL="971550" lvl="3" indent="-285750">
              <a:buFont typeface="Wingdings" panose="05000000000000000000" charset="0"/>
              <a:buChar char="Ø"/>
            </a:pPr>
            <a:r>
              <a:rPr lang="en-US" sz="1800" b="0">
                <a:solidFill>
                  <a:schemeClr val="tx1"/>
                </a:solidFill>
                <a:cs typeface="+mn-ea"/>
              </a:rPr>
              <a:t>Relevant congestion notification transmitted between AP and STA, while congestion occurs in MAC queue</a:t>
            </a:r>
            <a:endParaRPr lang="en-US" sz="1800" b="0">
              <a:solidFill>
                <a:schemeClr val="tx1"/>
              </a:solidFill>
              <a:cs typeface="+mn-ea"/>
            </a:endParaRPr>
          </a:p>
          <a:p>
            <a:pPr marL="971550" lvl="3" indent="-285750">
              <a:buFont typeface="Wingdings" panose="05000000000000000000" charset="0"/>
              <a:buChar char="Ø"/>
            </a:pPr>
            <a:r>
              <a:rPr lang="en-US" sz="1800" b="0">
                <a:solidFill>
                  <a:schemeClr val="tx1"/>
                </a:solidFill>
                <a:cs typeface="+mn-ea"/>
              </a:rPr>
              <a:t>ECN signal in the MA-UNITDATA.indication to report congestion </a:t>
            </a:r>
            <a:endParaRPr lang="en-US" sz="1800" b="0">
              <a:solidFill>
                <a:schemeClr val="tx1"/>
              </a:solidFill>
              <a:cs typeface="+mn-ea"/>
            </a:endParaRPr>
          </a:p>
          <a:p>
            <a:pPr marL="914400" lvl="2" indent="0">
              <a:buFont typeface="Arial" panose="020B0604020202020204" pitchFamily="34" charset="0"/>
              <a:buNone/>
            </a:pPr>
            <a:endParaRPr lang="en-US" sz="1800" b="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of queuing delay</a:t>
            </a:r>
            <a:endParaRPr lang="en-US"/>
          </a:p>
        </p:txBody>
      </p:sp>
      <p:sp>
        <p:nvSpPr>
          <p:cNvPr id="3" name="Content Placeholder 2"/>
          <p:cNvSpPr>
            <a:spLocks noGrp="1"/>
          </p:cNvSpPr>
          <p:nvPr>
            <p:ph idx="1"/>
          </p:nvPr>
        </p:nvSpPr>
        <p:spPr>
          <a:xfrm>
            <a:off x="281940" y="1451610"/>
            <a:ext cx="11831320" cy="2118995"/>
          </a:xfrm>
        </p:spPr>
        <p:txBody>
          <a:bodyPr/>
          <a:p>
            <a:pPr lvl="1">
              <a:buFont typeface="Arial" panose="020B0604020202020204" pitchFamily="34" charset="0"/>
              <a:buChar char="•"/>
            </a:pPr>
            <a:r>
              <a:rPr lang="en-US" sz="2400" b="0">
                <a:sym typeface="+mn-ea"/>
              </a:rPr>
              <a:t>Bottleneck of end-to-end QoS includes WLAN links due to the wireless medium condition</a:t>
            </a:r>
            <a:endParaRPr lang="en-US" sz="2400" b="0">
              <a:sym typeface="+mn-ea"/>
            </a:endParaRPr>
          </a:p>
          <a:p>
            <a:pPr lvl="1">
              <a:buFont typeface="Arial" panose="020B0604020202020204" pitchFamily="34" charset="0"/>
              <a:buChar char="•"/>
            </a:pPr>
            <a:r>
              <a:rPr lang="en-US" sz="2400" b="0">
                <a:sym typeface="+mn-ea"/>
              </a:rPr>
              <a:t>Quite amount of data buffered in the MAC queue leads to high queuing delay</a:t>
            </a:r>
            <a:endParaRPr lang="en-US" sz="2400" b="0">
              <a:sym typeface="+mn-ea"/>
            </a:endParaRPr>
          </a:p>
          <a:p>
            <a:pPr lvl="2">
              <a:buFont typeface="Wingdings" panose="05000000000000000000" charset="0"/>
              <a:buChar char="Ø"/>
            </a:pPr>
            <a:r>
              <a:rPr lang="en-US" b="0">
                <a:cs typeface="+mn-ea"/>
                <a:sym typeface="+mn-ea"/>
              </a:rPr>
              <a:t>define the </a:t>
            </a:r>
            <a:r>
              <a:rPr lang="en-US" b="1">
                <a:cs typeface="+mn-ea"/>
                <a:sym typeface="+mn-ea"/>
              </a:rPr>
              <a:t>queuing delay</a:t>
            </a:r>
            <a:r>
              <a:rPr lang="en-US">
                <a:cs typeface="+mn-ea"/>
                <a:sym typeface="+mn-ea"/>
              </a:rPr>
              <a:t>(referencing [4])</a:t>
            </a:r>
            <a:r>
              <a:rPr lang="en-US" b="0">
                <a:cs typeface="+mn-ea"/>
                <a:sym typeface="+mn-ea"/>
              </a:rPr>
              <a:t> as the duration </a:t>
            </a:r>
            <a:r>
              <a:rPr lang="en-US">
                <a:cs typeface="+mn-ea"/>
                <a:sym typeface="Wingdings" panose="05000000000000000000" pitchFamily="2" charset="2"/>
              </a:rPr>
              <a:t>from the time MSDU enters the MAC to the time contention starts, which precludes the medium access delay</a:t>
            </a:r>
            <a:endParaRPr lang="en-US" sz="2160" b="0">
              <a:sym typeface="+mn-ea"/>
            </a:endParaRPr>
          </a:p>
          <a:p>
            <a:pPr marL="457200" lvl="1" indent="0">
              <a:buNone/>
            </a:pPr>
            <a:endParaRPr lang="en-US">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8" name="图片 7"/>
          <p:cNvPicPr>
            <a:picLocks noChangeAspect="1"/>
          </p:cNvPicPr>
          <p:nvPr/>
        </p:nvPicPr>
        <p:blipFill>
          <a:blip r:embed="rId1"/>
          <a:stretch>
            <a:fillRect/>
          </a:stretch>
        </p:blipFill>
        <p:spPr>
          <a:xfrm>
            <a:off x="745490" y="4498975"/>
            <a:ext cx="4083050" cy="768350"/>
          </a:xfrm>
          <a:prstGeom prst="rect">
            <a:avLst/>
          </a:prstGeom>
        </p:spPr>
      </p:pic>
      <p:sp>
        <p:nvSpPr>
          <p:cNvPr id="10" name="TextBox 2"/>
          <p:cNvSpPr txBox="1"/>
          <p:nvPr/>
        </p:nvSpPr>
        <p:spPr>
          <a:xfrm>
            <a:off x="2132330" y="4037574"/>
            <a:ext cx="2141933" cy="461665"/>
          </a:xfrm>
          <a:prstGeom prst="rect">
            <a:avLst/>
          </a:prstGeom>
          <a:noFill/>
        </p:spPr>
        <p:txBody>
          <a:bodyPr wrap="none" rtlCol="0">
            <a:spAutoFit/>
          </a:bodyPr>
          <a:p>
            <a:r>
              <a:rPr lang="en-US" dirty="0">
                <a:solidFill>
                  <a:schemeClr val="tx1"/>
                </a:solidFill>
              </a:rPr>
              <a:t>Data packets </a:t>
            </a:r>
            <a:r>
              <a:rPr lang="en-US" dirty="0">
                <a:solidFill>
                  <a:schemeClr val="tx1"/>
                </a:solidFill>
                <a:sym typeface="Wingdings" panose="05000000000000000000" pitchFamily="2" charset="2"/>
              </a:rPr>
              <a:t></a:t>
            </a:r>
            <a:endParaRPr lang="en-US" dirty="0">
              <a:solidFill>
                <a:schemeClr val="tx1"/>
              </a:solidFill>
            </a:endParaRPr>
          </a:p>
        </p:txBody>
      </p:sp>
      <p:sp>
        <p:nvSpPr>
          <p:cNvPr id="11" name="文本框 10"/>
          <p:cNvSpPr txBox="1"/>
          <p:nvPr/>
        </p:nvSpPr>
        <p:spPr>
          <a:xfrm>
            <a:off x="2228850" y="5608955"/>
            <a:ext cx="1508125" cy="368300"/>
          </a:xfrm>
          <a:prstGeom prst="rect">
            <a:avLst/>
          </a:prstGeom>
          <a:noFill/>
        </p:spPr>
        <p:txBody>
          <a:bodyPr wrap="square" rtlCol="0">
            <a:spAutoFit/>
          </a:bodyPr>
          <a:p>
            <a:r>
              <a:rPr lang="en-US" altLang="zh-CN"/>
              <a:t>WLAN links</a:t>
            </a:r>
            <a:endParaRPr lang="en-US" altLang="zh-CN"/>
          </a:p>
        </p:txBody>
      </p:sp>
      <p:cxnSp>
        <p:nvCxnSpPr>
          <p:cNvPr id="12" name="直接箭头连接符 11"/>
          <p:cNvCxnSpPr>
            <a:stCxn id="11" idx="0"/>
          </p:cNvCxnSpPr>
          <p:nvPr/>
        </p:nvCxnSpPr>
        <p:spPr>
          <a:xfrm flipH="1" flipV="1">
            <a:off x="2977515" y="5229225"/>
            <a:ext cx="5715" cy="37973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4" name="直接连接符 13"/>
          <p:cNvCxnSpPr/>
          <p:nvPr/>
        </p:nvCxnSpPr>
        <p:spPr>
          <a:xfrm>
            <a:off x="6728460" y="4100195"/>
            <a:ext cx="0" cy="17145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直接连接符 14"/>
          <p:cNvCxnSpPr/>
          <p:nvPr/>
        </p:nvCxnSpPr>
        <p:spPr>
          <a:xfrm>
            <a:off x="8475980" y="4069080"/>
            <a:ext cx="0" cy="1745615"/>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2" name="矩形 31"/>
          <p:cNvSpPr/>
          <p:nvPr/>
        </p:nvSpPr>
        <p:spPr>
          <a:xfrm>
            <a:off x="6728460" y="517779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矩形 32"/>
          <p:cNvSpPr/>
          <p:nvPr/>
        </p:nvSpPr>
        <p:spPr>
          <a:xfrm>
            <a:off x="6734175" y="492061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矩形 33"/>
          <p:cNvSpPr/>
          <p:nvPr/>
        </p:nvSpPr>
        <p:spPr>
          <a:xfrm>
            <a:off x="6728460" y="466344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5" name="矩形 34"/>
          <p:cNvSpPr/>
          <p:nvPr/>
        </p:nvSpPr>
        <p:spPr>
          <a:xfrm>
            <a:off x="6728460" y="4406265"/>
            <a:ext cx="1744980" cy="257175"/>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6" name="矩形 35"/>
          <p:cNvSpPr/>
          <p:nvPr/>
        </p:nvSpPr>
        <p:spPr>
          <a:xfrm>
            <a:off x="6728460" y="543496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7" name="直接连接符 36"/>
          <p:cNvCxnSpPr/>
          <p:nvPr/>
        </p:nvCxnSpPr>
        <p:spPr>
          <a:xfrm>
            <a:off x="5935345" y="4056380"/>
            <a:ext cx="5012055" cy="0"/>
          </a:xfrm>
          <a:prstGeom prst="line">
            <a:avLst/>
          </a:prstGeom>
          <a:solidFill>
            <a:schemeClr val="accent1"/>
          </a:solidFill>
          <a:ln w="12700" cap="flat" cmpd="sng" algn="ctr">
            <a:solidFill>
              <a:schemeClr val="tx1"/>
            </a:solidFill>
            <a:prstDash val="lgDash"/>
            <a:round/>
            <a:headEnd type="none" w="sm" len="sm"/>
            <a:tailEnd type="none" w="sm" len="sm"/>
          </a:ln>
        </p:spPr>
      </p:cxnSp>
      <p:cxnSp>
        <p:nvCxnSpPr>
          <p:cNvPr id="39" name="直接箭头连接符 38"/>
          <p:cNvCxnSpPr/>
          <p:nvPr/>
        </p:nvCxnSpPr>
        <p:spPr>
          <a:xfrm>
            <a:off x="7476490" y="3782695"/>
            <a:ext cx="0" cy="41465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40" name="文本框 39"/>
          <p:cNvSpPr txBox="1"/>
          <p:nvPr/>
        </p:nvSpPr>
        <p:spPr>
          <a:xfrm>
            <a:off x="5495290" y="3632835"/>
            <a:ext cx="753110" cy="368300"/>
          </a:xfrm>
          <a:prstGeom prst="rect">
            <a:avLst/>
          </a:prstGeom>
          <a:noFill/>
        </p:spPr>
        <p:txBody>
          <a:bodyPr wrap="square" rtlCol="0">
            <a:spAutoFit/>
          </a:bodyPr>
          <a:p>
            <a:r>
              <a:rPr lang="en-US" altLang="zh-CN"/>
              <a:t>LLC</a:t>
            </a:r>
            <a:endParaRPr lang="en-US" altLang="zh-CN"/>
          </a:p>
        </p:txBody>
      </p:sp>
      <p:sp>
        <p:nvSpPr>
          <p:cNvPr id="41" name="文本框 40"/>
          <p:cNvSpPr txBox="1"/>
          <p:nvPr/>
        </p:nvSpPr>
        <p:spPr>
          <a:xfrm>
            <a:off x="5495290" y="4111625"/>
            <a:ext cx="803910" cy="368300"/>
          </a:xfrm>
          <a:prstGeom prst="rect">
            <a:avLst/>
          </a:prstGeom>
          <a:noFill/>
        </p:spPr>
        <p:txBody>
          <a:bodyPr wrap="square" rtlCol="0">
            <a:spAutoFit/>
          </a:bodyPr>
          <a:p>
            <a:r>
              <a:rPr lang="en-US" altLang="zh-CN"/>
              <a:t>MAC</a:t>
            </a:r>
            <a:endParaRPr lang="en-US" altLang="zh-CN"/>
          </a:p>
        </p:txBody>
      </p:sp>
      <p:sp>
        <p:nvSpPr>
          <p:cNvPr id="42" name="文本框 41"/>
          <p:cNvSpPr txBox="1"/>
          <p:nvPr/>
        </p:nvSpPr>
        <p:spPr>
          <a:xfrm>
            <a:off x="7527290" y="3644265"/>
            <a:ext cx="575310" cy="368300"/>
          </a:xfrm>
          <a:prstGeom prst="rect">
            <a:avLst/>
          </a:prstGeom>
          <a:noFill/>
        </p:spPr>
        <p:txBody>
          <a:bodyPr wrap="square" rtlCol="0">
            <a:spAutoFit/>
          </a:bodyPr>
          <a:p>
            <a:r>
              <a:rPr lang="en-US" altLang="zh-CN"/>
              <a:t>data</a:t>
            </a:r>
            <a:endParaRPr lang="en-US" altLang="zh-CN"/>
          </a:p>
        </p:txBody>
      </p:sp>
      <p:cxnSp>
        <p:nvCxnSpPr>
          <p:cNvPr id="50" name="直接箭头连接符 49"/>
          <p:cNvCxnSpPr/>
          <p:nvPr/>
        </p:nvCxnSpPr>
        <p:spPr>
          <a:xfrm>
            <a:off x="7519035" y="5741035"/>
            <a:ext cx="8255" cy="381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1" name="文本框 50"/>
          <p:cNvSpPr txBox="1"/>
          <p:nvPr/>
        </p:nvSpPr>
        <p:spPr>
          <a:xfrm>
            <a:off x="7815580" y="6009005"/>
            <a:ext cx="1794510" cy="368300"/>
          </a:xfrm>
          <a:prstGeom prst="rect">
            <a:avLst/>
          </a:prstGeom>
          <a:noFill/>
        </p:spPr>
        <p:txBody>
          <a:bodyPr wrap="square" rtlCol="0">
            <a:spAutoFit/>
          </a:bodyPr>
          <a:p>
            <a:r>
              <a:rPr lang="en-US" altLang="zh-CN"/>
              <a:t>contend medium</a:t>
            </a:r>
            <a:endParaRPr lang="en-US" altLang="zh-CN"/>
          </a:p>
        </p:txBody>
      </p:sp>
      <p:cxnSp>
        <p:nvCxnSpPr>
          <p:cNvPr id="62" name="直接连接符 61"/>
          <p:cNvCxnSpPr/>
          <p:nvPr/>
        </p:nvCxnSpPr>
        <p:spPr>
          <a:xfrm>
            <a:off x="8894445" y="4103370"/>
            <a:ext cx="0" cy="17145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3" name="直接连接符 62"/>
          <p:cNvCxnSpPr/>
          <p:nvPr/>
        </p:nvCxnSpPr>
        <p:spPr>
          <a:xfrm>
            <a:off x="10641965" y="4072255"/>
            <a:ext cx="0" cy="1745615"/>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64" name="矩形 63"/>
          <p:cNvSpPr/>
          <p:nvPr/>
        </p:nvSpPr>
        <p:spPr>
          <a:xfrm>
            <a:off x="8894445" y="518096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5" name="矩形 64"/>
          <p:cNvSpPr/>
          <p:nvPr/>
        </p:nvSpPr>
        <p:spPr>
          <a:xfrm>
            <a:off x="8900160" y="492379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6" name="矩形 65"/>
          <p:cNvSpPr/>
          <p:nvPr/>
        </p:nvSpPr>
        <p:spPr>
          <a:xfrm>
            <a:off x="8894445" y="466661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7" name="矩形 66"/>
          <p:cNvSpPr/>
          <p:nvPr/>
        </p:nvSpPr>
        <p:spPr>
          <a:xfrm>
            <a:off x="8894445" y="440944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8" name="矩形 67"/>
          <p:cNvSpPr/>
          <p:nvPr/>
        </p:nvSpPr>
        <p:spPr>
          <a:xfrm>
            <a:off x="8894445" y="5438140"/>
            <a:ext cx="1744980" cy="257175"/>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70" name="直接箭头连接符 69"/>
          <p:cNvCxnSpPr/>
          <p:nvPr/>
        </p:nvCxnSpPr>
        <p:spPr>
          <a:xfrm>
            <a:off x="9685020" y="5744210"/>
            <a:ext cx="8255" cy="381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1" name="文本框 70"/>
          <p:cNvSpPr txBox="1"/>
          <p:nvPr/>
        </p:nvSpPr>
        <p:spPr>
          <a:xfrm>
            <a:off x="9610090" y="3672205"/>
            <a:ext cx="575310" cy="368300"/>
          </a:xfrm>
          <a:prstGeom prst="rect">
            <a:avLst/>
          </a:prstGeom>
          <a:noFill/>
        </p:spPr>
        <p:txBody>
          <a:bodyPr wrap="square" rtlCol="0">
            <a:spAutoFit/>
          </a:bodyPr>
          <a:p>
            <a:r>
              <a:rPr lang="en-US" altLang="zh-CN"/>
              <a:t>data</a:t>
            </a:r>
            <a:endParaRPr lang="en-US" altLang="zh-CN"/>
          </a:p>
        </p:txBody>
      </p:sp>
      <p:cxnSp>
        <p:nvCxnSpPr>
          <p:cNvPr id="72" name="直接箭头连接符 71"/>
          <p:cNvCxnSpPr/>
          <p:nvPr/>
        </p:nvCxnSpPr>
        <p:spPr>
          <a:xfrm>
            <a:off x="9559290" y="3782695"/>
            <a:ext cx="0" cy="41465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4" name="直接连接符 73"/>
          <p:cNvCxnSpPr/>
          <p:nvPr/>
        </p:nvCxnSpPr>
        <p:spPr>
          <a:xfrm flipH="1">
            <a:off x="10652760" y="5695315"/>
            <a:ext cx="338455" cy="0"/>
          </a:xfrm>
          <a:prstGeom prst="line">
            <a:avLst/>
          </a:prstGeom>
          <a:solidFill>
            <a:schemeClr val="accent1"/>
          </a:solidFill>
          <a:ln w="12700" cap="flat" cmpd="sng" algn="ctr">
            <a:solidFill>
              <a:schemeClr val="tx1"/>
            </a:solidFill>
            <a:prstDash val="lgDash"/>
            <a:round/>
            <a:headEnd type="none" w="sm" len="sm"/>
            <a:tailEnd type="none" w="sm" len="sm"/>
          </a:ln>
        </p:spPr>
      </p:cxnSp>
      <p:cxnSp>
        <p:nvCxnSpPr>
          <p:cNvPr id="75" name="直接连接符 74"/>
          <p:cNvCxnSpPr/>
          <p:nvPr/>
        </p:nvCxnSpPr>
        <p:spPr>
          <a:xfrm flipH="1">
            <a:off x="10652760" y="4406265"/>
            <a:ext cx="338455" cy="0"/>
          </a:xfrm>
          <a:prstGeom prst="line">
            <a:avLst/>
          </a:prstGeom>
          <a:solidFill>
            <a:schemeClr val="accent1"/>
          </a:solidFill>
          <a:ln w="12700" cap="flat" cmpd="sng" algn="ctr">
            <a:solidFill>
              <a:schemeClr val="tx1"/>
            </a:solidFill>
            <a:prstDash val="lgDash"/>
            <a:round/>
            <a:headEnd type="none" w="sm" len="sm"/>
            <a:tailEnd type="none" w="sm" len="sm"/>
          </a:ln>
        </p:spPr>
      </p:cxnSp>
      <p:sp>
        <p:nvSpPr>
          <p:cNvPr id="76" name="文本框 75"/>
          <p:cNvSpPr txBox="1"/>
          <p:nvPr/>
        </p:nvSpPr>
        <p:spPr>
          <a:xfrm>
            <a:off x="10579735" y="4812665"/>
            <a:ext cx="1534160" cy="368300"/>
          </a:xfrm>
          <a:prstGeom prst="rect">
            <a:avLst/>
          </a:prstGeom>
          <a:noFill/>
        </p:spPr>
        <p:txBody>
          <a:bodyPr wrap="square" rtlCol="0">
            <a:spAutoFit/>
          </a:bodyPr>
          <a:p>
            <a:r>
              <a:rPr lang="en-US" altLang="zh-CN"/>
              <a:t>queuing delay</a:t>
            </a:r>
            <a:endParaRPr lang="en-US" altLang="zh-CN"/>
          </a:p>
        </p:txBody>
      </p:sp>
      <p:cxnSp>
        <p:nvCxnSpPr>
          <p:cNvPr id="77" name="直接箭头连接符 76"/>
          <p:cNvCxnSpPr/>
          <p:nvPr/>
        </p:nvCxnSpPr>
        <p:spPr>
          <a:xfrm>
            <a:off x="10911205" y="4416425"/>
            <a:ext cx="0" cy="32194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8" name="直接箭头连接符 77"/>
          <p:cNvCxnSpPr/>
          <p:nvPr/>
        </p:nvCxnSpPr>
        <p:spPr>
          <a:xfrm flipV="1">
            <a:off x="10928350" y="5356225"/>
            <a:ext cx="0" cy="32194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9" name="文本框 78"/>
          <p:cNvSpPr txBox="1"/>
          <p:nvPr/>
        </p:nvSpPr>
        <p:spPr>
          <a:xfrm>
            <a:off x="8552815" y="4782820"/>
            <a:ext cx="317500" cy="368300"/>
          </a:xfrm>
          <a:prstGeom prst="rect">
            <a:avLst/>
          </a:prstGeom>
          <a:noFill/>
        </p:spPr>
        <p:txBody>
          <a:bodyPr wrap="square" rtlCol="0">
            <a:spAutoFit/>
          </a:bodyPr>
          <a:p>
            <a:r>
              <a:rPr lang="en-US" altLang="zh-CN"/>
              <a:t>...</a:t>
            </a:r>
            <a:endParaRPr lang="en-US" altLang="zh-CN"/>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of ECN signal</a:t>
            </a:r>
            <a:endParaRPr lang="en-US"/>
          </a:p>
        </p:txBody>
      </p:sp>
      <p:sp>
        <p:nvSpPr>
          <p:cNvPr id="3" name="Content Placeholder 2"/>
          <p:cNvSpPr>
            <a:spLocks noGrp="1"/>
          </p:cNvSpPr>
          <p:nvPr>
            <p:ph idx="1"/>
          </p:nvPr>
        </p:nvSpPr>
        <p:spPr>
          <a:xfrm>
            <a:off x="-414020" y="1494790"/>
            <a:ext cx="12606020" cy="5011420"/>
          </a:xfrm>
        </p:spPr>
        <p:txBody>
          <a:bodyPr/>
          <a:p>
            <a:pPr marL="457200" lvl="1" indent="0">
              <a:buNone/>
            </a:pPr>
            <a:r>
              <a:rPr lang="en-US" sz="2400" b="0">
                <a:sym typeface="+mn-ea"/>
              </a:rPr>
              <a:t>L4S uses ECN(</a:t>
            </a:r>
            <a:r>
              <a:rPr lang="en-US" sz="1600" b="0">
                <a:sym typeface="+mn-ea"/>
              </a:rPr>
              <a:t>explict congestion notification</a:t>
            </a:r>
            <a:r>
              <a:rPr lang="en-US" sz="2400" b="0">
                <a:sym typeface="+mn-ea"/>
              </a:rPr>
              <a:t>) to report congestion from layer 3 to above layer as shown in the bottom figure(</a:t>
            </a:r>
            <a:r>
              <a:rPr lang="en-US" sz="1800" b="0">
                <a:sym typeface="+mn-ea"/>
              </a:rPr>
              <a:t>e.g., cloud VR end-to-end transmission</a:t>
            </a:r>
            <a:r>
              <a:rPr lang="en-US" sz="2400" b="0">
                <a:sym typeface="+mn-ea"/>
              </a:rPr>
              <a:t>)</a:t>
            </a:r>
            <a:endParaRPr lang="en-US" sz="2400" b="0">
              <a:sym typeface="+mn-ea"/>
            </a:endParaRPr>
          </a:p>
          <a:p>
            <a:pPr marL="914400" lvl="1" indent="-457200">
              <a:buFont typeface="+mj-lt"/>
              <a:buAutoNum type="arabicPeriod"/>
            </a:pPr>
            <a:r>
              <a:rPr lang="en-US" sz="1600" b="0">
                <a:sym typeface="+mn-ea"/>
              </a:rPr>
              <a:t>Sender transmits IP packet supporting L4S with ECT1</a:t>
            </a:r>
            <a:endParaRPr lang="en-US" sz="1600" b="0">
              <a:sym typeface="+mn-ea"/>
            </a:endParaRPr>
          </a:p>
          <a:p>
            <a:pPr marL="914400" lvl="1" indent="-457200">
              <a:buFont typeface="+mj-lt"/>
              <a:buAutoNum type="arabicPeriod"/>
            </a:pPr>
            <a:r>
              <a:rPr lang="en-US" sz="1600"/>
              <a:t>bottleneck node sets IP packet with CE|ECT1 when congestion occurs</a:t>
            </a:r>
            <a:endParaRPr lang="en-US" sz="1600"/>
          </a:p>
          <a:p>
            <a:pPr marL="914400" lvl="1" indent="-457200">
              <a:buFont typeface="+mj-lt"/>
              <a:buAutoNum type="arabicPeriod"/>
            </a:pPr>
            <a:r>
              <a:rPr lang="en-US" sz="1600"/>
              <a:t>Receiver gets above IP packet and reports congestion to TCP layer</a:t>
            </a:r>
            <a:endParaRPr lang="en-US" sz="1600"/>
          </a:p>
          <a:p>
            <a:pPr marL="914400" lvl="1" indent="-457200">
              <a:buFont typeface="+mj-lt"/>
              <a:buAutoNum type="arabicPeriod"/>
            </a:pPr>
            <a:r>
              <a:rPr lang="en-US" sz="1600"/>
              <a:t>Receiver transmits a TCP response with congestion flag in the TCP header</a:t>
            </a:r>
            <a:endParaRPr lang="en-US" sz="1600"/>
          </a:p>
          <a:p>
            <a:pPr marL="914400" lvl="1" indent="-457200">
              <a:buFont typeface="+mj-lt"/>
              <a:buAutoNum type="arabicPeriod"/>
            </a:pPr>
            <a:r>
              <a:rPr lang="en-US" sz="1600"/>
              <a:t>Sender adjusts its congestion window(i.e., </a:t>
            </a:r>
            <a:r>
              <a:rPr lang="en-US" sz="1600"/>
              <a:t>lower sending rate) to mitigate queuing delay</a:t>
            </a:r>
            <a:endParaRPr lang="en-US" sz="1600"/>
          </a:p>
        </p:txBody>
      </p:sp>
      <p:sp>
        <p:nvSpPr>
          <p:cNvPr id="4" name="Slide Number Placeholder 3"/>
          <p:cNvSpPr>
            <a:spLocks noGrp="1"/>
          </p:cNvSpPr>
          <p:nvPr>
            <p:ph type="sldNum" sz="quarter" idx="12"/>
          </p:nvPr>
        </p:nvSpPr>
        <p:spPr>
          <a:xfrm>
            <a:off x="5746051" y="6505893"/>
            <a:ext cx="801502" cy="276999"/>
          </a:xfrm>
        </p:spPr>
        <p:txBody>
          <a:bodyPr/>
          <a:p>
            <a:pPr>
              <a:defRPr/>
            </a:pPr>
            <a:r>
              <a:rPr lang="en-US"/>
              <a:t>Slide </a:t>
            </a:r>
            <a:fld id="{C1789BC7-C074-42CC-ADF8-5107DF6BD1C1}" type="slidenum">
              <a:rPr lang="en-US"/>
            </a:fld>
            <a:endParaRPr lang="en-US"/>
          </a:p>
        </p:txBody>
      </p:sp>
      <p:pic>
        <p:nvPicPr>
          <p:cNvPr id="6" name="图片 5"/>
          <p:cNvPicPr>
            <a:picLocks noChangeAspect="1"/>
          </p:cNvPicPr>
          <p:nvPr/>
        </p:nvPicPr>
        <p:blipFill>
          <a:blip r:embed="rId1"/>
          <a:stretch>
            <a:fillRect/>
          </a:stretch>
        </p:blipFill>
        <p:spPr>
          <a:xfrm>
            <a:off x="1222375" y="4603750"/>
            <a:ext cx="9011285" cy="1726565"/>
          </a:xfrm>
          <a:prstGeom prst="rect">
            <a:avLst/>
          </a:prstGeom>
        </p:spPr>
      </p:pic>
      <p:pic>
        <p:nvPicPr>
          <p:cNvPr id="7" name="Picture 6"/>
          <p:cNvPicPr>
            <a:picLocks noChangeAspect="1"/>
          </p:cNvPicPr>
          <p:nvPr/>
        </p:nvPicPr>
        <p:blipFill>
          <a:blip r:embed="rId2"/>
          <a:stretch>
            <a:fillRect/>
          </a:stretch>
        </p:blipFill>
        <p:spPr>
          <a:xfrm>
            <a:off x="7784465" y="2322195"/>
            <a:ext cx="4407535" cy="2105660"/>
          </a:xfrm>
          <a:prstGeom prst="rect">
            <a:avLst/>
          </a:prstGeom>
        </p:spPr>
      </p:pic>
      <p:sp>
        <p:nvSpPr>
          <p:cNvPr id="8"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3" name="Content Placeholder 2"/>
          <p:cNvSpPr>
            <a:spLocks noGrp="1"/>
          </p:cNvSpPr>
          <p:nvPr>
            <p:ph idx="1"/>
          </p:nvPr>
        </p:nvSpPr>
        <p:spPr/>
        <p:txBody>
          <a:bodyPr/>
          <a:p>
            <a:r>
              <a:rPr lang="en-US"/>
              <a:t>As previous slide shows, L4S supports congestion notification(ECN) reported from layer 3 to layer 4 or above(e.g., from IP layer to TCP layer)</a:t>
            </a:r>
            <a:endParaRPr lang="en-US"/>
          </a:p>
          <a:p>
            <a:endParaRPr lang="en-US"/>
          </a:p>
          <a:p>
            <a:r>
              <a:rPr lang="en-US"/>
              <a:t>When congestion occurs in the MAC layer, the congestion notification should also be generated and reported to the above layer to </a:t>
            </a:r>
            <a:r>
              <a:rPr lang="en-US"/>
              <a:t>finally mitigate the queuing delay</a:t>
            </a:r>
            <a:endParaRPr lang="en-US"/>
          </a:p>
          <a:p>
            <a:pPr lvl="1">
              <a:buFont typeface="Wingdings" panose="05000000000000000000" charset="0"/>
              <a:buChar char="Ø"/>
            </a:pPr>
            <a:r>
              <a:rPr lang="en-US" sz="1665" b="0"/>
              <a:t>It more depends on the implementation whether congestion could be reported to layer 3 and it’s allowed to modify the ECN field of the IP header of the relevant MSDU when the MSDU still buffered in AP MAC queue.</a:t>
            </a:r>
            <a:endParaRPr lang="en-US" sz="1665" b="0"/>
          </a:p>
          <a:p>
            <a:pPr lvl="1">
              <a:buFont typeface="Wingdings" panose="05000000000000000000" charset="0"/>
              <a:buChar char="Ø"/>
            </a:pPr>
            <a:r>
              <a:rPr lang="en-US" sz="1665" b="0"/>
              <a:t>In this submission, it’s assumed that congestion notification can only be added in the MAC layer and no modification can be added for the upper layer when the MSDU buffered in the AP MAC queue</a:t>
            </a:r>
            <a:endParaRPr lang="en-US" sz="1665" b="0"/>
          </a:p>
          <a:p>
            <a:pPr lvl="1">
              <a:buFont typeface="Wingdings" panose="05000000000000000000" charset="0"/>
              <a:buChar char="Ø"/>
            </a:pPr>
            <a:r>
              <a:rPr lang="en-US" sz="1665" b="0"/>
              <a:t>[5] introduces a method to report congestion from layer 2 to layer 4 for 802.1Q</a:t>
            </a:r>
            <a:endParaRPr lang="en-US" sz="1665" b="0"/>
          </a:p>
          <a:p>
            <a:endParaRPr lang="en-US" sz="2000"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Propsoal 1-classify L4S traffic</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6" name="内容占位符 5"/>
          <p:cNvPicPr>
            <a:picLocks noChangeAspect="1"/>
          </p:cNvPicPr>
          <p:nvPr>
            <p:ph idx="1"/>
          </p:nvPr>
        </p:nvPicPr>
        <p:blipFill>
          <a:blip r:embed="rId1"/>
          <a:stretch>
            <a:fillRect/>
          </a:stretch>
        </p:blipFill>
        <p:spPr>
          <a:xfrm>
            <a:off x="980440" y="4826000"/>
            <a:ext cx="4959350" cy="1301750"/>
          </a:xfrm>
          <a:prstGeom prst="rect">
            <a:avLst/>
          </a:prstGeom>
        </p:spPr>
      </p:pic>
      <p:pic>
        <p:nvPicPr>
          <p:cNvPr id="7" name="图片 6"/>
          <p:cNvPicPr>
            <a:picLocks noChangeAspect="1"/>
          </p:cNvPicPr>
          <p:nvPr/>
        </p:nvPicPr>
        <p:blipFill>
          <a:blip r:embed="rId2"/>
          <a:stretch>
            <a:fillRect/>
          </a:stretch>
        </p:blipFill>
        <p:spPr>
          <a:xfrm>
            <a:off x="6290310" y="4845050"/>
            <a:ext cx="4883150" cy="1282700"/>
          </a:xfrm>
          <a:prstGeom prst="rect">
            <a:avLst/>
          </a:prstGeom>
        </p:spPr>
      </p:pic>
      <p:sp>
        <p:nvSpPr>
          <p:cNvPr id="8" name="文本框 7"/>
          <p:cNvSpPr txBox="1"/>
          <p:nvPr/>
        </p:nvSpPr>
        <p:spPr>
          <a:xfrm>
            <a:off x="980440" y="1617345"/>
            <a:ext cx="10553700" cy="3599815"/>
          </a:xfrm>
          <a:prstGeom prst="rect">
            <a:avLst/>
          </a:prstGeom>
          <a:noFill/>
        </p:spPr>
        <p:txBody>
          <a:bodyPr wrap="square" rtlCol="0">
            <a:spAutoFit/>
          </a:bodyPr>
          <a:p>
            <a:pPr marL="285750" indent="-285750">
              <a:buFont typeface="Arial" panose="020B0604020202020204" pitchFamily="34" charset="0"/>
              <a:buChar char="•"/>
            </a:pPr>
            <a:r>
              <a:rPr lang="en-US" altLang="zh-CN" sz="2400"/>
              <a:t>Comparing to non-L4S traffic, L4S one may have different QoS requirement(e.g., delay bound)</a:t>
            </a:r>
            <a:endParaRPr lang="en-US" altLang="zh-CN" sz="2400"/>
          </a:p>
          <a:p>
            <a:pPr marL="742950" lvl="1" indent="-285750">
              <a:buFont typeface="Wingdings" panose="05000000000000000000" charset="0"/>
              <a:buChar char="Ø"/>
            </a:pPr>
            <a:r>
              <a:rPr lang="en-US" altLang="zh-CN"/>
              <a:t>Traffic classification should </a:t>
            </a:r>
            <a:r>
              <a:rPr lang="en-US" altLang="zh-CN">
                <a:highlight>
                  <a:srgbClr val="FFFF00"/>
                </a:highlight>
              </a:rPr>
              <a:t>involve L4S field in the TCLAS element</a:t>
            </a:r>
            <a:r>
              <a:rPr lang="en-US" altLang="zh-CN"/>
              <a:t> as shown in the below figure</a:t>
            </a:r>
            <a:endParaRPr lang="en-US" altLang="zh-CN"/>
          </a:p>
          <a:p>
            <a:pPr marL="285750" indent="-285750">
              <a:buFont typeface="Arial" panose="020B0604020202020204" pitchFamily="34" charset="0"/>
              <a:buChar char="•"/>
            </a:pPr>
            <a:endParaRPr lang="en-US" altLang="zh-CN"/>
          </a:p>
          <a:p>
            <a:pPr marL="285750" indent="-285750">
              <a:buFont typeface="Arial" panose="020B0604020202020204" pitchFamily="34" charset="0"/>
              <a:buChar char="•"/>
            </a:pPr>
            <a:r>
              <a:rPr lang="en-US" altLang="zh-CN" sz="2400"/>
              <a:t>QoS characteristic element in the EHT SCS procedure may provide some parameters as references for the AQM to determine whether the congestion happens</a:t>
            </a:r>
            <a:endParaRPr lang="en-US" altLang="zh-CN" sz="2400"/>
          </a:p>
          <a:p>
            <a:pPr marL="742950" lvl="1" indent="-285750">
              <a:buFont typeface="Wingdings" panose="05000000000000000000" charset="0"/>
              <a:buChar char="Ø"/>
            </a:pPr>
            <a:r>
              <a:rPr lang="en-US" altLang="zh-CN"/>
              <a:t>PIE </a:t>
            </a:r>
            <a:r>
              <a:rPr lang="en-US" altLang="zh-CN"/>
              <a:t>algorithm is based on current delay and target delay to judge if the congestion occurs</a:t>
            </a:r>
            <a:endParaRPr lang="en-US" altLang="zh-CN"/>
          </a:p>
          <a:p>
            <a:pPr indent="457200"/>
            <a:endParaRPr lang="en-US" altLang="zh-CN"/>
          </a:p>
          <a:p>
            <a:endParaRPr lang="en-US" altLang="zh-CN"/>
          </a:p>
          <a:p>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Propsoal 1-classify L4S traffic (cont’d)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8" name="文本框 7"/>
          <p:cNvSpPr txBox="1"/>
          <p:nvPr/>
        </p:nvSpPr>
        <p:spPr>
          <a:xfrm>
            <a:off x="396875" y="1617345"/>
            <a:ext cx="8774430" cy="3046095"/>
          </a:xfrm>
          <a:prstGeom prst="rect">
            <a:avLst/>
          </a:prstGeom>
          <a:noFill/>
        </p:spPr>
        <p:txBody>
          <a:bodyPr wrap="square" rtlCol="0">
            <a:spAutoFit/>
          </a:bodyPr>
          <a:p>
            <a:pPr marL="342900" indent="-342900">
              <a:buFont typeface="Wingdings" panose="05000000000000000000" charset="0"/>
              <a:buChar char="l"/>
            </a:pPr>
            <a:r>
              <a:rPr lang="en-US" altLang="zh-CN" sz="2000"/>
              <a:t>For  supporting SCS,  the current SCSID of MA_UNITDATA.request primitive can identify the corresponding L4S MSDU</a:t>
            </a:r>
            <a:endParaRPr lang="en-US" altLang="zh-CN" sz="2000"/>
          </a:p>
          <a:p>
            <a:pPr marL="342900" indent="-342900">
              <a:buFont typeface="Wingdings" panose="05000000000000000000" charset="0"/>
              <a:buChar char="l"/>
            </a:pPr>
            <a:endParaRPr lang="en-US" altLang="zh-CN" sz="2400"/>
          </a:p>
          <a:p>
            <a:pPr marL="342900" indent="-342900">
              <a:buFont typeface="Wingdings" panose="05000000000000000000" charset="0"/>
              <a:buChar char="l"/>
            </a:pPr>
            <a:r>
              <a:rPr lang="en-US" altLang="zh-CN" sz="2000"/>
              <a:t>For not supporting SCS, a new </a:t>
            </a:r>
            <a:r>
              <a:rPr lang="en-US" altLang="zh-CN" sz="2000">
                <a:solidFill>
                  <a:srgbClr val="FF0000"/>
                </a:solidFill>
                <a:highlight>
                  <a:srgbClr val="FFFF00"/>
                </a:highlight>
              </a:rPr>
              <a:t>L4S</a:t>
            </a:r>
            <a:r>
              <a:rPr lang="en-US" altLang="zh-CN" sz="2000"/>
              <a:t> parameter should be added in the MA_UNITDATA.request primitive to indicate the capability of L4S</a:t>
            </a:r>
            <a:endParaRPr lang="en-US" altLang="zh-CN" sz="2000"/>
          </a:p>
          <a:p>
            <a:pPr marL="342900" indent="-342900">
              <a:buFont typeface="Wingdings" panose="05000000000000000000" charset="0"/>
              <a:buChar char="l"/>
            </a:pPr>
            <a:endParaRPr lang="en-US" altLang="zh-CN" sz="2000"/>
          </a:p>
          <a:p>
            <a:pPr marL="742950" lvl="1" indent="-285750">
              <a:buFont typeface="Wingdings" panose="05000000000000000000" charset="0"/>
              <a:buChar char="Ø"/>
            </a:pPr>
            <a:r>
              <a:rPr lang="en-US" altLang="zh-CN" sz="1600"/>
              <a:t>When identifying the L4S MSDU, diverse methods can provide assistence for the L4S MSDU(i.e., the dual-Q coupled AQM mentioned in [4] or many MAC features for low latency)</a:t>
            </a:r>
            <a:endParaRPr lang="en-US" altLang="zh-CN" sz="1600"/>
          </a:p>
          <a:p>
            <a:endParaRPr lang="en-US" altLang="zh-CN"/>
          </a:p>
          <a:p>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10" name="图片 9"/>
          <p:cNvPicPr>
            <a:picLocks noChangeAspect="1"/>
          </p:cNvPicPr>
          <p:nvPr/>
        </p:nvPicPr>
        <p:blipFill>
          <a:blip r:embed="rId1"/>
          <a:stretch>
            <a:fillRect/>
          </a:stretch>
        </p:blipFill>
        <p:spPr>
          <a:xfrm>
            <a:off x="9512300" y="1717675"/>
            <a:ext cx="1898650" cy="3321050"/>
          </a:xfrm>
          <a:prstGeom prst="rect">
            <a:avLst/>
          </a:prstGeom>
          <a:ln w="12700" cmpd="sng">
            <a:solidFill>
              <a:schemeClr val="accent1">
                <a:shade val="50000"/>
              </a:schemeClr>
            </a:solidFill>
            <a:prstDash val="soli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2-  report congestion signal to LLC</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21" name="图片 20"/>
          <p:cNvPicPr>
            <a:picLocks noChangeAspect="1"/>
          </p:cNvPicPr>
          <p:nvPr/>
        </p:nvPicPr>
        <p:blipFill>
          <a:blip r:embed="rId1"/>
          <a:stretch>
            <a:fillRect/>
          </a:stretch>
        </p:blipFill>
        <p:spPr>
          <a:xfrm>
            <a:off x="8928735" y="1834515"/>
            <a:ext cx="2407285" cy="3439795"/>
          </a:xfrm>
          <a:prstGeom prst="rect">
            <a:avLst/>
          </a:prstGeom>
          <a:ln>
            <a:solidFill>
              <a:schemeClr val="accent1"/>
            </a:solidFill>
          </a:ln>
        </p:spPr>
      </p:pic>
      <p:sp>
        <p:nvSpPr>
          <p:cNvPr id="22" name="文本框 21"/>
          <p:cNvSpPr txBox="1"/>
          <p:nvPr/>
        </p:nvSpPr>
        <p:spPr>
          <a:xfrm>
            <a:off x="97155" y="1598295"/>
            <a:ext cx="7115810" cy="2953385"/>
          </a:xfrm>
          <a:prstGeom prst="rect">
            <a:avLst/>
          </a:prstGeom>
          <a:noFill/>
        </p:spPr>
        <p:txBody>
          <a:bodyPr wrap="square" rtlCol="0">
            <a:spAutoFit/>
          </a:bodyPr>
          <a:p>
            <a:pPr indent="0">
              <a:buFont typeface="Arial" panose="020B0604020202020204" pitchFamily="34" charset="0"/>
              <a:buNone/>
            </a:pPr>
            <a:endParaRPr lang="en-US" altLang="zh-CN"/>
          </a:p>
          <a:p>
            <a:pPr marL="285750" indent="-285750">
              <a:buFont typeface="Arial" panose="020B0604020202020204" pitchFamily="34" charset="0"/>
              <a:buChar char="•"/>
            </a:pPr>
            <a:r>
              <a:rPr lang="en-US" altLang="zh-CN"/>
              <a:t>(STA)When an MSDU comes to LLC layer from MAC layer, congestion flag(</a:t>
            </a:r>
            <a:r>
              <a:rPr lang="en-US" altLang="zh-CN">
                <a:solidFill>
                  <a:srgbClr val="FF0000"/>
                </a:solidFill>
                <a:highlight>
                  <a:srgbClr val="FFFF00"/>
                </a:highlight>
              </a:rPr>
              <a:t>L4S-CE</a:t>
            </a:r>
            <a:r>
              <a:rPr lang="en-US" altLang="zh-CN"/>
              <a:t>) should be added in the MA-UNITDATA.indication primitive to report the MSDU was congested in the AP MAC queue</a:t>
            </a:r>
            <a:endParaRPr lang="en-US" altLang="zh-CN"/>
          </a:p>
          <a:p>
            <a:pPr marL="742950" lvl="1" indent="-285750">
              <a:buFont typeface="Wingdings" panose="05000000000000000000" charset="0"/>
              <a:buChar char="Ø"/>
            </a:pPr>
            <a:r>
              <a:rPr lang="en-US" altLang="zh-CN" sz="1600"/>
              <a:t>LLC or above layer will report such congestion notificaiton to IP layer and then it comes to the current L4S standard(may need 802.1Q to support such modification of this primitive)</a:t>
            </a:r>
            <a:endParaRPr lang="en-US" altLang="zh-CN" sz="1600"/>
          </a:p>
          <a:p>
            <a:pPr marL="742950" lvl="1" indent="-285750">
              <a:buFont typeface="Wingdings" panose="05000000000000000000" charset="0"/>
              <a:buChar char="Ø"/>
            </a:pPr>
            <a:endParaRPr lang="en-US" altLang="zh-CN" sz="1600"/>
          </a:p>
          <a:p>
            <a:pPr marL="742950" lvl="1" indent="-285750">
              <a:buFont typeface="Wingdings" panose="05000000000000000000" charset="0"/>
              <a:buChar char="Ø"/>
            </a:pPr>
            <a:endParaRPr lang="en-US" altLang="zh-CN" sz="1600"/>
          </a:p>
          <a:p>
            <a:pPr marL="742950" lvl="1" indent="-285750">
              <a:buFont typeface="Wingdings" panose="05000000000000000000" charset="0"/>
              <a:buChar char="Ø"/>
            </a:pPr>
            <a:endParaRPr lang="en-US" altLang="zh-CN" sz="1600"/>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3- Congestion Notification in the air</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22" name="文本框 21"/>
          <p:cNvSpPr txBox="1"/>
          <p:nvPr/>
        </p:nvSpPr>
        <p:spPr>
          <a:xfrm>
            <a:off x="760095" y="2216150"/>
            <a:ext cx="9963785" cy="1599565"/>
          </a:xfrm>
          <a:prstGeom prst="rect">
            <a:avLst/>
          </a:prstGeom>
          <a:noFill/>
        </p:spPr>
        <p:txBody>
          <a:bodyPr wrap="square" rtlCol="0">
            <a:spAutoFit/>
          </a:bodyPr>
          <a:p>
            <a:r>
              <a:rPr lang="en-US" altLang="zh-CN" sz="2000"/>
              <a:t>For the downlink, AP should provide congestion notification to the corresponding STA if the congestion occurs in the AP MAC queue(need more consideration on the ECN signal for the uplink)</a:t>
            </a:r>
            <a:endParaRPr lang="en-US" altLang="zh-CN" sz="2000"/>
          </a:p>
          <a:p>
            <a:endParaRPr lang="en-US" altLang="zh-CN" sz="2000"/>
          </a:p>
          <a:p>
            <a:pPr marL="285750" indent="-285750">
              <a:buFont typeface="Arial" panose="020B0604020202020204" pitchFamily="34" charset="0"/>
              <a:buChar char="•"/>
            </a:pPr>
            <a:r>
              <a:rPr lang="en-US" altLang="zh-CN"/>
              <a:t>The method how to report the congestion notification is TBD</a:t>
            </a:r>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5431</Words>
  <Application>WPS 演示</Application>
  <PresentationFormat>Widescreen</PresentationFormat>
  <Paragraphs>159</Paragraphs>
  <Slides>13</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13</vt:i4>
      </vt:variant>
    </vt:vector>
  </HeadingPairs>
  <TitlesOfParts>
    <vt:vector size="25" baseType="lpstr">
      <vt:lpstr>Arial</vt:lpstr>
      <vt:lpstr>宋体</vt:lpstr>
      <vt:lpstr>Wingdings</vt:lpstr>
      <vt:lpstr>Times New Roman</vt:lpstr>
      <vt:lpstr>Wingdings</vt:lpstr>
      <vt:lpstr>微软雅黑</vt:lpstr>
      <vt:lpstr>Arial Unicode MS</vt:lpstr>
      <vt:lpstr>Calibri</vt:lpstr>
      <vt:lpstr>等线</vt:lpstr>
      <vt:lpstr>802-11-Submission</vt:lpstr>
      <vt:lpstr>1_802-11-Submission</vt:lpstr>
      <vt:lpstr>Word.Document.8</vt:lpstr>
      <vt:lpstr>Low Latency based on L4S</vt:lpstr>
      <vt:lpstr>Introduction</vt:lpstr>
      <vt:lpstr>Recap of queuing delay</vt:lpstr>
      <vt:lpstr>Recap of ECN signal</vt:lpstr>
      <vt:lpstr>Motivation</vt:lpstr>
      <vt:lpstr>Propsoal 1-classify L4S traffic</vt:lpstr>
      <vt:lpstr>Propsoal 1-classify L4S traffic</vt:lpstr>
      <vt:lpstr>Proposal 2- identify L4S traffic and report congestion signal by primitive</vt:lpstr>
      <vt:lpstr>Proposal 3- Congestion Notification in the air</vt:lpstr>
      <vt:lpstr>Summary</vt:lpstr>
      <vt:lpstr>PowerPoint 演示文稿</vt:lpstr>
      <vt:lpstr>Reference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10200040</cp:lastModifiedBy>
  <cp:revision>310</cp:revision>
  <dcterms:created xsi:type="dcterms:W3CDTF">2020-11-25T01:30:00Z</dcterms:created>
  <dcterms:modified xsi:type="dcterms:W3CDTF">2024-03-08T10:17:06Z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E489A3766E004A28B7A4F90B9EB699CD</vt:lpwstr>
  </property>
  <property fmtid="{D5CDD505-2E9C-101B-9397-08002B2CF9AE}" pid="5" name="KSOProductBuildVer">
    <vt:lpwstr>2052-11.8.2.12085</vt:lpwstr>
  </property>
</Properties>
</file>