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1" r:id="rId3"/>
  </p:sldMasterIdLst>
  <p:notesMasterIdLst>
    <p:notesMasterId r:id="rId16"/>
  </p:notesMasterIdLst>
  <p:handoutMasterIdLst>
    <p:handoutMasterId r:id="rId17"/>
  </p:handoutMasterIdLst>
  <p:sldIdLst>
    <p:sldId id="256" r:id="rId4"/>
    <p:sldId id="368" r:id="rId5"/>
    <p:sldId id="391" r:id="rId6"/>
    <p:sldId id="399" r:id="rId7"/>
    <p:sldId id="388" r:id="rId8"/>
    <p:sldId id="389" r:id="rId9"/>
    <p:sldId id="390" r:id="rId10"/>
    <p:sldId id="400" r:id="rId11"/>
    <p:sldId id="392" r:id="rId12"/>
    <p:sldId id="265" r:id="rId13"/>
    <p:sldId id="297" r:id="rId14"/>
    <p:sldId id="39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13" d="100"/>
          <a:sy n="113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87586" y="6481446"/>
            <a:ext cx="174815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87586" y="6481446"/>
            <a:ext cx="174815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87586" y="6481446"/>
            <a:ext cx="174815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87586" y="6481446"/>
            <a:ext cx="174815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43745" y="6475413"/>
            <a:ext cx="174815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Yan Li et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4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0384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68465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March</a:t>
            </a:r>
            <a:r>
              <a:rPr lang="en-US" sz="1800" b="1" dirty="0">
                <a:cs typeface="+mn-cs"/>
              </a:rPr>
              <a:t>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4" name="Text Box 3"/>
          <p:cNvSpPr txBox="1"/>
          <p:nvPr userDrawn="1"/>
        </p:nvSpPr>
        <p:spPr>
          <a:xfrm>
            <a:off x="3712845" y="-4635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5" name="文本框 4"/>
          <p:cNvSpPr txBox="1"/>
          <p:nvPr userDrawn="1"/>
        </p:nvSpPr>
        <p:spPr>
          <a:xfrm>
            <a:off x="12875895" y="189865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43745" y="6475413"/>
            <a:ext cx="174815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Yan Li et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85667" y="332740"/>
            <a:ext cx="31750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4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0000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68465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March</a:t>
            </a:r>
            <a:r>
              <a:rPr lang="en-US" sz="1800" b="1" dirty="0">
                <a:cs typeface="+mn-cs"/>
              </a:rPr>
              <a:t>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4" name="Text Box 3"/>
          <p:cNvSpPr txBox="1"/>
          <p:nvPr userDrawn="1"/>
        </p:nvSpPr>
        <p:spPr>
          <a:xfrm>
            <a:off x="3712845" y="-4635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Low Latency based on L4S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21435" y="2538096"/>
          <a:ext cx="9937115" cy="270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Document" r:id="rId1" imgW="11404600" imgH="2870200" progId="Word.Document.8">
                  <p:embed/>
                </p:oleObj>
              </mc:Choice>
              <mc:Fallback>
                <p:oleObj name="Document" r:id="rId1" imgW="11404600" imgH="28702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1435" y="2538096"/>
                        <a:ext cx="9937115" cy="2708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87586" y="6481446"/>
            <a:ext cx="1748155" cy="276860"/>
          </a:xfrm>
        </p:spPr>
        <p:txBody>
          <a:bodyPr/>
          <a:p>
            <a:pPr>
              <a:defRPr/>
            </a:pPr>
            <a:r>
              <a:rPr lang="en-US" dirty="0"/>
              <a:t>Yan Li et al. (ZTE)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altLang="zh-CN" b="0">
                <a:sym typeface="+mn-ea"/>
              </a:rPr>
              <a:t>[1] 802.11bn PAR</a:t>
            </a:r>
            <a:endParaRPr lang="en-US" altLang="zh-CN" b="0">
              <a:sym typeface="+mn-ea"/>
            </a:endParaRPr>
          </a:p>
          <a:p>
            <a:r>
              <a:rPr lang="en-US" altLang="zh-CN" b="0">
                <a:sym typeface="+mn-ea"/>
              </a:rPr>
              <a:t>[2] 11-23-2065-00-0wng-l4s-and-implications-for-wi-fi</a:t>
            </a:r>
            <a:endParaRPr lang="en-US" altLang="zh-CN" b="0">
              <a:sym typeface="+mn-ea"/>
            </a:endParaRPr>
          </a:p>
          <a:p>
            <a:r>
              <a:rPr lang="en-US" altLang="zh-CN" b="0">
                <a:sym typeface="+mn-ea"/>
              </a:rPr>
              <a:t>[3] 11-24-0080-01-0arc-l4s-over-wi-fi-links</a:t>
            </a:r>
            <a:endParaRPr lang="en-US" altLang="zh-CN" b="0">
              <a:sym typeface="+mn-ea"/>
            </a:endParaRPr>
          </a:p>
          <a:p>
            <a:r>
              <a:rPr lang="en-US" altLang="zh-CN" b="0">
                <a:ea typeface="宋体" panose="02010600030101010101" pitchFamily="2" charset="-122"/>
                <a:sym typeface="+mn-ea"/>
              </a:rPr>
              <a:t>[4] 11-23-0679-00-0uhr-low-latency-qos-based-on-l4s</a:t>
            </a:r>
            <a:endParaRPr lang="en-US" altLang="zh-CN" b="0">
              <a:ea typeface="宋体" panose="02010600030101010101" pitchFamily="2" charset="-122"/>
              <a:sym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 altLang="zh-CN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3081"/>
            <a:ext cx="10363200" cy="914399"/>
          </a:xfrm>
        </p:spPr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130" y="1166495"/>
            <a:ext cx="12041505" cy="5585460"/>
          </a:xfrm>
        </p:spPr>
        <p:txBody>
          <a:bodyPr/>
          <a:p>
            <a:pPr>
              <a:buFont typeface="Arial" panose="020B0604020202020204" pitchFamily="34" charset="0"/>
              <a:buChar char="•"/>
            </a:pPr>
            <a:r>
              <a:rPr lang="en-US" sz="2200" b="0">
                <a:solidFill>
                  <a:schemeClr val="tx1"/>
                </a:solidFill>
              </a:rPr>
              <a:t>11bn PAR includes the reduction </a:t>
            </a:r>
            <a:r>
              <a:rPr lang="en-US" sz="2200" b="0">
                <a:solidFill>
                  <a:schemeClr val="tx1"/>
                </a:solidFill>
              </a:rPr>
              <a:t>of tail latency in its scope of the project[1]</a:t>
            </a:r>
            <a:endParaRPr lang="en-US" sz="2200" b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b="0">
              <a:solidFill>
                <a:schemeClr val="tx1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200" b="0">
                <a:solidFill>
                  <a:schemeClr val="tx1"/>
                </a:solidFill>
              </a:rPr>
              <a:t>Several contributions about L4S have proposed in the last few months</a:t>
            </a:r>
            <a:endParaRPr lang="en-US" sz="2200" b="0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sz="1800" b="0">
                <a:sym typeface="+mn-ea"/>
              </a:rPr>
              <a:t>[2] shares the concept of congestion control, L4S feature and motiviation of Wi-Fi supporting L4S</a:t>
            </a:r>
            <a:endParaRPr lang="en-US" sz="1800" b="0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sz="1800" b="0">
                <a:sym typeface="+mn-ea"/>
              </a:rPr>
              <a:t>[3] provides simulations of Wi-Fi supporting L4S, which indicates it’s a tradeoff between throughput and latency</a:t>
            </a:r>
            <a:endParaRPr lang="en-US" sz="1800" b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>
                <a:sym typeface="+mn-ea"/>
              </a:rPr>
              <a:t>comparing to classic queue, the L4S queue gains better latency performance with sacrificing a little bit throughput </a:t>
            </a:r>
            <a:endParaRPr lang="en-US" sz="1400" b="0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sz="1800" b="0">
                <a:sym typeface="+mn-ea"/>
              </a:rPr>
              <a:t>[4] proposes Dual Queue AQM (for AC_BE and AC_VI) to isolate L4S stream to guarantee its latency requirement</a:t>
            </a:r>
            <a:endParaRPr lang="en-US" sz="1800" b="0">
              <a:solidFill>
                <a:schemeClr val="tx1"/>
              </a:solidFill>
            </a:endParaRPr>
          </a:p>
          <a:p>
            <a:pPr marL="0" lvl="1">
              <a:buFont typeface="Arial" panose="020B0604020202020204" pitchFamily="34" charset="0"/>
              <a:buChar char="•"/>
            </a:pPr>
            <a:endParaRPr lang="en-US" sz="2200" b="0">
              <a:sym typeface="+mn-ea"/>
            </a:endParaRPr>
          </a:p>
          <a:p>
            <a:pPr marL="0" lvl="1">
              <a:buFont typeface="Arial" panose="020B0604020202020204" pitchFamily="34" charset="0"/>
              <a:buChar char="•"/>
            </a:pPr>
            <a:r>
              <a:rPr lang="en-US" sz="2200" b="0">
                <a:sym typeface="+mn-ea"/>
              </a:rPr>
              <a:t>This contribution proposes to extend ECN signal of L4S to MAC layer, regardless of which AQM used</a:t>
            </a:r>
            <a:endParaRPr lang="en-US" b="0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sz="1600" b="0">
                <a:solidFill>
                  <a:schemeClr val="tx1"/>
                </a:solidFill>
              </a:rPr>
              <a:t>TCLAS element to support classification </a:t>
            </a:r>
            <a:r>
              <a:rPr lang="en-US" sz="1600" b="0">
                <a:solidFill>
                  <a:schemeClr val="tx1"/>
                </a:solidFill>
              </a:rPr>
              <a:t>of  L4S stream</a:t>
            </a:r>
            <a:endParaRPr lang="en-US" sz="1600" b="0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sz="1600" b="0">
                <a:solidFill>
                  <a:schemeClr val="tx1"/>
                </a:solidFill>
              </a:rPr>
              <a:t>L4S-capable parameter in the MA-UNITDATA.request primitive</a:t>
            </a:r>
            <a:endParaRPr lang="en-US" sz="1600" b="0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sz="1600" b="0">
                <a:solidFill>
                  <a:schemeClr val="tx1"/>
                </a:solidFill>
              </a:rPr>
              <a:t>Relevant congestion notification frame while congestion occurs in MAC queue</a:t>
            </a:r>
            <a:endParaRPr lang="en-US" sz="1600" b="0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sz="1600" b="0">
                <a:solidFill>
                  <a:schemeClr val="tx1"/>
                </a:solidFill>
              </a:rPr>
              <a:t>ECN signal in the MA-UNITDATA.indication </a:t>
            </a:r>
            <a:endParaRPr lang="en-US" sz="1600" b="0">
              <a:solidFill>
                <a:schemeClr val="tx1"/>
              </a:solidFill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en-US" sz="2000" b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87586" y="6481446"/>
            <a:ext cx="1748155" cy="276860"/>
          </a:xfrm>
        </p:spPr>
        <p:txBody>
          <a:bodyPr/>
          <a:p>
            <a:pPr>
              <a:defRPr/>
            </a:pPr>
            <a:r>
              <a:rPr lang="en-US" dirty="0"/>
              <a:t>Yan Li et al. (ZTE)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Recap of queuing delay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" y="1451610"/>
            <a:ext cx="11831320" cy="2118995"/>
          </a:xfrm>
        </p:spPr>
        <p:txBody>
          <a:bodyPr/>
          <a:p>
            <a:pPr lvl="1">
              <a:buFont typeface="Arial" panose="020B0604020202020204" pitchFamily="34" charset="0"/>
              <a:buChar char="•"/>
            </a:pPr>
            <a:r>
              <a:rPr lang="en-US" sz="2400" b="0">
                <a:sym typeface="+mn-ea"/>
              </a:rPr>
              <a:t>Bottleneck of end-to-end QoS includes WLAN links due to the wireless medium condition</a:t>
            </a:r>
            <a:endParaRPr lang="en-US" sz="2400" b="0"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>
                <a:sym typeface="+mn-ea"/>
              </a:rPr>
              <a:t>Quite amount of data buffered in the MAC queue leads to high queuing delay</a:t>
            </a:r>
            <a:endParaRPr lang="en-US" sz="2400" b="0">
              <a:sym typeface="+mn-ea"/>
            </a:endParaRPr>
          </a:p>
          <a:p>
            <a:pPr lvl="2">
              <a:buFont typeface="Wingdings" panose="05000000000000000000" charset="0"/>
              <a:buChar char="Ø"/>
            </a:pPr>
            <a:r>
              <a:rPr lang="en-US" b="0">
                <a:cs typeface="+mn-ea"/>
                <a:sym typeface="+mn-ea"/>
              </a:rPr>
              <a:t>define the </a:t>
            </a:r>
            <a:r>
              <a:rPr lang="en-US" b="1">
                <a:cs typeface="+mn-ea"/>
                <a:sym typeface="+mn-ea"/>
              </a:rPr>
              <a:t>queuing delay</a:t>
            </a:r>
            <a:r>
              <a:rPr lang="en-US" b="0">
                <a:cs typeface="+mn-ea"/>
                <a:sym typeface="+mn-ea"/>
              </a:rPr>
              <a:t> as the duration </a:t>
            </a:r>
            <a:r>
              <a:rPr lang="en-US">
                <a:cs typeface="+mn-ea"/>
                <a:sym typeface="Wingdings" panose="05000000000000000000" pitchFamily="2" charset="2"/>
              </a:rPr>
              <a:t>from the time MSDU enters the MAC to the time contention starts, which precludes the medium access delay</a:t>
            </a:r>
            <a:endParaRPr lang="en-US" sz="2160" b="0">
              <a:sym typeface="+mn-ea"/>
            </a:endParaRPr>
          </a:p>
          <a:p>
            <a:pPr marL="457200" lvl="1" indent="0">
              <a:buNone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87586" y="6481446"/>
            <a:ext cx="1748155" cy="276860"/>
          </a:xfrm>
        </p:spPr>
        <p:txBody>
          <a:bodyPr/>
          <a:p>
            <a:pPr>
              <a:defRPr/>
            </a:pPr>
            <a:r>
              <a:rPr lang="en-US" dirty="0"/>
              <a:t>Yan Li et al. (ZTE)</a:t>
            </a:r>
            <a:endParaRPr 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5490" y="4498975"/>
            <a:ext cx="4083050" cy="768350"/>
          </a:xfrm>
          <a:prstGeom prst="rect">
            <a:avLst/>
          </a:prstGeom>
        </p:spPr>
      </p:pic>
      <p:sp>
        <p:nvSpPr>
          <p:cNvPr id="10" name="TextBox 2"/>
          <p:cNvSpPr txBox="1"/>
          <p:nvPr/>
        </p:nvSpPr>
        <p:spPr>
          <a:xfrm>
            <a:off x="2132330" y="4037574"/>
            <a:ext cx="2141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dirty="0">
                <a:solidFill>
                  <a:schemeClr val="tx1"/>
                </a:solidFill>
              </a:rPr>
              <a:t>Data packets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28850" y="5608955"/>
            <a:ext cx="15081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WLAN links</a:t>
            </a:r>
            <a:endParaRPr lang="en-US" altLang="zh-CN"/>
          </a:p>
        </p:txBody>
      </p:sp>
      <p:cxnSp>
        <p:nvCxnSpPr>
          <p:cNvPr id="12" name="直接箭头连接符 11"/>
          <p:cNvCxnSpPr>
            <a:stCxn id="11" idx="0"/>
          </p:cNvCxnSpPr>
          <p:nvPr/>
        </p:nvCxnSpPr>
        <p:spPr>
          <a:xfrm flipH="1" flipV="1">
            <a:off x="2977515" y="5229225"/>
            <a:ext cx="5715" cy="3797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14" name="直接连接符 13"/>
          <p:cNvCxnSpPr/>
          <p:nvPr/>
        </p:nvCxnSpPr>
        <p:spPr>
          <a:xfrm>
            <a:off x="6728460" y="4100195"/>
            <a:ext cx="0" cy="1714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" name="直接连接符 14"/>
          <p:cNvCxnSpPr/>
          <p:nvPr/>
        </p:nvCxnSpPr>
        <p:spPr>
          <a:xfrm>
            <a:off x="8475980" y="4069080"/>
            <a:ext cx="0" cy="17456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矩形 31"/>
          <p:cNvSpPr/>
          <p:nvPr/>
        </p:nvSpPr>
        <p:spPr>
          <a:xfrm>
            <a:off x="6728460" y="5177790"/>
            <a:ext cx="1744980" cy="257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734175" y="4920615"/>
            <a:ext cx="1744980" cy="257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6728460" y="4663440"/>
            <a:ext cx="1744980" cy="257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6728460" y="4406265"/>
            <a:ext cx="1744980" cy="2571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6728460" y="5434965"/>
            <a:ext cx="1744980" cy="257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37" name="直接连接符 36"/>
          <p:cNvCxnSpPr/>
          <p:nvPr/>
        </p:nvCxnSpPr>
        <p:spPr>
          <a:xfrm>
            <a:off x="5935345" y="4056380"/>
            <a:ext cx="501205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</p:spPr>
      </p:cxnSp>
      <p:cxnSp>
        <p:nvCxnSpPr>
          <p:cNvPr id="39" name="直接箭头连接符 38"/>
          <p:cNvCxnSpPr/>
          <p:nvPr/>
        </p:nvCxnSpPr>
        <p:spPr>
          <a:xfrm>
            <a:off x="7476490" y="3782695"/>
            <a:ext cx="0" cy="4146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40" name="文本框 39"/>
          <p:cNvSpPr txBox="1"/>
          <p:nvPr/>
        </p:nvSpPr>
        <p:spPr>
          <a:xfrm>
            <a:off x="5495290" y="3632835"/>
            <a:ext cx="7531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LLC</a:t>
            </a:r>
            <a:endParaRPr lang="en-US" altLang="zh-CN"/>
          </a:p>
        </p:txBody>
      </p:sp>
      <p:sp>
        <p:nvSpPr>
          <p:cNvPr id="41" name="文本框 40"/>
          <p:cNvSpPr txBox="1"/>
          <p:nvPr/>
        </p:nvSpPr>
        <p:spPr>
          <a:xfrm>
            <a:off x="5495290" y="4111625"/>
            <a:ext cx="8039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MAC</a:t>
            </a:r>
            <a:endParaRPr lang="en-US" altLang="zh-CN"/>
          </a:p>
        </p:txBody>
      </p:sp>
      <p:sp>
        <p:nvSpPr>
          <p:cNvPr id="42" name="文本框 41"/>
          <p:cNvSpPr txBox="1"/>
          <p:nvPr/>
        </p:nvSpPr>
        <p:spPr>
          <a:xfrm>
            <a:off x="7527290" y="3644265"/>
            <a:ext cx="5753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data</a:t>
            </a:r>
            <a:endParaRPr lang="en-US" altLang="zh-CN"/>
          </a:p>
        </p:txBody>
      </p:sp>
      <p:cxnSp>
        <p:nvCxnSpPr>
          <p:cNvPr id="50" name="直接箭头连接符 49"/>
          <p:cNvCxnSpPr/>
          <p:nvPr/>
        </p:nvCxnSpPr>
        <p:spPr>
          <a:xfrm>
            <a:off x="7519035" y="5741035"/>
            <a:ext cx="8255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51" name="文本框 50"/>
          <p:cNvSpPr txBox="1"/>
          <p:nvPr/>
        </p:nvSpPr>
        <p:spPr>
          <a:xfrm>
            <a:off x="7815580" y="6009005"/>
            <a:ext cx="17945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contend medium</a:t>
            </a:r>
            <a:endParaRPr lang="en-US" altLang="zh-CN"/>
          </a:p>
        </p:txBody>
      </p:sp>
      <p:cxnSp>
        <p:nvCxnSpPr>
          <p:cNvPr id="62" name="直接连接符 61"/>
          <p:cNvCxnSpPr/>
          <p:nvPr/>
        </p:nvCxnSpPr>
        <p:spPr>
          <a:xfrm>
            <a:off x="8894445" y="4103370"/>
            <a:ext cx="0" cy="1714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3" name="直接连接符 62"/>
          <p:cNvCxnSpPr/>
          <p:nvPr/>
        </p:nvCxnSpPr>
        <p:spPr>
          <a:xfrm>
            <a:off x="10641965" y="4072255"/>
            <a:ext cx="0" cy="17456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4" name="矩形 63"/>
          <p:cNvSpPr/>
          <p:nvPr/>
        </p:nvSpPr>
        <p:spPr>
          <a:xfrm>
            <a:off x="8894445" y="5180965"/>
            <a:ext cx="1744980" cy="257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8900160" y="4923790"/>
            <a:ext cx="1744980" cy="257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8894445" y="4666615"/>
            <a:ext cx="1744980" cy="257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8894445" y="4409440"/>
            <a:ext cx="1744980" cy="257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8894445" y="5438140"/>
            <a:ext cx="1744980" cy="2571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70" name="直接箭头连接符 69"/>
          <p:cNvCxnSpPr/>
          <p:nvPr/>
        </p:nvCxnSpPr>
        <p:spPr>
          <a:xfrm>
            <a:off x="9685020" y="5744210"/>
            <a:ext cx="8255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71" name="文本框 70"/>
          <p:cNvSpPr txBox="1"/>
          <p:nvPr/>
        </p:nvSpPr>
        <p:spPr>
          <a:xfrm>
            <a:off x="9610090" y="3672205"/>
            <a:ext cx="5753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data</a:t>
            </a:r>
            <a:endParaRPr lang="en-US" altLang="zh-CN"/>
          </a:p>
        </p:txBody>
      </p:sp>
      <p:cxnSp>
        <p:nvCxnSpPr>
          <p:cNvPr id="72" name="直接箭头连接符 71"/>
          <p:cNvCxnSpPr/>
          <p:nvPr/>
        </p:nvCxnSpPr>
        <p:spPr>
          <a:xfrm>
            <a:off x="9559290" y="3782695"/>
            <a:ext cx="0" cy="4146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74" name="直接连接符 73"/>
          <p:cNvCxnSpPr/>
          <p:nvPr/>
        </p:nvCxnSpPr>
        <p:spPr>
          <a:xfrm flipH="1">
            <a:off x="10652760" y="5695315"/>
            <a:ext cx="33845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</p:spPr>
      </p:cxnSp>
      <p:cxnSp>
        <p:nvCxnSpPr>
          <p:cNvPr id="75" name="直接连接符 74"/>
          <p:cNvCxnSpPr/>
          <p:nvPr/>
        </p:nvCxnSpPr>
        <p:spPr>
          <a:xfrm flipH="1">
            <a:off x="10652760" y="4406265"/>
            <a:ext cx="33845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76" name="文本框 75"/>
          <p:cNvSpPr txBox="1"/>
          <p:nvPr/>
        </p:nvSpPr>
        <p:spPr>
          <a:xfrm>
            <a:off x="10579735" y="4812665"/>
            <a:ext cx="15341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queuing delay</a:t>
            </a:r>
            <a:endParaRPr lang="en-US" altLang="zh-CN"/>
          </a:p>
        </p:txBody>
      </p:sp>
      <p:cxnSp>
        <p:nvCxnSpPr>
          <p:cNvPr id="77" name="直接箭头连接符 76"/>
          <p:cNvCxnSpPr/>
          <p:nvPr/>
        </p:nvCxnSpPr>
        <p:spPr>
          <a:xfrm>
            <a:off x="10911205" y="4416425"/>
            <a:ext cx="0" cy="3219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78" name="直接箭头连接符 77"/>
          <p:cNvCxnSpPr/>
          <p:nvPr/>
        </p:nvCxnSpPr>
        <p:spPr>
          <a:xfrm flipV="1">
            <a:off x="10928350" y="5356225"/>
            <a:ext cx="0" cy="3219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79" name="文本框 78"/>
          <p:cNvSpPr txBox="1"/>
          <p:nvPr/>
        </p:nvSpPr>
        <p:spPr>
          <a:xfrm>
            <a:off x="8552815" y="4782820"/>
            <a:ext cx="3175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...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Recap of ECN signal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14020" y="1494790"/>
            <a:ext cx="10960100" cy="5011420"/>
          </a:xfrm>
        </p:spPr>
        <p:txBody>
          <a:bodyPr/>
          <a:p>
            <a:pPr marL="457200" lvl="1" indent="0">
              <a:buNone/>
            </a:pPr>
            <a:r>
              <a:rPr lang="en-US" sz="2400" b="0">
                <a:sym typeface="+mn-ea"/>
              </a:rPr>
              <a:t>L4S uses ECN to report congestion to above layer as shown in the bottom figure</a:t>
            </a:r>
            <a:endParaRPr lang="en-US" sz="2400" b="0">
              <a:sym typeface="+mn-ea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1600" b="0">
                <a:sym typeface="+mn-ea"/>
              </a:rPr>
              <a:t>Sender transmits IP packet supporting L4S with ECT1</a:t>
            </a:r>
            <a:endParaRPr lang="en-US" sz="1600" b="0">
              <a:sym typeface="+mn-ea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1600"/>
              <a:t>bottleneck node sets IP packet with CE|ECT1 when congestion occurs</a:t>
            </a:r>
            <a:endParaRPr lang="en-US" sz="1600"/>
          </a:p>
          <a:p>
            <a:pPr marL="914400" lvl="1" indent="-457200">
              <a:buFont typeface="+mj-lt"/>
              <a:buAutoNum type="arabicPeriod"/>
            </a:pPr>
            <a:r>
              <a:rPr lang="en-US" sz="1600"/>
              <a:t>Receiver gets above IP packet and reports congestion to TCP layer</a:t>
            </a:r>
            <a:endParaRPr lang="en-US" sz="1600"/>
          </a:p>
          <a:p>
            <a:pPr marL="914400" lvl="1" indent="-457200">
              <a:buFont typeface="+mj-lt"/>
              <a:buAutoNum type="arabicPeriod"/>
            </a:pPr>
            <a:r>
              <a:rPr lang="en-US" sz="1600"/>
              <a:t>Receiver transmits a TCP response with congestion flag in the TCP header</a:t>
            </a:r>
            <a:endParaRPr lang="en-US" sz="1600"/>
          </a:p>
          <a:p>
            <a:pPr marL="914400" lvl="1" indent="-457200">
              <a:buFont typeface="+mj-lt"/>
              <a:buAutoNum type="arabicPeriod"/>
            </a:pPr>
            <a:r>
              <a:rPr lang="en-US" sz="1600"/>
              <a:t>Sender adjusts its congestion window(i.e., </a:t>
            </a:r>
            <a:r>
              <a:rPr lang="en-US" sz="1600"/>
              <a:t>lower sending rate) to mitigate queuing delay</a:t>
            </a:r>
            <a:endParaRPr lang="en-US" sz="16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746051" y="6505893"/>
            <a:ext cx="801502" cy="276999"/>
          </a:xfrm>
        </p:spPr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22375" y="4603750"/>
            <a:ext cx="9011285" cy="17265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4465" y="2193290"/>
            <a:ext cx="4407535" cy="2105660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87586" y="6481446"/>
            <a:ext cx="1748155" cy="276860"/>
          </a:xfrm>
        </p:spPr>
        <p:txBody>
          <a:bodyPr/>
          <a:p>
            <a:pPr>
              <a:defRPr/>
            </a:pPr>
            <a:r>
              <a:rPr lang="en-US" dirty="0"/>
              <a:t>Yan Li et al. (ZTE)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Motivation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As previous slide shows, L4S supports congestion notification(ECN) reported from layer 3 to layer 4 or above(e.g., from IP layer to TCP layer)</a:t>
            </a:r>
            <a:endParaRPr lang="en-US"/>
          </a:p>
          <a:p>
            <a:endParaRPr lang="en-US"/>
          </a:p>
          <a:p>
            <a:r>
              <a:rPr lang="en-US"/>
              <a:t>When congestion occurs in the MAC layer, the congestion notification should also be generated and reported to the above layer to </a:t>
            </a:r>
            <a:r>
              <a:rPr lang="en-US"/>
              <a:t>finally mitigate the queuing delay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87586" y="6481446"/>
            <a:ext cx="1748155" cy="276860"/>
          </a:xfrm>
        </p:spPr>
        <p:txBody>
          <a:bodyPr/>
          <a:p>
            <a:pPr>
              <a:defRPr/>
            </a:pPr>
            <a:r>
              <a:rPr lang="en-US" dirty="0"/>
              <a:t>Yan Li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Propsoal 1-classify L4S traffic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pic>
        <p:nvPicPr>
          <p:cNvPr id="6" name="内容占位符 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980440" y="4826000"/>
            <a:ext cx="4959350" cy="13017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0310" y="4845050"/>
            <a:ext cx="4883150" cy="12827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980440" y="1617345"/>
            <a:ext cx="10553700" cy="32302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/>
              <a:t>Comparing to non-L4S traffic, L4S one may have different QoS requirement(e.g., delay bound)</a:t>
            </a:r>
            <a:endParaRPr lang="en-US" altLang="zh-CN" sz="2400"/>
          </a:p>
          <a:p>
            <a:pPr marL="742950" lvl="1" indent="-285750">
              <a:buFont typeface="Wingdings" panose="05000000000000000000" charset="0"/>
              <a:buChar char="Ø"/>
            </a:pPr>
            <a:r>
              <a:rPr lang="en-US" altLang="zh-CN"/>
              <a:t>Traffic classification should </a:t>
            </a:r>
            <a:r>
              <a:rPr lang="en-US" altLang="zh-CN">
                <a:highlight>
                  <a:srgbClr val="FFFF00"/>
                </a:highlight>
              </a:rPr>
              <a:t>involve L4S field in the TCLAS element</a:t>
            </a:r>
            <a:r>
              <a:rPr lang="en-US" altLang="zh-CN"/>
              <a:t> as shown in the below figure</a:t>
            </a:r>
            <a:endParaRPr lang="en-US" altLang="zh-CN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/>
              <a:t>QoS characteristic element in the SCS procedure may provide some parameters as references for the AQM to determine whether the congestion happens</a:t>
            </a:r>
            <a:endParaRPr lang="en-US" altLang="zh-CN" sz="2400"/>
          </a:p>
          <a:p>
            <a:pPr marL="742950" lvl="1" indent="-285750">
              <a:buFont typeface="Wingdings" panose="05000000000000000000" charset="0"/>
              <a:buChar char="Ø"/>
            </a:pPr>
            <a:r>
              <a:rPr lang="en-US" altLang="zh-CN"/>
              <a:t>PIE </a:t>
            </a:r>
            <a:r>
              <a:rPr lang="en-US" altLang="zh-CN"/>
              <a:t>algorithm is based on current delay and target delay to judge if the congestion occurs</a:t>
            </a:r>
            <a:endParaRPr lang="en-US" altLang="zh-CN"/>
          </a:p>
          <a:p>
            <a:pPr indent="457200"/>
            <a:endParaRPr lang="en-US" altLang="zh-CN"/>
          </a:p>
          <a:p>
            <a:endParaRPr lang="en-US" altLang="zh-CN"/>
          </a:p>
          <a:p>
            <a:endParaRPr lang="en-US" altLang="zh-C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87586" y="6481446"/>
            <a:ext cx="1748155" cy="276860"/>
          </a:xfrm>
        </p:spPr>
        <p:txBody>
          <a:bodyPr/>
          <a:p>
            <a:pPr>
              <a:defRPr/>
            </a:pPr>
            <a:r>
              <a:rPr lang="en-US" dirty="0"/>
              <a:t>Yan Li et al. (ZTE)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Proposal 2- identify L4S traffic and report congestion signal by primitive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31710" y="1851025"/>
            <a:ext cx="2256155" cy="349758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5975" y="1851025"/>
            <a:ext cx="2407285" cy="343979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2" name="文本框 21"/>
          <p:cNvSpPr txBox="1"/>
          <p:nvPr/>
        </p:nvSpPr>
        <p:spPr>
          <a:xfrm>
            <a:off x="97155" y="1598295"/>
            <a:ext cx="7115810" cy="32918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/>
              <a:t>(AP)When a MSDU comes to MAC layer from LLC layer, </a:t>
            </a:r>
            <a:r>
              <a:rPr lang="en-US" altLang="zh-CN">
                <a:solidFill>
                  <a:srgbClr val="FF0000"/>
                </a:solidFill>
                <a:highlight>
                  <a:srgbClr val="FFFF00"/>
                </a:highlight>
              </a:rPr>
              <a:t>L4S</a:t>
            </a:r>
            <a:r>
              <a:rPr lang="en-US" altLang="zh-CN"/>
              <a:t> field should be added in the MA-UNITDATA.request primitive to indicate whether the MSDU supports L4S </a:t>
            </a:r>
            <a:endParaRPr lang="en-US" altLang="zh-CN"/>
          </a:p>
          <a:p>
            <a:pPr marL="742950" lvl="1" indent="-285750">
              <a:buFont typeface="Wingdings" panose="05000000000000000000" charset="0"/>
              <a:buChar char="Ø"/>
            </a:pPr>
            <a:r>
              <a:rPr lang="en-US" altLang="zh-CN" sz="1600"/>
              <a:t>AQM sets congestion notification for the L4S MSDU if congestion happens</a:t>
            </a:r>
            <a:endParaRPr lang="en-US" altLang="zh-CN" sz="16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/>
              <a:t>(STA)When a MSDU comes to LLC layer from MAC layer, congestion flag(</a:t>
            </a:r>
            <a:r>
              <a:rPr lang="en-US" altLang="zh-CN">
                <a:solidFill>
                  <a:srgbClr val="FF0000"/>
                </a:solidFill>
                <a:highlight>
                  <a:srgbClr val="FFFF00"/>
                </a:highlight>
              </a:rPr>
              <a:t>L4S-CE</a:t>
            </a:r>
            <a:r>
              <a:rPr lang="en-US" altLang="zh-CN"/>
              <a:t>) should be added in the MA-UNITDATA.indication primitive to report the MSDU was congested in the MAC queue</a:t>
            </a:r>
            <a:endParaRPr lang="en-US" altLang="zh-CN"/>
          </a:p>
          <a:p>
            <a:pPr marL="742950" lvl="1" indent="-285750">
              <a:buFont typeface="Wingdings" panose="05000000000000000000" charset="0"/>
              <a:buChar char="Ø"/>
            </a:pPr>
            <a:r>
              <a:rPr lang="en-US" altLang="zh-CN" sz="1600"/>
              <a:t>LLC or above layer will report such congestion notificaiton to IP layer and then it comes to the current L4S standard</a:t>
            </a:r>
            <a:endParaRPr lang="en-US" altLang="zh-CN" sz="1600"/>
          </a:p>
          <a:p>
            <a:endParaRPr lang="en-US" altLang="zh-CN" sz="160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87586" y="6481446"/>
            <a:ext cx="1748155" cy="276860"/>
          </a:xfrm>
        </p:spPr>
        <p:txBody>
          <a:bodyPr/>
          <a:p>
            <a:pPr>
              <a:defRPr/>
            </a:pPr>
            <a:r>
              <a:rPr lang="en-US" dirty="0"/>
              <a:t>Yan Li et al. (ZTE)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Proposal 3- Congestion Notification in the air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22" name="文本框 21"/>
          <p:cNvSpPr txBox="1"/>
          <p:nvPr/>
        </p:nvSpPr>
        <p:spPr>
          <a:xfrm>
            <a:off x="760095" y="2216150"/>
            <a:ext cx="9963785" cy="1291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/>
              <a:t>For the downlink, AP should provide congestion notification to the corresponding STA if the congestion occurs in the MAC queue(need more consideration for the uplink)</a:t>
            </a:r>
            <a:endParaRPr lang="en-US" altLang="zh-CN" sz="2000"/>
          </a:p>
          <a:p>
            <a:endParaRPr lang="en-US" altLang="zh-CN" sz="20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/>
              <a:t>The type how to report the congestion notification is TBD(e.g., a new action frame )</a:t>
            </a:r>
            <a:endParaRPr lang="en-US" altLang="zh-C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87586" y="6481446"/>
            <a:ext cx="1748155" cy="276860"/>
          </a:xfrm>
        </p:spPr>
        <p:txBody>
          <a:bodyPr/>
          <a:p>
            <a:pPr>
              <a:defRPr/>
            </a:pPr>
            <a:r>
              <a:rPr lang="en-US" dirty="0"/>
              <a:t>Yan Li et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b="0"/>
              <a:t>Analyze the queuing delay problem in MAC queue and share the L4S ECN feature</a:t>
            </a:r>
            <a:endParaRPr lang="en-US" b="0"/>
          </a:p>
          <a:p>
            <a:r>
              <a:rPr lang="en-US" b="0"/>
              <a:t>Propose to add a L4S field in the TCLAS element to support </a:t>
            </a:r>
            <a:r>
              <a:rPr lang="en-US" b="0"/>
              <a:t>classifying the L4S stream</a:t>
            </a:r>
            <a:endParaRPr lang="en-US" b="0"/>
          </a:p>
          <a:p>
            <a:r>
              <a:rPr lang="en-US" b="0"/>
              <a:t>Propose to add new parameters in the MU-UNITDATA primitive to support L4S capability signal and congestion notification between MAC layer </a:t>
            </a:r>
            <a:r>
              <a:rPr lang="en-US" b="0"/>
              <a:t>and LLC layer</a:t>
            </a:r>
            <a:endParaRPr lang="en-US" b="0"/>
          </a:p>
          <a:p>
            <a:r>
              <a:rPr lang="en-US" b="0"/>
              <a:t>Propose to transmit the congestion notification between AP and non-AP STA</a:t>
            </a:r>
            <a:endParaRPr lang="en-US" b="0"/>
          </a:p>
          <a:p>
            <a:endParaRPr lang="en-US" b="0"/>
          </a:p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87586" y="6481446"/>
            <a:ext cx="1748155" cy="276860"/>
          </a:xfrm>
        </p:spPr>
        <p:txBody>
          <a:bodyPr/>
          <a:p>
            <a:pPr>
              <a:defRPr/>
            </a:pPr>
            <a:r>
              <a:rPr lang="en-US" dirty="0"/>
              <a:t>Yan Li et al. (ZTE)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4254</Words>
  <Application>WPS 演示</Application>
  <PresentationFormat>Widescreen</PresentationFormat>
  <Paragraphs>143</Paragraphs>
  <Slides>12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1_802-11-Submission</vt:lpstr>
      <vt:lpstr>Word.Document.8</vt:lpstr>
      <vt:lpstr>L4S in Wi-Fi</vt:lpstr>
      <vt:lpstr>Introduction</vt:lpstr>
      <vt:lpstr>Recap of queuing delay</vt:lpstr>
      <vt:lpstr>Recap of ECN signal</vt:lpstr>
      <vt:lpstr>Motivation</vt:lpstr>
      <vt:lpstr>Propsoal 1-classify L4S traffic</vt:lpstr>
      <vt:lpstr>Proposal 2- identify L4S traffic and report congestion signal by primitive</vt:lpstr>
      <vt:lpstr>Proposal 3- Congestion Notification in the air</vt:lpstr>
      <vt:lpstr>Summary</vt:lpstr>
      <vt:lpstr>PowerPoint 演示文稿</vt:lpstr>
      <vt:lpstr>Reference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10200040</cp:lastModifiedBy>
  <cp:revision>300</cp:revision>
  <dcterms:created xsi:type="dcterms:W3CDTF">2020-11-25T01:30:00Z</dcterms:created>
  <dcterms:modified xsi:type="dcterms:W3CDTF">2024-02-29T12:58:22Z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2052650D558A4A6F815C33B304CB0AD8</vt:lpwstr>
  </property>
  <property fmtid="{D5CDD505-2E9C-101B-9397-08002B2CF9AE}" pid="5" name="KSOProductBuildVer">
    <vt:lpwstr>2052-11.8.2.12085</vt:lpwstr>
  </property>
</Properties>
</file>