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1" r:id="rId4"/>
    <p:sldId id="273" r:id="rId5"/>
    <p:sldId id="276" r:id="rId6"/>
    <p:sldId id="280" r:id="rId7"/>
    <p:sldId id="265" r:id="rId8"/>
    <p:sldId id="262" r:id="rId9"/>
    <p:sldId id="266" r:id="rId10"/>
    <p:sldId id="281" r:id="rId11"/>
    <p:sldId id="278"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8914C-F90A-4613-9393-941EE61C8A0B}" v="19" dt="2024-03-12T23:37:57.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5" autoAdjust="0"/>
    <p:restoredTop sz="96005" autoAdjust="0"/>
  </p:normalViewPr>
  <p:slideViewPr>
    <p:cSldViewPr>
      <p:cViewPr varScale="1">
        <p:scale>
          <a:sx n="65" d="100"/>
          <a:sy n="65" d="100"/>
        </p:scale>
        <p:origin x="90" y="91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802.11-24/0146r0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dirty="0"/>
              <a:t>January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802.11-24/0146r0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dirty="0"/>
              <a:t>January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802.11-24/0146r0</a:t>
            </a:r>
          </a:p>
        </p:txBody>
      </p:sp>
      <p:sp>
        <p:nvSpPr>
          <p:cNvPr id="5" name="Date Placeholder 4"/>
          <p:cNvSpPr>
            <a:spLocks noGrp="1"/>
          </p:cNvSpPr>
          <p:nvPr>
            <p:ph type="dt"/>
          </p:nvPr>
        </p:nvSpPr>
        <p:spPr/>
        <p:txBody>
          <a:bodyPr/>
          <a:lstStyle/>
          <a:p>
            <a:r>
              <a:rPr lang="en-GB" dirty="0"/>
              <a:t>January 2024</a:t>
            </a:r>
            <a:endParaRPr lang="en-US" dirty="0"/>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086425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dirty="0"/>
              <a:t>March 2024</a:t>
            </a:r>
          </a:p>
        </p:txBody>
      </p:sp>
      <p:sp>
        <p:nvSpPr>
          <p:cNvPr id="5" name="Footer Placeholder 4"/>
          <p:cNvSpPr>
            <a:spLocks noGrp="1"/>
          </p:cNvSpPr>
          <p:nvPr>
            <p:ph type="ftr" idx="11"/>
          </p:nvPr>
        </p:nvSpPr>
        <p:spPr/>
        <p:txBody>
          <a:bodyPr/>
          <a:lstStyle>
            <a:lvl1pPr>
              <a:defRPr/>
            </a:lvl1pPr>
          </a:lstStyle>
          <a:p>
            <a:r>
              <a:rPr lang="en-GB" dirty="0"/>
              <a:t>Carlos Aldana, Meta</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Carlos Aldana, Meta</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February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dirty="0"/>
              <a:t>February 2024</a:t>
            </a:r>
          </a:p>
        </p:txBody>
      </p:sp>
      <p:sp>
        <p:nvSpPr>
          <p:cNvPr id="5" name="Footer Placeholder 4"/>
          <p:cNvSpPr>
            <a:spLocks noGrp="1"/>
          </p:cNvSpPr>
          <p:nvPr>
            <p:ph type="ftr" idx="11"/>
          </p:nvPr>
        </p:nvSpPr>
        <p:spPr/>
        <p:txBody>
          <a:bodyPr/>
          <a:lstStyle>
            <a:lvl1pPr>
              <a:defRPr/>
            </a:lvl1pPr>
          </a:lstStyle>
          <a:p>
            <a:r>
              <a:rPr lang="en-GB" dirty="0"/>
              <a:t>Carlos Aldana, Meta</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dirty="0"/>
              <a:t>January 2024</a:t>
            </a:r>
          </a:p>
        </p:txBody>
      </p:sp>
      <p:sp>
        <p:nvSpPr>
          <p:cNvPr id="6" name="Footer Placeholder 5"/>
          <p:cNvSpPr>
            <a:spLocks noGrp="1"/>
          </p:cNvSpPr>
          <p:nvPr>
            <p:ph type="ftr" idx="11"/>
          </p:nvPr>
        </p:nvSpPr>
        <p:spPr/>
        <p:txBody>
          <a:bodyPr/>
          <a:lstStyle>
            <a:lvl1pPr>
              <a:defRPr/>
            </a:lvl1pPr>
          </a:lstStyle>
          <a:p>
            <a:r>
              <a:rPr lang="en-GB" dirty="0"/>
              <a:t>Marc Emmelmann, SELF</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dirty="0"/>
              <a:t>January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Marc Emmelmann, SELF</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dirty="0"/>
              <a:t>January 2024</a:t>
            </a:r>
          </a:p>
        </p:txBody>
      </p:sp>
      <p:sp>
        <p:nvSpPr>
          <p:cNvPr id="4" name="Footer Placeholder 3"/>
          <p:cNvSpPr>
            <a:spLocks noGrp="1"/>
          </p:cNvSpPr>
          <p:nvPr>
            <p:ph type="ftr" idx="11"/>
          </p:nvPr>
        </p:nvSpPr>
        <p:spPr/>
        <p:txBody>
          <a:bodyPr/>
          <a:lstStyle>
            <a:lvl1pPr>
              <a:defRPr/>
            </a:lvl1pPr>
          </a:lstStyle>
          <a:p>
            <a:r>
              <a:rPr lang="en-GB" dirty="0"/>
              <a:t>Marc Emmelmann, SELF</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dirty="0"/>
              <a:t>January 2024</a:t>
            </a:r>
          </a:p>
        </p:txBody>
      </p:sp>
      <p:sp>
        <p:nvSpPr>
          <p:cNvPr id="3" name="Footer Placeholder 2"/>
          <p:cNvSpPr>
            <a:spLocks noGrp="1"/>
          </p:cNvSpPr>
          <p:nvPr>
            <p:ph type="ftr" idx="11"/>
          </p:nvPr>
        </p:nvSpPr>
        <p:spPr/>
        <p:txBody>
          <a:bodyPr/>
          <a:lstStyle>
            <a:lvl1pPr>
              <a:defRPr/>
            </a:lvl1pPr>
          </a:lstStyle>
          <a:p>
            <a:r>
              <a:rPr lang="en-GB" dirty="0"/>
              <a:t>Marc Emmelmann, SELF</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dirty="0"/>
              <a:t>January 2024</a:t>
            </a:r>
          </a:p>
        </p:txBody>
      </p:sp>
      <p:sp>
        <p:nvSpPr>
          <p:cNvPr id="5" name="Footer Placeholder 4"/>
          <p:cNvSpPr>
            <a:spLocks noGrp="1"/>
          </p:cNvSpPr>
          <p:nvPr>
            <p:ph type="ftr" idx="11"/>
          </p:nvPr>
        </p:nvSpPr>
        <p:spPr/>
        <p:txBody>
          <a:bodyPr/>
          <a:lstStyle>
            <a:lvl1pPr>
              <a:defRPr/>
            </a:lvl1pPr>
          </a:lstStyle>
          <a:p>
            <a:r>
              <a:rPr lang="en-GB" dirty="0"/>
              <a:t>Marc Emmelmann, SELF</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dirty="0"/>
              <a:t>January 2024</a:t>
            </a:r>
          </a:p>
        </p:txBody>
      </p:sp>
      <p:sp>
        <p:nvSpPr>
          <p:cNvPr id="5" name="Footer Placeholder 4"/>
          <p:cNvSpPr>
            <a:spLocks noGrp="1"/>
          </p:cNvSpPr>
          <p:nvPr>
            <p:ph type="ftr" idx="11"/>
          </p:nvPr>
        </p:nvSpPr>
        <p:spPr/>
        <p:txBody>
          <a:bodyPr/>
          <a:lstStyle>
            <a:lvl1pPr>
              <a:defRPr/>
            </a:lvl1pPr>
          </a:lstStyle>
          <a:p>
            <a:r>
              <a:rPr lang="en-GB" dirty="0"/>
              <a:t>Marc Emmelmann, SELF</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March 2024</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Carlos Aldana, Meta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802.11-24/360r4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CCA Modes in 802.15.4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6" name="Date Placeholder 3"/>
          <p:cNvSpPr>
            <a:spLocks noGrp="1"/>
          </p:cNvSpPr>
          <p:nvPr>
            <p:ph type="dt" idx="10"/>
          </p:nvPr>
        </p:nvSpPr>
        <p:spPr/>
        <p:txBody>
          <a:bodyPr/>
          <a:lstStyle/>
          <a:p>
            <a:r>
              <a:rPr lang="en-GB" dirty="0"/>
              <a:t>March 2024</a:t>
            </a:r>
          </a:p>
        </p:txBody>
      </p:sp>
      <p:sp>
        <p:nvSpPr>
          <p:cNvPr id="7" name="Footer Placeholder 4"/>
          <p:cNvSpPr>
            <a:spLocks noGrp="1"/>
          </p:cNvSpPr>
          <p:nvPr>
            <p:ph type="ftr" idx="11"/>
          </p:nvPr>
        </p:nvSpPr>
        <p:spPr>
          <a:xfrm>
            <a:off x="7176120" y="6492878"/>
            <a:ext cx="4246027" cy="180975"/>
          </a:xfrm>
        </p:spPr>
        <p:txBody>
          <a:bodyPr/>
          <a:lstStyle/>
          <a:p>
            <a:r>
              <a:rPr lang="en-GB" dirty="0"/>
              <a:t>Carlos Aldana, Meta</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2305573"/>
              </p:ext>
            </p:extLst>
          </p:nvPr>
        </p:nvGraphicFramePr>
        <p:xfrm>
          <a:off x="1096963" y="2308225"/>
          <a:ext cx="9998075" cy="3654425"/>
        </p:xfrm>
        <a:graphic>
          <a:graphicData uri="http://schemas.openxmlformats.org/presentationml/2006/ole">
            <mc:AlternateContent xmlns:mc="http://schemas.openxmlformats.org/markup-compatibility/2006">
              <mc:Choice xmlns:v="urn:schemas-microsoft-com:vml" Requires="v">
                <p:oleObj name="Document" r:id="rId3" imgW="11455731" imgH="3773312" progId="Word.Document.8">
                  <p:embed/>
                </p:oleObj>
              </mc:Choice>
              <mc:Fallback>
                <p:oleObj name="Document" r:id="rId3" imgW="11455731" imgH="3773312" progId="Word.Document.8">
                  <p:embed/>
                  <p:pic>
                    <p:nvPicPr>
                      <p:cNvPr id="3075" name="Object 3"/>
                      <p:cNvPicPr>
                        <a:picLocks noChangeAspect="1" noChangeArrowheads="1"/>
                      </p:cNvPicPr>
                      <p:nvPr/>
                    </p:nvPicPr>
                    <p:blipFill>
                      <a:blip r:embed="rId4"/>
                      <a:srcRect/>
                      <a:stretch>
                        <a:fillRect/>
                      </a:stretch>
                    </p:blipFill>
                    <p:spPr bwMode="auto">
                      <a:xfrm>
                        <a:off x="1096963" y="2308225"/>
                        <a:ext cx="9998075" cy="36544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2DD8-8421-1534-2CBC-4E21EE8E4AB8}"/>
              </a:ext>
            </a:extLst>
          </p:cNvPr>
          <p:cNvSpPr>
            <a:spLocks noGrp="1"/>
          </p:cNvSpPr>
          <p:nvPr>
            <p:ph type="title"/>
          </p:nvPr>
        </p:nvSpPr>
        <p:spPr/>
        <p:txBody>
          <a:bodyPr/>
          <a:lstStyle/>
          <a:p>
            <a:r>
              <a:rPr lang="en-US" dirty="0"/>
              <a:t>Proposal by Ben in 802.15.4ab (Comment to Draft C)</a:t>
            </a:r>
          </a:p>
        </p:txBody>
      </p:sp>
      <p:sp>
        <p:nvSpPr>
          <p:cNvPr id="3" name="Content Placeholder 2">
            <a:extLst>
              <a:ext uri="{FF2B5EF4-FFF2-40B4-BE49-F238E27FC236}">
                <a16:creationId xmlns:a16="http://schemas.microsoft.com/office/drawing/2014/main" id="{D2B5796C-AE33-D895-739D-D7D8D6D3A8A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1B72CC3-33C8-AABF-B0F6-B717C5D76EC5}"/>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32C01D-E132-28D5-F67F-1F3B2BB521C9}"/>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63BBCEDA-1C39-9355-0A8E-B309C4E08BB4}"/>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73D5B77C-5096-3676-BA43-69E4A866124F}"/>
              </a:ext>
            </a:extLst>
          </p:cNvPr>
          <p:cNvPicPr>
            <a:picLocks noChangeAspect="1"/>
          </p:cNvPicPr>
          <p:nvPr/>
        </p:nvPicPr>
        <p:blipFill>
          <a:blip r:embed="rId2"/>
          <a:stretch>
            <a:fillRect/>
          </a:stretch>
        </p:blipFill>
        <p:spPr>
          <a:xfrm>
            <a:off x="-1057" y="1556792"/>
            <a:ext cx="12192000" cy="4368544"/>
          </a:xfrm>
          <a:prstGeom prst="rect">
            <a:avLst/>
          </a:prstGeom>
        </p:spPr>
      </p:pic>
      <p:sp>
        <p:nvSpPr>
          <p:cNvPr id="9" name="Rectangle 8">
            <a:extLst>
              <a:ext uri="{FF2B5EF4-FFF2-40B4-BE49-F238E27FC236}">
                <a16:creationId xmlns:a16="http://schemas.microsoft.com/office/drawing/2014/main" id="{21AE0400-BB3D-40AE-4465-1A71A1C746C0}"/>
              </a:ext>
            </a:extLst>
          </p:cNvPr>
          <p:cNvSpPr/>
          <p:nvPr/>
        </p:nvSpPr>
        <p:spPr bwMode="auto">
          <a:xfrm>
            <a:off x="9120336" y="3429000"/>
            <a:ext cx="3070607" cy="936104"/>
          </a:xfrm>
          <a:prstGeom prst="rect">
            <a:avLst/>
          </a:prstGeom>
          <a:noFill/>
          <a:ln w="2857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56718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914401" y="1372393"/>
            <a:ext cx="11230271" cy="4113213"/>
          </a:xfrm>
        </p:spPr>
        <p:txBody>
          <a:bodyPr/>
          <a:lstStyle/>
          <a:p>
            <a:endParaRPr lang="en-US" dirty="0"/>
          </a:p>
          <a:p>
            <a:r>
              <a:rPr lang="en-US" sz="2000" dirty="0"/>
              <a:t>For both NB-Data and NBA-MMS described 802.15.4ab Sections 10.43 and 10.38, CCA mode 1, </a:t>
            </a:r>
            <a:r>
              <a:rPr lang="en-US" sz="2000" u="sng" dirty="0">
                <a:solidFill>
                  <a:schemeClr val="tx1"/>
                </a:solidFill>
              </a:rPr>
              <a:t>is the mandatory</a:t>
            </a:r>
            <a:r>
              <a:rPr lang="en-US" sz="2000" dirty="0"/>
              <a:t> channel access mechanism with the following parameters:</a:t>
            </a:r>
          </a:p>
          <a:p>
            <a:pPr marL="857250" lvl="1" indent="-457200">
              <a:buFont typeface="+mj-lt"/>
              <a:buAutoNum type="arabicPeriod"/>
            </a:pPr>
            <a:r>
              <a:rPr lang="en-US" sz="1600" dirty="0">
                <a:solidFill>
                  <a:schemeClr val="tx1"/>
                </a:solidFill>
              </a:rPr>
              <a:t>ED threshold value of TBD dBm/MHz</a:t>
            </a:r>
          </a:p>
          <a:p>
            <a:pPr marL="857250" lvl="1" indent="-457200">
              <a:buFont typeface="+mj-lt"/>
              <a:buAutoNum type="arabicPeriod"/>
            </a:pPr>
            <a:r>
              <a:rPr lang="en-US" sz="1600" dirty="0">
                <a:solidFill>
                  <a:schemeClr val="tx1"/>
                </a:solidFill>
              </a:rPr>
              <a:t>TBD </a:t>
            </a:r>
            <a:r>
              <a:rPr lang="en-US" sz="1600" dirty="0" err="1">
                <a:solidFill>
                  <a:schemeClr val="tx1"/>
                </a:solidFill>
              </a:rPr>
              <a:t>phyCCADuration</a:t>
            </a:r>
            <a:r>
              <a:rPr lang="en-US" sz="1600" dirty="0">
                <a:solidFill>
                  <a:schemeClr val="tx1"/>
                </a:solidFill>
              </a:rPr>
              <a:t> value between  14-25 us </a:t>
            </a:r>
          </a:p>
          <a:p>
            <a:pPr marL="857250" lvl="1" indent="-457200">
              <a:buFont typeface="+mj-lt"/>
              <a:buAutoNum type="arabicPeriod"/>
            </a:pPr>
            <a:r>
              <a:rPr lang="en-US" sz="1600" dirty="0">
                <a:solidFill>
                  <a:schemeClr val="tx1"/>
                </a:solidFill>
              </a:rPr>
              <a:t>probability of detection &gt; = 90%</a:t>
            </a:r>
          </a:p>
          <a:p>
            <a:pPr>
              <a:buFont typeface="Arial" panose="020B0604020202020204" pitchFamily="34" charset="0"/>
              <a:buChar char="•"/>
            </a:pPr>
            <a:r>
              <a:rPr lang="en-US" sz="2000" dirty="0">
                <a:solidFill>
                  <a:schemeClr val="tx1"/>
                </a:solidFill>
              </a:rPr>
              <a:t>Alternatively, if SSBD is the </a:t>
            </a:r>
            <a:r>
              <a:rPr lang="en-US" sz="2000">
                <a:solidFill>
                  <a:schemeClr val="tx1"/>
                </a:solidFill>
              </a:rPr>
              <a:t>preferred mandatory channel </a:t>
            </a:r>
            <a:r>
              <a:rPr lang="en-US" sz="2000" dirty="0">
                <a:solidFill>
                  <a:schemeClr val="tx1"/>
                </a:solidFill>
              </a:rPr>
              <a:t>access mechanism, in addition to the 3 parameters listed above, these additional SSBD parameters shall be used:</a:t>
            </a:r>
            <a:endParaRPr lang="en-US" sz="1600" dirty="0">
              <a:solidFill>
                <a:schemeClr val="tx1"/>
              </a:solidFill>
            </a:endParaRPr>
          </a:p>
          <a:p>
            <a:pPr lvl="1">
              <a:buFont typeface="Arial" panose="020B0604020202020204" pitchFamily="34" charset="0"/>
              <a:buChar char="•"/>
            </a:pPr>
            <a:r>
              <a:rPr lang="en-US" sz="1600" dirty="0">
                <a:solidFill>
                  <a:schemeClr val="tx1"/>
                </a:solidFill>
              </a:rPr>
              <a:t>macSsbdMaxBackoffs = 0 </a:t>
            </a:r>
          </a:p>
          <a:p>
            <a:pPr lvl="1">
              <a:buFont typeface="Arial" panose="020B0604020202020204" pitchFamily="34" charset="0"/>
              <a:buChar char="•"/>
            </a:pPr>
            <a:r>
              <a:rPr lang="en-US" sz="1600" dirty="0">
                <a:solidFill>
                  <a:schemeClr val="tx1"/>
                </a:solidFill>
              </a:rPr>
              <a:t>macSsbdPersistence = 0</a:t>
            </a:r>
          </a:p>
          <a:p>
            <a:pPr lvl="1">
              <a:buFont typeface="Arial" panose="020B0604020202020204" pitchFamily="34" charset="0"/>
              <a:buChar char="•"/>
            </a:pPr>
            <a:r>
              <a:rPr lang="en-US" sz="1600" dirty="0"/>
              <a:t>macSsbdTxOnEnd = False</a:t>
            </a:r>
          </a:p>
          <a:p>
            <a:pPr lvl="1">
              <a:buFont typeface="Arial" panose="020B0604020202020204" pitchFamily="34" charset="0"/>
              <a:buChar char="•"/>
            </a:pPr>
            <a:r>
              <a:rPr lang="en-US" sz="1600" dirty="0"/>
              <a:t>macSsbdUnitBackoffPeriod  = 1 (microsecond)</a:t>
            </a:r>
          </a:p>
          <a:p>
            <a:pPr lvl="1">
              <a:buFont typeface="Arial" panose="020B0604020202020204" pitchFamily="34" charset="0"/>
              <a:buChar char="•"/>
            </a:pPr>
            <a:r>
              <a:rPr lang="en-US" sz="1600" dirty="0"/>
              <a:t>macSsbdMinBf and macSsbdMaxBf  = 1</a:t>
            </a:r>
          </a:p>
        </p:txBody>
      </p:sp>
      <p:sp>
        <p:nvSpPr>
          <p:cNvPr id="4" name="Slide Number Placeholder 3">
            <a:extLst>
              <a:ext uri="{FF2B5EF4-FFF2-40B4-BE49-F238E27FC236}">
                <a16:creationId xmlns:a16="http://schemas.microsoft.com/office/drawing/2014/main" id="{A69E9AB9-9467-4E30-466E-9BE74B73D41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527C7B-AD2C-8A13-51CE-DA726445BEE4}"/>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E3D40010-100F-7DCC-CE5C-1AB3171C18E9}"/>
              </a:ext>
            </a:extLst>
          </p:cNvPr>
          <p:cNvSpPr>
            <a:spLocks noGrp="1"/>
          </p:cNvSpPr>
          <p:nvPr>
            <p:ph type="dt" idx="15"/>
          </p:nvPr>
        </p:nvSpPr>
        <p:spPr/>
        <p:txBody>
          <a:bodyPr/>
          <a:lstStyle/>
          <a:p>
            <a:r>
              <a:rPr lang="en-GB" dirty="0"/>
              <a:t>March 2024</a:t>
            </a:r>
          </a:p>
        </p:txBody>
      </p:sp>
    </p:spTree>
    <p:extLst>
      <p:ext uri="{BB962C8B-B14F-4D97-AF65-F5344CB8AC3E}">
        <p14:creationId xmlns:p14="http://schemas.microsoft.com/office/powerpoint/2010/main" val="23386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29217" y="1751014"/>
            <a:ext cx="10870231" cy="4113213"/>
          </a:xfrm>
        </p:spPr>
        <p:txBody>
          <a:bodyPr/>
          <a:lstStyle/>
          <a:p>
            <a:pPr>
              <a:buFont typeface="Arial" panose="020B0604020202020204" pitchFamily="34" charset="0"/>
              <a:buChar char="•"/>
            </a:pPr>
            <a:r>
              <a:rPr lang="en-GB" sz="2000" dirty="0"/>
              <a:t>P802-15-04me-D03.pdf</a:t>
            </a:r>
          </a:p>
          <a:p>
            <a:pPr>
              <a:buFont typeface="Arial" panose="020B0604020202020204" pitchFamily="34" charset="0"/>
              <a:buChar char="•"/>
            </a:pPr>
            <a:r>
              <a:rPr lang="en-GB" sz="2000" dirty="0"/>
              <a:t>P802.15.4ab-pre-ballot-C.pdf</a:t>
            </a:r>
          </a:p>
          <a:p>
            <a:pPr>
              <a:buFont typeface="Arial" panose="020B0604020202020204" pitchFamily="34" charset="0"/>
              <a:buChar char="•"/>
            </a:pPr>
            <a:r>
              <a:rPr lang="en-GB" sz="2000" dirty="0"/>
              <a:t>IEEE 802.15-23/243r2 (NB Assisted Data Communications)</a:t>
            </a:r>
          </a:p>
          <a:p>
            <a:pPr>
              <a:buFont typeface="Arial" panose="020B0604020202020204" pitchFamily="34" charset="0"/>
              <a:buChar char="•"/>
            </a:pPr>
            <a:r>
              <a:rPr lang="en-GB" sz="2000" dirty="0"/>
              <a:t>IEEE 802.15-22/381r5 (NBA-UWB MMS Ranging Text Proposal for 15.4ab)</a:t>
            </a:r>
          </a:p>
          <a:p>
            <a:pPr>
              <a:buFont typeface="Arial" panose="020B0604020202020204" pitchFamily="34" charset="0"/>
              <a:buChar char="•"/>
            </a:pPr>
            <a:r>
              <a:rPr lang="en-GB" sz="2000" dirty="0"/>
              <a:t>IEEE 802.11-23/1259r1 (Effect of no-LBT NB on 802.11 devices)</a:t>
            </a:r>
          </a:p>
          <a:p>
            <a:pPr>
              <a:buFont typeface="Arial" panose="020B0604020202020204" pitchFamily="34" charset="0"/>
              <a:buChar char="•"/>
            </a:pPr>
            <a:r>
              <a:rPr lang="en-GB" sz="2000" dirty="0"/>
              <a:t>IEEE 802.11-24/130r0 (Effect of no-LBT NB on 802.11 devices: Part 2)</a:t>
            </a:r>
          </a:p>
          <a:p>
            <a:pPr>
              <a:buFont typeface="Arial" panose="020B0604020202020204" pitchFamily="34" charset="0"/>
              <a:buChar char="•"/>
            </a:pPr>
            <a:r>
              <a:rPr lang="en-GB" sz="2000" dirty="0"/>
              <a:t>IEEE 802.11-24/148r0 (NB Simulation Results Comparison)</a:t>
            </a:r>
          </a:p>
          <a:p>
            <a:pPr>
              <a:buFont typeface="Arial" panose="020B0604020202020204" pitchFamily="34" charset="0"/>
              <a:buChar char="•"/>
            </a:pPr>
            <a:r>
              <a:rPr lang="en-GB" sz="2000" dirty="0"/>
              <a:t>IEEE 802.11-23/1279r0 (NB with LBT)</a:t>
            </a:r>
          </a:p>
          <a:p>
            <a:pPr>
              <a:buFont typeface="Arial" panose="020B0604020202020204" pitchFamily="34" charset="0"/>
              <a:buChar char="•"/>
            </a:pPr>
            <a:r>
              <a:rPr lang="en-GB" sz="2000" dirty="0"/>
              <a:t>IEEE 802.15-23/243r2 (NB Assisted Data Communications)</a:t>
            </a:r>
          </a:p>
          <a:p>
            <a:pPr>
              <a:buFont typeface="Arial" panose="020B0604020202020204" pitchFamily="34" charset="0"/>
              <a:buChar char="•"/>
            </a:pPr>
            <a:r>
              <a:rPr lang="en-GB" sz="2000" dirty="0"/>
              <a:t>IEEE 802.15-22/381r5 (NBA-UWB ranging text proposal for 15.4ab TFD)</a:t>
            </a:r>
          </a:p>
          <a:p>
            <a:pPr>
              <a:buFont typeface="Arial" panose="020B0604020202020204" pitchFamily="34" charset="0"/>
              <a:buChar char="•"/>
            </a:pPr>
            <a:r>
              <a:rPr lang="en-GB" sz="2000" dirty="0"/>
              <a:t>IEEE 802.15-21/593r2 (More on NBA-MMS)</a:t>
            </a:r>
          </a:p>
          <a:p>
            <a:pPr>
              <a:buFont typeface="Arial" panose="020B0604020202020204" pitchFamily="34" charset="0"/>
              <a:buChar char="•"/>
            </a:pPr>
            <a:r>
              <a:rPr lang="en-GB" sz="2000" dirty="0"/>
              <a:t>IEEE 802.15-21/292r0 (Opportunities for improved UWB/NB coordination)</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a:t>Carlos Aldana, Meta</a:t>
            </a:r>
          </a:p>
        </p:txBody>
      </p:sp>
      <p:sp>
        <p:nvSpPr>
          <p:cNvPr id="4" name="Date Placeholder 3"/>
          <p:cNvSpPr>
            <a:spLocks noGrp="1"/>
          </p:cNvSpPr>
          <p:nvPr>
            <p:ph type="dt" idx="15"/>
          </p:nvPr>
        </p:nvSpPr>
        <p:spPr/>
        <p:txBody>
          <a:bodyPr/>
          <a:lstStyle/>
          <a:p>
            <a:r>
              <a:rPr lang="en-GB" dirty="0"/>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a background on 802.15.4ab NB modes, reviews the CCA Modes in 802.15.4me Draft 3, and provides a way forward to improve coexistence between 802.11 and 802.15.4ab NB.</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 name="Date Placeholder 3"/>
          <p:cNvSpPr>
            <a:spLocks noGrp="1"/>
          </p:cNvSpPr>
          <p:nvPr>
            <p:ph type="dt" idx="15"/>
          </p:nvPr>
        </p:nvSpPr>
        <p:spPr/>
        <p:txBody>
          <a:bodyPr/>
          <a:lstStyle/>
          <a:p>
            <a:r>
              <a:rPr lang="en-GB" dirty="0"/>
              <a:t>March 2024</a:t>
            </a:r>
          </a:p>
        </p:txBody>
      </p:sp>
      <p:sp>
        <p:nvSpPr>
          <p:cNvPr id="3" name="Footer Placeholder 4">
            <a:extLst>
              <a:ext uri="{FF2B5EF4-FFF2-40B4-BE49-F238E27FC236}">
                <a16:creationId xmlns:a16="http://schemas.microsoft.com/office/drawing/2014/main" id="{C0828A22-DFF9-B121-2A50-8DEE7C4CDCDA}"/>
              </a:ext>
            </a:extLst>
          </p:cNvPr>
          <p:cNvSpPr txBox="1">
            <a:spLocks/>
          </p:cNvSpPr>
          <p:nvPr/>
        </p:nvSpPr>
        <p:spPr>
          <a:xfrm>
            <a:off x="10056440" y="6475414"/>
            <a:ext cx="1904571" cy="265954"/>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Carlos Aldana, Meta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841C4-5000-A845-2222-C1D06DBE8D53}"/>
              </a:ext>
            </a:extLst>
          </p:cNvPr>
          <p:cNvSpPr>
            <a:spLocks noGrp="1"/>
          </p:cNvSpPr>
          <p:nvPr>
            <p:ph type="title"/>
          </p:nvPr>
        </p:nvSpPr>
        <p:spPr/>
        <p:txBody>
          <a:bodyPr/>
          <a:lstStyle/>
          <a:p>
            <a:r>
              <a:rPr lang="en-US" dirty="0"/>
              <a:t>Background on NB Frequencies</a:t>
            </a:r>
          </a:p>
        </p:txBody>
      </p:sp>
      <p:sp>
        <p:nvSpPr>
          <p:cNvPr id="3" name="Content Placeholder 2">
            <a:extLst>
              <a:ext uri="{FF2B5EF4-FFF2-40B4-BE49-F238E27FC236}">
                <a16:creationId xmlns:a16="http://schemas.microsoft.com/office/drawing/2014/main" id="{A6922A82-348A-F183-F1E6-18E8E453989D}"/>
              </a:ext>
            </a:extLst>
          </p:cNvPr>
          <p:cNvSpPr>
            <a:spLocks noGrp="1"/>
          </p:cNvSpPr>
          <p:nvPr>
            <p:ph idx="1"/>
          </p:nvPr>
        </p:nvSpPr>
        <p:spPr>
          <a:xfrm>
            <a:off x="914401" y="1893523"/>
            <a:ext cx="10361084" cy="4113213"/>
          </a:xfrm>
        </p:spPr>
        <p:txBody>
          <a:bodyPr/>
          <a:lstStyle/>
          <a:p>
            <a:pPr>
              <a:buFont typeface="Arial" panose="020B0604020202020204" pitchFamily="34" charset="0"/>
              <a:buChar char="•"/>
            </a:pPr>
            <a:r>
              <a:rPr lang="en-US" dirty="0"/>
              <a:t>802.15.4ab defines 250 total NB channels in UNII-3 (50) and UNII-5 (200)</a:t>
            </a:r>
          </a:p>
        </p:txBody>
      </p:sp>
      <p:sp>
        <p:nvSpPr>
          <p:cNvPr id="4" name="Slide Number Placeholder 3">
            <a:extLst>
              <a:ext uri="{FF2B5EF4-FFF2-40B4-BE49-F238E27FC236}">
                <a16:creationId xmlns:a16="http://schemas.microsoft.com/office/drawing/2014/main" id="{158D0346-F3BB-FDA2-2AFF-7C68586A46E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191AD2-2B96-986F-FB5C-EE5D161B2DEF}"/>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42A5B18E-23DE-F58B-A6E9-BC9AFFA86DEB}"/>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A5AE8209-A12E-9E18-DCBA-2D7B7C011BEE}"/>
              </a:ext>
            </a:extLst>
          </p:cNvPr>
          <p:cNvPicPr>
            <a:picLocks noChangeAspect="1"/>
          </p:cNvPicPr>
          <p:nvPr/>
        </p:nvPicPr>
        <p:blipFill>
          <a:blip r:embed="rId2"/>
          <a:stretch>
            <a:fillRect/>
          </a:stretch>
        </p:blipFill>
        <p:spPr>
          <a:xfrm>
            <a:off x="1824858" y="2827809"/>
            <a:ext cx="8540169" cy="1679823"/>
          </a:xfrm>
          <a:prstGeom prst="rect">
            <a:avLst/>
          </a:prstGeom>
        </p:spPr>
      </p:pic>
      <p:pic>
        <p:nvPicPr>
          <p:cNvPr id="10" name="Picture 9">
            <a:extLst>
              <a:ext uri="{FF2B5EF4-FFF2-40B4-BE49-F238E27FC236}">
                <a16:creationId xmlns:a16="http://schemas.microsoft.com/office/drawing/2014/main" id="{1DA92F67-A4F7-9DE4-BDC2-81BFD6408A6A}"/>
              </a:ext>
            </a:extLst>
          </p:cNvPr>
          <p:cNvPicPr>
            <a:picLocks noChangeAspect="1"/>
          </p:cNvPicPr>
          <p:nvPr/>
        </p:nvPicPr>
        <p:blipFill>
          <a:blip r:embed="rId3"/>
          <a:stretch>
            <a:fillRect/>
          </a:stretch>
        </p:blipFill>
        <p:spPr>
          <a:xfrm>
            <a:off x="3894622" y="4707873"/>
            <a:ext cx="4400639" cy="1247776"/>
          </a:xfrm>
          <a:prstGeom prst="rect">
            <a:avLst/>
          </a:prstGeom>
        </p:spPr>
      </p:pic>
    </p:spTree>
    <p:extLst>
      <p:ext uri="{BB962C8B-B14F-4D97-AF65-F5344CB8AC3E}">
        <p14:creationId xmlns:p14="http://schemas.microsoft.com/office/powerpoint/2010/main" val="13608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F73B9-2909-04A8-707D-8259AC878957}"/>
              </a:ext>
            </a:extLst>
          </p:cNvPr>
          <p:cNvSpPr>
            <a:spLocks noGrp="1"/>
          </p:cNvSpPr>
          <p:nvPr>
            <p:ph type="title"/>
          </p:nvPr>
        </p:nvSpPr>
        <p:spPr>
          <a:xfrm>
            <a:off x="807585" y="697250"/>
            <a:ext cx="10582199" cy="1065213"/>
          </a:xfrm>
        </p:spPr>
        <p:txBody>
          <a:bodyPr/>
          <a:lstStyle/>
          <a:p>
            <a:r>
              <a:rPr lang="en-US" dirty="0"/>
              <a:t>Background: No-LBT Data Transmission using NB (10.43)</a:t>
            </a:r>
          </a:p>
        </p:txBody>
      </p:sp>
      <p:sp>
        <p:nvSpPr>
          <p:cNvPr id="3" name="Content Placeholder 2">
            <a:extLst>
              <a:ext uri="{FF2B5EF4-FFF2-40B4-BE49-F238E27FC236}">
                <a16:creationId xmlns:a16="http://schemas.microsoft.com/office/drawing/2014/main" id="{C6884087-FE76-905E-E9FB-99F958C1966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74C86C7-131F-7C52-145D-411D43F8AE7F}"/>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49F0027-0705-41CB-9FD9-80B7C81FD361}"/>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2A829CA1-5F00-DC3A-EA79-5A75534A7AAB}"/>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56F8BE87-16CB-ADA4-6116-307D926FB794}"/>
              </a:ext>
            </a:extLst>
          </p:cNvPr>
          <p:cNvPicPr>
            <a:picLocks noChangeAspect="1"/>
          </p:cNvPicPr>
          <p:nvPr/>
        </p:nvPicPr>
        <p:blipFill>
          <a:blip r:embed="rId3"/>
          <a:stretch>
            <a:fillRect/>
          </a:stretch>
        </p:blipFill>
        <p:spPr>
          <a:xfrm>
            <a:off x="3718679" y="1890376"/>
            <a:ext cx="4752528" cy="4585038"/>
          </a:xfrm>
          <a:prstGeom prst="rect">
            <a:avLst/>
          </a:prstGeom>
        </p:spPr>
      </p:pic>
      <p:sp>
        <p:nvSpPr>
          <p:cNvPr id="9" name="Oval 8">
            <a:extLst>
              <a:ext uri="{FF2B5EF4-FFF2-40B4-BE49-F238E27FC236}">
                <a16:creationId xmlns:a16="http://schemas.microsoft.com/office/drawing/2014/main" id="{F43BD664-8441-50CE-3894-339B1B3BB397}"/>
              </a:ext>
            </a:extLst>
          </p:cNvPr>
          <p:cNvSpPr/>
          <p:nvPr/>
        </p:nvSpPr>
        <p:spPr bwMode="auto">
          <a:xfrm>
            <a:off x="5303912" y="6068222"/>
            <a:ext cx="288032" cy="230187"/>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976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537338" y="700476"/>
            <a:ext cx="11158263" cy="1065213"/>
          </a:xfrm>
        </p:spPr>
        <p:txBody>
          <a:bodyPr/>
          <a:lstStyle/>
          <a:p>
            <a:r>
              <a:rPr lang="en-US" dirty="0"/>
              <a:t>Background: NBA-MMS (10.38) with optional LBT</a:t>
            </a:r>
          </a:p>
        </p:txBody>
      </p:sp>
      <p:sp>
        <p:nvSpPr>
          <p:cNvPr id="4" name="Slide Number Placeholder 3">
            <a:extLst>
              <a:ext uri="{FF2B5EF4-FFF2-40B4-BE49-F238E27FC236}">
                <a16:creationId xmlns:a16="http://schemas.microsoft.com/office/drawing/2014/main" id="{5DB82EB2-DBCA-9CD6-7E15-E73EDB341C8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29A4A41-BC1F-F35D-EB14-69C3E19CE328}"/>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8E1D726B-5094-1709-D63D-5FCFED2B449F}"/>
              </a:ext>
            </a:extLst>
          </p:cNvPr>
          <p:cNvSpPr>
            <a:spLocks noGrp="1"/>
          </p:cNvSpPr>
          <p:nvPr>
            <p:ph type="dt" idx="15"/>
          </p:nvPr>
        </p:nvSpPr>
        <p:spPr/>
        <p:txBody>
          <a:bodyPr/>
          <a:lstStyle/>
          <a:p>
            <a:r>
              <a:rPr lang="en-GB" dirty="0"/>
              <a:t>March 2024</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415480" y="2503839"/>
            <a:ext cx="534074"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2351583" y="3429000"/>
            <a:ext cx="622043"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119336" y="2633046"/>
            <a:ext cx="1173719" cy="461665"/>
          </a:xfrm>
          <a:prstGeom prst="rect">
            <a:avLst/>
          </a:prstGeom>
          <a:noFill/>
        </p:spPr>
        <p:txBody>
          <a:bodyPr wrap="none" rtlCol="0">
            <a:spAutoFit/>
          </a:bodyPr>
          <a:lstStyle/>
          <a:p>
            <a:r>
              <a:rPr lang="en-US"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34761" y="3825353"/>
            <a:ext cx="1500732" cy="461665"/>
          </a:xfrm>
          <a:prstGeom prst="rect">
            <a:avLst/>
          </a:prstGeom>
          <a:noFill/>
        </p:spPr>
        <p:txBody>
          <a:bodyPr wrap="none" rtlCol="0">
            <a:spAutoFit/>
          </a:bodyPr>
          <a:lstStyle/>
          <a:p>
            <a:r>
              <a:rPr lang="en-US"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9841865" y="3439943"/>
            <a:ext cx="936104" cy="92516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10759497" y="2503839"/>
            <a:ext cx="936104"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949554" y="5157192"/>
            <a:ext cx="8392375" cy="1015007"/>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10602747" y="3653250"/>
            <a:ext cx="334516" cy="185119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10267373" y="4690632"/>
            <a:ext cx="1008112" cy="369332"/>
          </a:xfrm>
          <a:prstGeom prst="rect">
            <a:avLst/>
          </a:prstGeom>
          <a:noFill/>
        </p:spPr>
        <p:txBody>
          <a:bodyPr wrap="square" rtlCol="0">
            <a:spAutoFit/>
          </a:bodyPr>
          <a:lstStyle/>
          <a:p>
            <a:r>
              <a:rPr lang="en-US" sz="180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9624392" y="5157192"/>
            <a:ext cx="432048" cy="381001"/>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919536" y="4829131"/>
            <a:ext cx="2414444" cy="461665"/>
          </a:xfrm>
          <a:prstGeom prst="rect">
            <a:avLst/>
          </a:prstGeom>
          <a:noFill/>
        </p:spPr>
        <p:txBody>
          <a:bodyPr wrap="none" rtlCol="0">
            <a:spAutoFit/>
          </a:bodyPr>
          <a:lstStyle/>
          <a:p>
            <a:r>
              <a:rPr lang="en-US" dirty="0">
                <a:solidFill>
                  <a:schemeClr val="tx1"/>
                </a:solidFill>
              </a:rPr>
              <a:t>Section 10.38.8.3</a:t>
            </a:r>
            <a:r>
              <a:rPr lang="en-US"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3287688" y="2503840"/>
            <a:ext cx="747586" cy="1861264"/>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6109608" y="2497409"/>
            <a:ext cx="747586" cy="1861264"/>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7027608" y="2509311"/>
            <a:ext cx="747586" cy="1861264"/>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7965037" y="2492988"/>
            <a:ext cx="747586" cy="1861264"/>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8892977" y="2492988"/>
            <a:ext cx="747586" cy="1861264"/>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5171418" y="2503839"/>
            <a:ext cx="747586" cy="1861264"/>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4225117" y="2503840"/>
            <a:ext cx="747586" cy="1861264"/>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3618738" y="1898664"/>
            <a:ext cx="275327" cy="937429"/>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3428981" y="1776407"/>
            <a:ext cx="697627" cy="461665"/>
          </a:xfrm>
          <a:prstGeom prst="rect">
            <a:avLst/>
          </a:prstGeom>
          <a:noFill/>
        </p:spPr>
        <p:txBody>
          <a:bodyPr wrap="none" rtlCol="0">
            <a:spAutoFit/>
          </a:bodyPr>
          <a:lstStyle/>
          <a:p>
            <a:r>
              <a:rPr lang="en-US" dirty="0">
                <a:solidFill>
                  <a:schemeClr val="tx1"/>
                </a:solidFill>
              </a:rPr>
              <a:t>1ms</a:t>
            </a:r>
          </a:p>
        </p:txBody>
      </p:sp>
    </p:spTree>
    <p:extLst>
      <p:ext uri="{BB962C8B-B14F-4D97-AF65-F5344CB8AC3E}">
        <p14:creationId xmlns:p14="http://schemas.microsoft.com/office/powerpoint/2010/main" val="374667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EB0F-8CE5-C01F-28D7-A6376906EC08}"/>
              </a:ext>
            </a:extLst>
          </p:cNvPr>
          <p:cNvSpPr>
            <a:spLocks noGrp="1"/>
          </p:cNvSpPr>
          <p:nvPr>
            <p:ph type="title"/>
          </p:nvPr>
        </p:nvSpPr>
        <p:spPr/>
        <p:txBody>
          <a:bodyPr/>
          <a:lstStyle/>
          <a:p>
            <a:r>
              <a:rPr lang="en-US" dirty="0"/>
              <a:t>Background on </a:t>
            </a:r>
            <a:r>
              <a:rPr lang="en-US" dirty="0" err="1"/>
              <a:t>Coex</a:t>
            </a:r>
            <a:r>
              <a:rPr lang="en-US" dirty="0"/>
              <a:t> SC </a:t>
            </a:r>
            <a:r>
              <a:rPr lang="en-US" dirty="0" err="1"/>
              <a:t>Strawpoll</a:t>
            </a:r>
            <a:endParaRPr lang="en-US" dirty="0"/>
          </a:p>
        </p:txBody>
      </p:sp>
      <p:sp>
        <p:nvSpPr>
          <p:cNvPr id="3" name="Content Placeholder 2">
            <a:extLst>
              <a:ext uri="{FF2B5EF4-FFF2-40B4-BE49-F238E27FC236}">
                <a16:creationId xmlns:a16="http://schemas.microsoft.com/office/drawing/2014/main" id="{90A3E8E3-28D8-D00C-C492-117DF3E8B2B1}"/>
              </a:ext>
            </a:extLst>
          </p:cNvPr>
          <p:cNvSpPr>
            <a:spLocks noGrp="1"/>
          </p:cNvSpPr>
          <p:nvPr>
            <p:ph idx="1"/>
          </p:nvPr>
        </p:nvSpPr>
        <p:spPr/>
        <p:txBody>
          <a:bodyPr/>
          <a:lstStyle/>
          <a:p>
            <a:r>
              <a:rPr lang="en-US" sz="2400" dirty="0">
                <a:effectLst/>
                <a:latin typeface="Times New Roman" panose="02020603050405020304" pitchFamily="18" charset="0"/>
                <a:ea typeface="Times New Roman" panose="02020603050405020304" pitchFamily="18" charset="0"/>
              </a:rPr>
              <a:t>“802.11 Coex SC recommends that 802.15.4ab considers adopting a mandatory coexistence mechanism to enable shared use of the spectrum and adequate performance between 802.11 and 802.15.4ab. This mandatory coex mechanism should consist of one or more of LBT or other techniques”</a:t>
            </a:r>
          </a:p>
          <a:p>
            <a:endParaRPr lang="en-US" dirty="0">
              <a:effectLst/>
              <a:latin typeface="+mn-lt"/>
              <a:ea typeface="Calibri" panose="020F0502020204030204" pitchFamily="34" charset="0"/>
            </a:endParaRPr>
          </a:p>
          <a:p>
            <a:r>
              <a:rPr lang="en-US" dirty="0">
                <a:ea typeface="Calibri" panose="020F0502020204030204" pitchFamily="34" charset="0"/>
              </a:rPr>
              <a:t>44 Y, 13N,  0 Abstain</a:t>
            </a:r>
          </a:p>
          <a:p>
            <a:endParaRPr lang="en-US" dirty="0">
              <a:effectLst/>
              <a:latin typeface="+mn-lt"/>
              <a:ea typeface="Calibri" panose="020F050202020403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D21BBE45-CC03-53C7-D29E-D729A7E57FF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9E091C-8280-FE55-E843-57AA48311D91}"/>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DE241A73-4659-D701-242E-442442314F94}"/>
              </a:ext>
            </a:extLst>
          </p:cNvPr>
          <p:cNvSpPr>
            <a:spLocks noGrp="1"/>
          </p:cNvSpPr>
          <p:nvPr>
            <p:ph type="dt" idx="15"/>
          </p:nvPr>
        </p:nvSpPr>
        <p:spPr/>
        <p:txBody>
          <a:bodyPr/>
          <a:lstStyle/>
          <a:p>
            <a:r>
              <a:rPr lang="en-GB" dirty="0"/>
              <a:t>March 2024</a:t>
            </a:r>
          </a:p>
        </p:txBody>
      </p:sp>
    </p:spTree>
    <p:extLst>
      <p:ext uri="{BB962C8B-B14F-4D97-AF65-F5344CB8AC3E}">
        <p14:creationId xmlns:p14="http://schemas.microsoft.com/office/powerpoint/2010/main" val="1254405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71BCC-EBEF-9FEA-9104-BA561FC27EC4}"/>
              </a:ext>
            </a:extLst>
          </p:cNvPr>
          <p:cNvSpPr>
            <a:spLocks noGrp="1"/>
          </p:cNvSpPr>
          <p:nvPr>
            <p:ph type="title"/>
          </p:nvPr>
        </p:nvSpPr>
        <p:spPr>
          <a:xfrm>
            <a:off x="914401" y="685801"/>
            <a:ext cx="10361084" cy="1065213"/>
          </a:xfrm>
        </p:spPr>
        <p:txBody>
          <a:bodyPr wrap="square" anchor="ctr">
            <a:normAutofit/>
          </a:bodyPr>
          <a:lstStyle/>
          <a:p>
            <a:r>
              <a:rPr lang="en-US" dirty="0"/>
              <a:t>6 CCA Modes in 802.15.4me-D03</a:t>
            </a:r>
          </a:p>
        </p:txBody>
      </p:sp>
      <p:pic>
        <p:nvPicPr>
          <p:cNvPr id="8" name="Picture 7">
            <a:extLst>
              <a:ext uri="{FF2B5EF4-FFF2-40B4-BE49-F238E27FC236}">
                <a16:creationId xmlns:a16="http://schemas.microsoft.com/office/drawing/2014/main" id="{008E991A-B24B-FAA0-F041-06CD7F08413E}"/>
              </a:ext>
            </a:extLst>
          </p:cNvPr>
          <p:cNvPicPr>
            <a:picLocks noChangeAspect="1"/>
          </p:cNvPicPr>
          <p:nvPr/>
        </p:nvPicPr>
        <p:blipFill>
          <a:blip r:embed="rId2"/>
          <a:stretch>
            <a:fillRect/>
          </a:stretch>
        </p:blipFill>
        <p:spPr>
          <a:xfrm>
            <a:off x="3471617" y="1715472"/>
            <a:ext cx="5348250" cy="4759942"/>
          </a:xfrm>
          <a:prstGeom prst="rect">
            <a:avLst/>
          </a:prstGeom>
          <a:noFill/>
        </p:spPr>
      </p:pic>
      <p:sp>
        <p:nvSpPr>
          <p:cNvPr id="4" name="Slide Number Placeholder 3">
            <a:extLst>
              <a:ext uri="{FF2B5EF4-FFF2-40B4-BE49-F238E27FC236}">
                <a16:creationId xmlns:a16="http://schemas.microsoft.com/office/drawing/2014/main" id="{AFD356C2-C7D1-366B-71B9-CD95F86498BA}"/>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7</a:t>
            </a:fld>
            <a:endParaRPr lang="en-GB" dirty="0"/>
          </a:p>
        </p:txBody>
      </p:sp>
      <p:sp>
        <p:nvSpPr>
          <p:cNvPr id="5" name="Footer Placeholder 4">
            <a:extLst>
              <a:ext uri="{FF2B5EF4-FFF2-40B4-BE49-F238E27FC236}">
                <a16:creationId xmlns:a16="http://schemas.microsoft.com/office/drawing/2014/main" id="{F8E1F1FA-1BC9-7515-4EEA-415FB39909CD}"/>
              </a:ext>
            </a:extLst>
          </p:cNvPr>
          <p:cNvSpPr>
            <a:spLocks noGrp="1"/>
          </p:cNvSpPr>
          <p:nvPr>
            <p:ph type="ftr" idx="14"/>
          </p:nvPr>
        </p:nvSpPr>
        <p:spPr>
          <a:xfrm>
            <a:off x="7176120" y="6549869"/>
            <a:ext cx="4246027" cy="180975"/>
          </a:xfrm>
        </p:spPr>
        <p:txBody>
          <a:bodyPr wrap="square" anchor="t">
            <a:normAutofit/>
          </a:bodyPr>
          <a:lstStyle/>
          <a:p>
            <a:pPr>
              <a:lnSpc>
                <a:spcPct val="90000"/>
              </a:lnSpc>
              <a:spcAft>
                <a:spcPts val="600"/>
              </a:spcAft>
            </a:pPr>
            <a:r>
              <a:rPr lang="en-GB" dirty="0"/>
              <a:t>Carlos Aldana, Meta</a:t>
            </a:r>
          </a:p>
        </p:txBody>
      </p:sp>
      <p:sp>
        <p:nvSpPr>
          <p:cNvPr id="6" name="Date Placeholder 5">
            <a:extLst>
              <a:ext uri="{FF2B5EF4-FFF2-40B4-BE49-F238E27FC236}">
                <a16:creationId xmlns:a16="http://schemas.microsoft.com/office/drawing/2014/main" id="{5314D8E0-7E30-95CE-FE60-5773415005B4}"/>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GB" dirty="0"/>
              <a:t>March 2024</a:t>
            </a:r>
          </a:p>
        </p:txBody>
      </p:sp>
    </p:spTree>
    <p:extLst>
      <p:ext uri="{BB962C8B-B14F-4D97-AF65-F5344CB8AC3E}">
        <p14:creationId xmlns:p14="http://schemas.microsoft.com/office/powerpoint/2010/main" val="188062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Text in Section 11.2.8 in 802.15.4me D03</a:t>
            </a:r>
          </a:p>
        </p:txBody>
      </p:sp>
      <p:sp>
        <p:nvSpPr>
          <p:cNvPr id="9218" name="Rectangle 2"/>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GB" b="0" dirty="0"/>
              <a:t>CCA mode 4 would </a:t>
            </a:r>
            <a:r>
              <a:rPr lang="en-US" b="0" i="0" u="none" strike="noStrike" baseline="0" dirty="0"/>
              <a:t>typically be used in low duty cycle applications.</a:t>
            </a:r>
            <a:endParaRPr lang="en-GB" b="0" dirty="0"/>
          </a:p>
          <a:p>
            <a:pPr algn="l">
              <a:buFont typeface="Arial" panose="020B0604020202020204" pitchFamily="34" charset="0"/>
              <a:buChar char="•"/>
            </a:pPr>
            <a:r>
              <a:rPr lang="en-US" b="0" i="0" u="none" strike="noStrike" baseline="0" dirty="0"/>
              <a:t>The PHY PIB attribute </a:t>
            </a:r>
            <a:r>
              <a:rPr lang="en-US" b="0" i="1" u="none" strike="noStrike" baseline="0" dirty="0"/>
              <a:t>phyCcaMode</a:t>
            </a:r>
            <a:r>
              <a:rPr lang="en-US" b="0" i="0" u="none" strike="noStrike" baseline="0" dirty="0"/>
              <a:t>, as described in 12.3.2, shall indicate the appropriate operation mode. The CCA parameters are subject to the following criteria:</a:t>
            </a:r>
          </a:p>
          <a:p>
            <a:pPr marL="857250" lvl="1" indent="-457200">
              <a:buFont typeface="+mj-lt"/>
              <a:buAutoNum type="alphaLcPeriod"/>
            </a:pPr>
            <a:r>
              <a:rPr lang="en-US" b="0" i="0" u="none" strike="noStrike" baseline="0" dirty="0"/>
              <a:t>Unless otherwise specified in this standard for the PHY being used, the ED threshold shall be </a:t>
            </a:r>
            <a:r>
              <a:rPr lang="en-US" b="0" i="1" u="none" strike="noStrike" baseline="0" dirty="0"/>
              <a:t>phyCcaEdThreshold</a:t>
            </a:r>
            <a:r>
              <a:rPr lang="en-US" b="0" i="0" u="none" strike="noStrike" baseline="0" dirty="0"/>
              <a:t>.</a:t>
            </a:r>
          </a:p>
          <a:p>
            <a:pPr marL="857250" lvl="1" indent="-457200">
              <a:buFont typeface="+mj-lt"/>
              <a:buAutoNum type="alphaLcPeriod"/>
            </a:pPr>
            <a:r>
              <a:rPr lang="en-US" b="0" i="0" u="none" strike="noStrike" baseline="0" dirty="0"/>
              <a:t>The CCA detection time shall be equal to </a:t>
            </a:r>
            <a:r>
              <a:rPr lang="en-US" b="0" i="1" u="none" strike="noStrike" baseline="0" dirty="0"/>
              <a:t>phyCcaDuration</a:t>
            </a:r>
            <a:r>
              <a:rPr lang="en-US" b="0" i="0" u="none" strike="noStrike" baseline="0" dirty="0"/>
              <a:t>, as defined in Table 12-2</a:t>
            </a:r>
            <a:r>
              <a:rPr lang="en-US" b="0" i="1" u="none" strike="noStrike" baseline="0" dirty="0"/>
              <a:t>.</a:t>
            </a: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4" name="Date Placeholder 3"/>
          <p:cNvSpPr>
            <a:spLocks noGrp="1"/>
          </p:cNvSpPr>
          <p:nvPr>
            <p:ph type="dt" idx="15"/>
          </p:nvPr>
        </p:nvSpPr>
        <p:spPr/>
        <p:txBody>
          <a:bodyPr/>
          <a:lstStyle/>
          <a:p>
            <a:r>
              <a:rPr lang="en-GB" dirty="0"/>
              <a:t>March 2024</a:t>
            </a:r>
          </a:p>
        </p:txBody>
      </p:sp>
      <p:sp>
        <p:nvSpPr>
          <p:cNvPr id="3" name="Footer Placeholder 4">
            <a:extLst>
              <a:ext uri="{FF2B5EF4-FFF2-40B4-BE49-F238E27FC236}">
                <a16:creationId xmlns:a16="http://schemas.microsoft.com/office/drawing/2014/main" id="{A272FBE2-181E-1D63-5825-9A091CE73D88}"/>
              </a:ext>
            </a:extLst>
          </p:cNvPr>
          <p:cNvSpPr txBox="1">
            <a:spLocks/>
          </p:cNvSpPr>
          <p:nvPr/>
        </p:nvSpPr>
        <p:spPr>
          <a:xfrm>
            <a:off x="10056440" y="6475414"/>
            <a:ext cx="1760555" cy="209598"/>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Carlos Aldana, Meta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872A-43EE-27EC-3FE2-9FD8D4383E65}"/>
              </a:ext>
            </a:extLst>
          </p:cNvPr>
          <p:cNvSpPr>
            <a:spLocks noGrp="1"/>
          </p:cNvSpPr>
          <p:nvPr>
            <p:ph type="title"/>
          </p:nvPr>
        </p:nvSpPr>
        <p:spPr>
          <a:xfrm>
            <a:off x="914400" y="685801"/>
            <a:ext cx="10798223" cy="1065213"/>
          </a:xfrm>
        </p:spPr>
        <p:txBody>
          <a:bodyPr/>
          <a:lstStyle/>
          <a:p>
            <a:r>
              <a:rPr lang="en-US" dirty="0"/>
              <a:t>CCA Mode, CCA Duration and ED Threshold in Table 12-2</a:t>
            </a:r>
          </a:p>
        </p:txBody>
      </p:sp>
      <p:pic>
        <p:nvPicPr>
          <p:cNvPr id="8" name="Content Placeholder 7">
            <a:extLst>
              <a:ext uri="{FF2B5EF4-FFF2-40B4-BE49-F238E27FC236}">
                <a16:creationId xmlns:a16="http://schemas.microsoft.com/office/drawing/2014/main" id="{99540EA3-38B2-55AC-5B34-FA82821EA652}"/>
              </a:ext>
            </a:extLst>
          </p:cNvPr>
          <p:cNvPicPr>
            <a:picLocks noGrp="1" noChangeAspect="1"/>
          </p:cNvPicPr>
          <p:nvPr>
            <p:ph idx="1"/>
          </p:nvPr>
        </p:nvPicPr>
        <p:blipFill>
          <a:blip r:embed="rId2"/>
          <a:stretch>
            <a:fillRect/>
          </a:stretch>
        </p:blipFill>
        <p:spPr>
          <a:xfrm>
            <a:off x="2081210" y="3411320"/>
            <a:ext cx="8029575" cy="933450"/>
          </a:xfrm>
        </p:spPr>
      </p:pic>
      <p:sp>
        <p:nvSpPr>
          <p:cNvPr id="4" name="Slide Number Placeholder 3">
            <a:extLst>
              <a:ext uri="{FF2B5EF4-FFF2-40B4-BE49-F238E27FC236}">
                <a16:creationId xmlns:a16="http://schemas.microsoft.com/office/drawing/2014/main" id="{F835AC5A-1737-6BF4-B964-02B96AC51FDB}"/>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2B1C1D9-01CC-E6A5-A281-F20DAD581D13}"/>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C2AF3B8F-68C2-0AA7-4952-0921D5E98583}"/>
              </a:ext>
            </a:extLst>
          </p:cNvPr>
          <p:cNvSpPr>
            <a:spLocks noGrp="1"/>
          </p:cNvSpPr>
          <p:nvPr>
            <p:ph type="dt" idx="15"/>
          </p:nvPr>
        </p:nvSpPr>
        <p:spPr/>
        <p:txBody>
          <a:bodyPr/>
          <a:lstStyle/>
          <a:p>
            <a:r>
              <a:rPr lang="en-GB" dirty="0"/>
              <a:t>March 2024</a:t>
            </a:r>
          </a:p>
        </p:txBody>
      </p:sp>
      <p:pic>
        <p:nvPicPr>
          <p:cNvPr id="10" name="Picture 9">
            <a:extLst>
              <a:ext uri="{FF2B5EF4-FFF2-40B4-BE49-F238E27FC236}">
                <a16:creationId xmlns:a16="http://schemas.microsoft.com/office/drawing/2014/main" id="{E5A588A0-F0E5-BC86-3F37-BC4331234F95}"/>
              </a:ext>
            </a:extLst>
          </p:cNvPr>
          <p:cNvPicPr>
            <a:picLocks noChangeAspect="1"/>
          </p:cNvPicPr>
          <p:nvPr/>
        </p:nvPicPr>
        <p:blipFill>
          <a:blip r:embed="rId3"/>
          <a:stretch>
            <a:fillRect/>
          </a:stretch>
        </p:blipFill>
        <p:spPr>
          <a:xfrm>
            <a:off x="2043109" y="4714306"/>
            <a:ext cx="8105775" cy="1390650"/>
          </a:xfrm>
          <a:prstGeom prst="rect">
            <a:avLst/>
          </a:prstGeom>
        </p:spPr>
      </p:pic>
      <p:pic>
        <p:nvPicPr>
          <p:cNvPr id="12" name="Picture 11">
            <a:extLst>
              <a:ext uri="{FF2B5EF4-FFF2-40B4-BE49-F238E27FC236}">
                <a16:creationId xmlns:a16="http://schemas.microsoft.com/office/drawing/2014/main" id="{4E9C87A0-876C-1CBE-DAA8-971DEFF3486B}"/>
              </a:ext>
            </a:extLst>
          </p:cNvPr>
          <p:cNvPicPr>
            <a:picLocks noChangeAspect="1"/>
          </p:cNvPicPr>
          <p:nvPr/>
        </p:nvPicPr>
        <p:blipFill>
          <a:blip r:embed="rId4"/>
          <a:stretch>
            <a:fillRect/>
          </a:stretch>
        </p:blipFill>
        <p:spPr>
          <a:xfrm>
            <a:off x="1981200" y="2501683"/>
            <a:ext cx="8229600" cy="428625"/>
          </a:xfrm>
          <a:prstGeom prst="rect">
            <a:avLst/>
          </a:prstGeom>
        </p:spPr>
      </p:pic>
    </p:spTree>
    <p:extLst>
      <p:ext uri="{BB962C8B-B14F-4D97-AF65-F5344CB8AC3E}">
        <p14:creationId xmlns:p14="http://schemas.microsoft.com/office/powerpoint/2010/main" val="513699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1628</TotalTime>
  <Words>643</Words>
  <Application>Microsoft Office PowerPoint</Application>
  <PresentationFormat>Widescreen</PresentationFormat>
  <Paragraphs>130</Paragraphs>
  <Slides>12</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Arial Unicode MS</vt:lpstr>
      <vt:lpstr>Calibri</vt:lpstr>
      <vt:lpstr>Times New Roman</vt:lpstr>
      <vt:lpstr>Office Theme</vt:lpstr>
      <vt:lpstr>Document</vt:lpstr>
      <vt:lpstr>CCA Modes in 802.15.4</vt:lpstr>
      <vt:lpstr>Abstract</vt:lpstr>
      <vt:lpstr>Background on NB Frequencies</vt:lpstr>
      <vt:lpstr>Background: No-LBT Data Transmission using NB (10.43)</vt:lpstr>
      <vt:lpstr>Background: NBA-MMS (10.38) with optional LBT</vt:lpstr>
      <vt:lpstr>Background on Coex SC Strawpoll</vt:lpstr>
      <vt:lpstr>6 CCA Modes in 802.15.4me-D03</vt:lpstr>
      <vt:lpstr>Additional Text in Section 11.2.8 in 802.15.4me D03</vt:lpstr>
      <vt:lpstr>CCA Mode, CCA Duration and ED Threshold in Table 12-2</vt:lpstr>
      <vt:lpstr>Proposal by Ben in 802.15.4ab (Comment to Draft C)</vt:lpstr>
      <vt:lpstr>Proposed Way Forward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Items Joint Coex SC / .15.4ab Session Jan 2024</dc:title>
  <dc:subject/>
  <dc:creator>Emmelmann, Marc</dc:creator>
  <cp:keywords/>
  <dc:description/>
  <cp:lastModifiedBy>Carlos Aldana</cp:lastModifiedBy>
  <cp:revision>11</cp:revision>
  <cp:lastPrinted>1601-01-01T00:00:00Z</cp:lastPrinted>
  <dcterms:created xsi:type="dcterms:W3CDTF">2024-01-16T14:13:25Z</dcterms:created>
  <dcterms:modified xsi:type="dcterms:W3CDTF">2024-04-30T05:32:16Z</dcterms:modified>
  <cp:category/>
</cp:coreProperties>
</file>