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2"/>
  </p:notesMasterIdLst>
  <p:handoutMasterIdLst>
    <p:handoutMasterId r:id="rId13"/>
  </p:handoutMasterIdLst>
  <p:sldIdLst>
    <p:sldId id="331" r:id="rId2"/>
    <p:sldId id="910" r:id="rId3"/>
    <p:sldId id="355" r:id="rId4"/>
    <p:sldId id="356" r:id="rId5"/>
    <p:sldId id="352" r:id="rId6"/>
    <p:sldId id="948" r:id="rId7"/>
    <p:sldId id="939" r:id="rId8"/>
    <p:sldId id="947" r:id="rId9"/>
    <p:sldId id="949" r:id="rId10"/>
    <p:sldId id="946" r:id="rId11"/>
  </p:sldIdLst>
  <p:sldSz cx="9144000" cy="6858000" type="screen4x3"/>
  <p:notesSz cx="6794500" cy="9931400"/>
  <p:defaultTex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312">
          <p15:clr>
            <a:srgbClr val="A4A3A4"/>
          </p15:clr>
        </p15:guide>
        <p15:guide id="2" pos="2822">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FFFF"/>
    <a:srgbClr val="FF0000"/>
    <a:srgbClr val="339AA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MasterView">
  <p:normalViewPr horzBarState="maximized">
    <p:restoredLeft sz="7210" autoAdjust="0"/>
    <p:restoredTop sz="96649" autoAdjust="0"/>
  </p:normalViewPr>
  <p:slideViewPr>
    <p:cSldViewPr>
      <p:cViewPr varScale="1">
        <p:scale>
          <a:sx n="81" d="100"/>
          <a:sy n="81" d="100"/>
        </p:scale>
        <p:origin x="1180" y="68"/>
      </p:cViewPr>
      <p:guideLst>
        <p:guide orient="horz" pos="2160"/>
        <p:guide pos="2880"/>
      </p:guideLst>
    </p:cSldViewPr>
  </p:slideViewPr>
  <p:outlineViewPr>
    <p:cViewPr>
      <p:scale>
        <a:sx n="50" d="100"/>
        <a:sy n="50" d="100"/>
      </p:scale>
      <p:origin x="0" y="0"/>
    </p:cViewPr>
  </p:outlineViewPr>
  <p:notesTextViewPr>
    <p:cViewPr>
      <p:scale>
        <a:sx n="3" d="2"/>
        <a:sy n="3" d="2"/>
      </p:scale>
      <p:origin x="0" y="0"/>
    </p:cViewPr>
  </p:notesTextViewPr>
  <p:sorterViewPr>
    <p:cViewPr>
      <p:scale>
        <a:sx n="100" d="100"/>
        <a:sy n="100" d="100"/>
      </p:scale>
      <p:origin x="0" y="0"/>
    </p:cViewPr>
  </p:sorterViewPr>
  <p:notesViewPr>
    <p:cSldViewPr>
      <p:cViewPr>
        <p:scale>
          <a:sx n="100" d="100"/>
          <a:sy n="100" d="100"/>
        </p:scale>
        <p:origin x="2850" y="-594"/>
      </p:cViewPr>
      <p:guideLst>
        <p:guide orient="horz" pos="2312"/>
        <p:guide pos="2822"/>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xmlns="" id="{355FA4C3-EA6F-4DEC-9A5B-DA9F4B2DCCDA}"/>
              </a:ext>
            </a:extLst>
          </p:cNvPr>
          <p:cNvSpPr>
            <a:spLocks noGrp="1" noChangeArrowheads="1"/>
          </p:cNvSpPr>
          <p:nvPr>
            <p:ph type="hdr" sz="quarter"/>
          </p:nvPr>
        </p:nvSpPr>
        <p:spPr bwMode="auto">
          <a:xfrm>
            <a:off x="3286125" y="206375"/>
            <a:ext cx="28257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GB"/>
              <a:t>doc.: IEEE 802.11-19/xxxxr0</a:t>
            </a:r>
          </a:p>
        </p:txBody>
      </p:sp>
      <p:sp>
        <p:nvSpPr>
          <p:cNvPr id="3075" name="Rectangle 3">
            <a:extLst>
              <a:ext uri="{FF2B5EF4-FFF2-40B4-BE49-F238E27FC236}">
                <a16:creationId xmlns:a16="http://schemas.microsoft.com/office/drawing/2014/main" xmlns="" id="{C3847927-4241-4395-85F2-4DA1D4673C1D}"/>
              </a:ext>
            </a:extLst>
          </p:cNvPr>
          <p:cNvSpPr>
            <a:spLocks noGrp="1" noChangeArrowheads="1"/>
          </p:cNvSpPr>
          <p:nvPr>
            <p:ph type="dt" sz="quarter" idx="1"/>
          </p:nvPr>
        </p:nvSpPr>
        <p:spPr bwMode="auto">
          <a:xfrm>
            <a:off x="682625" y="206375"/>
            <a:ext cx="20462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ltLang="en-US"/>
              <a:t>July 2013</a:t>
            </a:r>
            <a:endParaRPr lang="en-GB" altLang="en-US"/>
          </a:p>
        </p:txBody>
      </p:sp>
      <p:sp>
        <p:nvSpPr>
          <p:cNvPr id="3076" name="Rectangle 4">
            <a:extLst>
              <a:ext uri="{FF2B5EF4-FFF2-40B4-BE49-F238E27FC236}">
                <a16:creationId xmlns:a16="http://schemas.microsoft.com/office/drawing/2014/main" xmlns="" id="{0835B85C-0C92-4AAB-B5CD-5874F0F84968}"/>
              </a:ext>
            </a:extLst>
          </p:cNvPr>
          <p:cNvSpPr>
            <a:spLocks noGrp="1" noChangeArrowheads="1"/>
          </p:cNvSpPr>
          <p:nvPr>
            <p:ph type="ftr" sz="quarter" idx="2"/>
          </p:nvPr>
        </p:nvSpPr>
        <p:spPr bwMode="auto">
          <a:xfrm>
            <a:off x="3779838" y="9612313"/>
            <a:ext cx="24098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GB"/>
              <a:t>Alice Chen (Qualcomm)</a:t>
            </a:r>
          </a:p>
        </p:txBody>
      </p:sp>
      <p:sp>
        <p:nvSpPr>
          <p:cNvPr id="3077" name="Rectangle 5">
            <a:extLst>
              <a:ext uri="{FF2B5EF4-FFF2-40B4-BE49-F238E27FC236}">
                <a16:creationId xmlns:a16="http://schemas.microsoft.com/office/drawing/2014/main" xmlns="" id="{216F8561-CC11-4763-86D6-E7ED36EFF48D}"/>
              </a:ext>
            </a:extLst>
          </p:cNvPr>
          <p:cNvSpPr>
            <a:spLocks noGrp="1" noChangeArrowheads="1"/>
          </p:cNvSpPr>
          <p:nvPr>
            <p:ph type="sldNum" sz="quarter" idx="3"/>
          </p:nvPr>
        </p:nvSpPr>
        <p:spPr bwMode="auto">
          <a:xfrm>
            <a:off x="3067050" y="9612313"/>
            <a:ext cx="51276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GB" altLang="en-US"/>
              <a:t>Page </a:t>
            </a:r>
            <a:fld id="{A7A4710E-391E-40EE-B9A8-9D33E6E92389}" type="slidenum">
              <a:rPr lang="en-GB" altLang="en-US"/>
              <a:pPr>
                <a:defRPr/>
              </a:pPr>
              <a:t>‹#›</a:t>
            </a:fld>
            <a:endParaRPr lang="en-GB" altLang="en-US"/>
          </a:p>
        </p:txBody>
      </p:sp>
      <p:sp>
        <p:nvSpPr>
          <p:cNvPr id="14342" name="Line 6">
            <a:extLst>
              <a:ext uri="{FF2B5EF4-FFF2-40B4-BE49-F238E27FC236}">
                <a16:creationId xmlns:a16="http://schemas.microsoft.com/office/drawing/2014/main" xmlns="" id="{5F56412F-514B-4C5E-8C72-CCE02BB37E88}"/>
              </a:ext>
            </a:extLst>
          </p:cNvPr>
          <p:cNvSpPr>
            <a:spLocks noChangeShapeType="1"/>
          </p:cNvSpPr>
          <p:nvPr/>
        </p:nvSpPr>
        <p:spPr bwMode="auto">
          <a:xfrm>
            <a:off x="681038" y="415925"/>
            <a:ext cx="54324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1511" name="Rectangle 7">
            <a:extLst>
              <a:ext uri="{FF2B5EF4-FFF2-40B4-BE49-F238E27FC236}">
                <a16:creationId xmlns:a16="http://schemas.microsoft.com/office/drawing/2014/main" xmlns="" id="{EE46596A-ED38-406F-B588-A1AE73AFE630}"/>
              </a:ext>
            </a:extLst>
          </p:cNvPr>
          <p:cNvSpPr>
            <a:spLocks noChangeArrowheads="1"/>
          </p:cNvSpPr>
          <p:nvPr/>
        </p:nvSpPr>
        <p:spPr bwMode="auto">
          <a:xfrm>
            <a:off x="681038" y="96123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t>Submission</a:t>
            </a:r>
          </a:p>
        </p:txBody>
      </p:sp>
      <p:sp>
        <p:nvSpPr>
          <p:cNvPr id="14344" name="Line 8">
            <a:extLst>
              <a:ext uri="{FF2B5EF4-FFF2-40B4-BE49-F238E27FC236}">
                <a16:creationId xmlns:a16="http://schemas.microsoft.com/office/drawing/2014/main" xmlns="" id="{BD52F7B8-7212-4565-994E-D2E4DC0E1C8C}"/>
              </a:ext>
            </a:extLst>
          </p:cNvPr>
          <p:cNvSpPr>
            <a:spLocks noChangeShapeType="1"/>
          </p:cNvSpPr>
          <p:nvPr/>
        </p:nvSpPr>
        <p:spPr bwMode="auto">
          <a:xfrm>
            <a:off x="681038" y="9599613"/>
            <a:ext cx="5583237"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315559744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xmlns="" id="{A165344A-BCBA-4503-B758-E91B70190134}"/>
              </a:ext>
            </a:extLst>
          </p:cNvPr>
          <p:cNvSpPr>
            <a:spLocks noGrp="1" noChangeArrowheads="1"/>
          </p:cNvSpPr>
          <p:nvPr>
            <p:ph type="hdr" sz="quarter"/>
          </p:nvPr>
        </p:nvSpPr>
        <p:spPr bwMode="auto">
          <a:xfrm>
            <a:off x="3328988" y="120650"/>
            <a:ext cx="28257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GB" dirty="0"/>
              <a:t>doc.: IEEE 802.11-19/xxxxr0</a:t>
            </a:r>
          </a:p>
        </p:txBody>
      </p:sp>
      <p:sp>
        <p:nvSpPr>
          <p:cNvPr id="2051" name="Rectangle 3">
            <a:extLst>
              <a:ext uri="{FF2B5EF4-FFF2-40B4-BE49-F238E27FC236}">
                <a16:creationId xmlns:a16="http://schemas.microsoft.com/office/drawing/2014/main" xmlns="" id="{92CFA2B8-A839-4F7B-A8F9-45D426ADBADE}"/>
              </a:ext>
            </a:extLst>
          </p:cNvPr>
          <p:cNvSpPr>
            <a:spLocks noGrp="1" noChangeArrowheads="1"/>
          </p:cNvSpPr>
          <p:nvPr>
            <p:ph type="dt" idx="1"/>
          </p:nvPr>
        </p:nvSpPr>
        <p:spPr bwMode="auto">
          <a:xfrm>
            <a:off x="641350" y="120650"/>
            <a:ext cx="20462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ltLang="en-US"/>
              <a:t>July 2013</a:t>
            </a:r>
            <a:endParaRPr lang="en-GB" altLang="en-US"/>
          </a:p>
        </p:txBody>
      </p:sp>
      <p:sp>
        <p:nvSpPr>
          <p:cNvPr id="13316" name="Rectangle 4">
            <a:extLst>
              <a:ext uri="{FF2B5EF4-FFF2-40B4-BE49-F238E27FC236}">
                <a16:creationId xmlns:a16="http://schemas.microsoft.com/office/drawing/2014/main" xmlns="" id="{E12586DF-74E9-42FA-92D8-CB004E81097A}"/>
              </a:ext>
            </a:extLst>
          </p:cNvPr>
          <p:cNvSpPr>
            <a:spLocks noGrp="1" noRot="1" noChangeAspect="1" noChangeArrowheads="1" noTextEdit="1"/>
          </p:cNvSpPr>
          <p:nvPr>
            <p:ph type="sldImg" idx="2"/>
          </p:nvPr>
        </p:nvSpPr>
        <p:spPr bwMode="auto">
          <a:xfrm>
            <a:off x="923925" y="750888"/>
            <a:ext cx="4948238" cy="371157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a:extLst>
              <a:ext uri="{FF2B5EF4-FFF2-40B4-BE49-F238E27FC236}">
                <a16:creationId xmlns:a16="http://schemas.microsoft.com/office/drawing/2014/main" xmlns="" id="{C5E92402-188A-4BA7-8E2B-60EBEB15FFE6}"/>
              </a:ext>
            </a:extLst>
          </p:cNvPr>
          <p:cNvSpPr>
            <a:spLocks noGrp="1" noChangeArrowheads="1"/>
          </p:cNvSpPr>
          <p:nvPr>
            <p:ph type="body" sz="quarter" idx="3"/>
          </p:nvPr>
        </p:nvSpPr>
        <p:spPr bwMode="auto">
          <a:xfrm>
            <a:off x="904875" y="4716463"/>
            <a:ext cx="4984750" cy="4471987"/>
          </a:xfrm>
          <a:prstGeom prst="rect">
            <a:avLst/>
          </a:prstGeom>
          <a:noFill/>
          <a:ln w="9525">
            <a:noFill/>
            <a:miter lim="800000"/>
            <a:headEnd/>
            <a:tailEnd/>
          </a:ln>
          <a:effectLst/>
        </p:spPr>
        <p:txBody>
          <a:bodyPr vert="horz" wrap="square" lIns="93746" tIns="46079" rIns="93746" bIns="46079"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2054" name="Rectangle 6">
            <a:extLst>
              <a:ext uri="{FF2B5EF4-FFF2-40B4-BE49-F238E27FC236}">
                <a16:creationId xmlns:a16="http://schemas.microsoft.com/office/drawing/2014/main" xmlns="" id="{E2EF01C8-FB3D-4155-B52F-C120FD4754F2}"/>
              </a:ext>
            </a:extLst>
          </p:cNvPr>
          <p:cNvSpPr>
            <a:spLocks noGrp="1" noChangeArrowheads="1"/>
          </p:cNvSpPr>
          <p:nvPr>
            <p:ph type="ftr" sz="quarter" idx="4"/>
          </p:nvPr>
        </p:nvSpPr>
        <p:spPr bwMode="auto">
          <a:xfrm>
            <a:off x="5109259" y="9615488"/>
            <a:ext cx="10454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8788" lvl="4" algn="r" defTabSz="933450">
              <a:defRPr/>
            </a:lvl5pPr>
          </a:lstStyle>
          <a:p>
            <a:pPr lvl="4">
              <a:defRPr/>
            </a:pPr>
            <a:r>
              <a:rPr lang="en-GB" dirty="0"/>
              <a:t>(Huawei)</a:t>
            </a:r>
          </a:p>
        </p:txBody>
      </p:sp>
      <p:sp>
        <p:nvSpPr>
          <p:cNvPr id="2055" name="Rectangle 7">
            <a:extLst>
              <a:ext uri="{FF2B5EF4-FFF2-40B4-BE49-F238E27FC236}">
                <a16:creationId xmlns:a16="http://schemas.microsoft.com/office/drawing/2014/main" xmlns="" id="{CBACD2E4-B6D6-47BB-8DEB-DC83A37FBF38}"/>
              </a:ext>
            </a:extLst>
          </p:cNvPr>
          <p:cNvSpPr>
            <a:spLocks noGrp="1" noChangeArrowheads="1"/>
          </p:cNvSpPr>
          <p:nvPr>
            <p:ph type="sldNum" sz="quarter" idx="5"/>
          </p:nvPr>
        </p:nvSpPr>
        <p:spPr bwMode="auto">
          <a:xfrm>
            <a:off x="3146425" y="9615488"/>
            <a:ext cx="51276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GB" altLang="en-US"/>
              <a:t>Page </a:t>
            </a:r>
            <a:fld id="{6D97498F-4D25-4339-A505-6DFAF1C539A8}" type="slidenum">
              <a:rPr lang="en-GB" altLang="en-US"/>
              <a:pPr>
                <a:defRPr/>
              </a:pPr>
              <a:t>‹#›</a:t>
            </a:fld>
            <a:endParaRPr lang="en-GB" altLang="en-US"/>
          </a:p>
        </p:txBody>
      </p:sp>
      <p:sp>
        <p:nvSpPr>
          <p:cNvPr id="11272" name="Rectangle 8">
            <a:extLst>
              <a:ext uri="{FF2B5EF4-FFF2-40B4-BE49-F238E27FC236}">
                <a16:creationId xmlns:a16="http://schemas.microsoft.com/office/drawing/2014/main" xmlns="" id="{5AB43281-AFEB-4794-91F4-4DEB6BFEFF65}"/>
              </a:ext>
            </a:extLst>
          </p:cNvPr>
          <p:cNvSpPr>
            <a:spLocks noChangeArrowheads="1"/>
          </p:cNvSpPr>
          <p:nvPr/>
        </p:nvSpPr>
        <p:spPr bwMode="auto">
          <a:xfrm>
            <a:off x="709613" y="9615488"/>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t>Submission</a:t>
            </a:r>
          </a:p>
        </p:txBody>
      </p:sp>
      <p:sp>
        <p:nvSpPr>
          <p:cNvPr id="13321" name="Line 9">
            <a:extLst>
              <a:ext uri="{FF2B5EF4-FFF2-40B4-BE49-F238E27FC236}">
                <a16:creationId xmlns:a16="http://schemas.microsoft.com/office/drawing/2014/main" xmlns="" id="{86DC4FDC-7731-4889-B2D9-586AD7BC58BF}"/>
              </a:ext>
            </a:extLst>
          </p:cNvPr>
          <p:cNvSpPr>
            <a:spLocks noChangeShapeType="1"/>
          </p:cNvSpPr>
          <p:nvPr/>
        </p:nvSpPr>
        <p:spPr bwMode="auto">
          <a:xfrm>
            <a:off x="709613" y="9613900"/>
            <a:ext cx="53752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22" name="Line 10">
            <a:extLst>
              <a:ext uri="{FF2B5EF4-FFF2-40B4-BE49-F238E27FC236}">
                <a16:creationId xmlns:a16="http://schemas.microsoft.com/office/drawing/2014/main" xmlns="" id="{A608F1E5-A3E0-4039-9B0C-798F9ECC1885}"/>
              </a:ext>
            </a:extLst>
          </p:cNvPr>
          <p:cNvSpPr>
            <a:spLocks noChangeShapeType="1"/>
          </p:cNvSpPr>
          <p:nvPr/>
        </p:nvSpPr>
        <p:spPr bwMode="auto">
          <a:xfrm>
            <a:off x="635000" y="317500"/>
            <a:ext cx="55245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367050680"/>
      </p:ext>
    </p:extLst>
  </p:cSld>
  <p:clrMap bg1="lt1" tx1="dk1" bg2="lt2" tx2="dk2" accent1="accent1" accent2="accent2" accent3="accent3" accent4="accent4" accent5="accent5" accent6="accent6" hlink="hlink" folHlink="folHlink"/>
  <p:hf dt="0"/>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a:extLst>
              <a:ext uri="{FF2B5EF4-FFF2-40B4-BE49-F238E27FC236}">
                <a16:creationId xmlns:a16="http://schemas.microsoft.com/office/drawing/2014/main" xmlns="" id="{49943552-E89A-4A9E-AAEF-4B47750FB3FA}"/>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a:t>doc.: IEEE 802.11-19/xxxxr0</a:t>
            </a:r>
          </a:p>
        </p:txBody>
      </p:sp>
      <p:sp>
        <p:nvSpPr>
          <p:cNvPr id="16388" name="Rectangle 3">
            <a:extLst>
              <a:ext uri="{FF2B5EF4-FFF2-40B4-BE49-F238E27FC236}">
                <a16:creationId xmlns:a16="http://schemas.microsoft.com/office/drawing/2014/main" xmlns="" id="{6389D189-BBDC-4D3B-87C2-07BBB8BCAA06}"/>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September 2012</a:t>
            </a:r>
          </a:p>
        </p:txBody>
      </p:sp>
      <p:sp>
        <p:nvSpPr>
          <p:cNvPr id="16389" name="Rectangle 6">
            <a:extLst>
              <a:ext uri="{FF2B5EF4-FFF2-40B4-BE49-F238E27FC236}">
                <a16:creationId xmlns:a16="http://schemas.microsoft.com/office/drawing/2014/main" xmlns="" id="{44F662B7-7009-4912-B6F1-2566616E04FB}"/>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a:t>Alice Chen (Qualcomm)</a:t>
            </a:r>
          </a:p>
        </p:txBody>
      </p:sp>
      <p:sp>
        <p:nvSpPr>
          <p:cNvPr id="16390" name="Rectangle 7">
            <a:extLst>
              <a:ext uri="{FF2B5EF4-FFF2-40B4-BE49-F238E27FC236}">
                <a16:creationId xmlns:a16="http://schemas.microsoft.com/office/drawing/2014/main" xmlns="" id="{B391E2D3-A1E1-4C5E-92B9-D1E2EC5F3D3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5BBD4055-202F-46DB-9486-BD49C6FC6D52}" type="slidenum">
              <a:rPr lang="en-GB" altLang="en-US" smtClean="0"/>
              <a:pPr>
                <a:spcBef>
                  <a:spcPct val="0"/>
                </a:spcBef>
              </a:pPr>
              <a:t>1</a:t>
            </a:fld>
            <a:endParaRPr lang="en-GB" altLang="en-US"/>
          </a:p>
        </p:txBody>
      </p:sp>
      <p:sp>
        <p:nvSpPr>
          <p:cNvPr id="16391" name="Rectangle 2">
            <a:extLst>
              <a:ext uri="{FF2B5EF4-FFF2-40B4-BE49-F238E27FC236}">
                <a16:creationId xmlns:a16="http://schemas.microsoft.com/office/drawing/2014/main" xmlns="" id="{580814C7-1F51-4760-8C05-47A916B4AC3D}"/>
              </a:ext>
            </a:extLst>
          </p:cNvPr>
          <p:cNvSpPr>
            <a:spLocks noGrp="1" noRot="1" noChangeAspect="1" noChangeArrowheads="1" noTextEdit="1"/>
          </p:cNvSpPr>
          <p:nvPr>
            <p:ph type="sldImg"/>
          </p:nvPr>
        </p:nvSpPr>
        <p:spPr>
          <a:xfrm>
            <a:off x="922338" y="750888"/>
            <a:ext cx="4949825" cy="3711575"/>
          </a:xfrm>
          <a:ln/>
        </p:spPr>
      </p:sp>
      <p:sp>
        <p:nvSpPr>
          <p:cNvPr id="16392" name="Rectangle 3">
            <a:extLst>
              <a:ext uri="{FF2B5EF4-FFF2-40B4-BE49-F238E27FC236}">
                <a16:creationId xmlns:a16="http://schemas.microsoft.com/office/drawing/2014/main" xmlns="" id="{BE9BB772-6625-4649-81F5-E381AB6E6340}"/>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extLst>
      <p:ext uri="{BB962C8B-B14F-4D97-AF65-F5344CB8AC3E}">
        <p14:creationId xmlns:p14="http://schemas.microsoft.com/office/powerpoint/2010/main" val="644547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pPr>
              <a:defRPr/>
            </a:pPr>
            <a:r>
              <a:rPr lang="en-GB"/>
              <a:t>doc.: IEEE 802.11-12/0866r0</a:t>
            </a:r>
          </a:p>
        </p:txBody>
      </p:sp>
      <p:sp>
        <p:nvSpPr>
          <p:cNvPr id="5" name="Date Placeholder 4"/>
          <p:cNvSpPr>
            <a:spLocks noGrp="1"/>
          </p:cNvSpPr>
          <p:nvPr>
            <p:ph type="dt" idx="1"/>
          </p:nvPr>
        </p:nvSpPr>
        <p:spPr/>
        <p:txBody>
          <a:bodyPr/>
          <a:lstStyle/>
          <a:p>
            <a:pPr>
              <a:defRPr/>
            </a:pPr>
            <a:r>
              <a:rPr lang="en-US" altLang="en-US"/>
              <a:t>July 2013</a:t>
            </a:r>
            <a:endParaRPr lang="en-GB" altLang="en-US"/>
          </a:p>
        </p:txBody>
      </p:sp>
      <p:sp>
        <p:nvSpPr>
          <p:cNvPr id="6" name="Footer Placeholder 5"/>
          <p:cNvSpPr>
            <a:spLocks noGrp="1"/>
          </p:cNvSpPr>
          <p:nvPr>
            <p:ph type="ftr" sz="quarter" idx="4"/>
          </p:nvPr>
        </p:nvSpPr>
        <p:spPr/>
        <p:txBody>
          <a:bodyPr/>
          <a:lstStyle/>
          <a:p>
            <a:pPr lvl="4">
              <a:defRPr/>
            </a:pPr>
            <a:r>
              <a:rPr lang="en-GB"/>
              <a:t>Clint Chaplin, Chair (Samsung)</a:t>
            </a:r>
          </a:p>
        </p:txBody>
      </p:sp>
      <p:sp>
        <p:nvSpPr>
          <p:cNvPr id="7" name="Slide Number Placeholder 6"/>
          <p:cNvSpPr>
            <a:spLocks noGrp="1"/>
          </p:cNvSpPr>
          <p:nvPr>
            <p:ph type="sldNum" sz="quarter" idx="5"/>
          </p:nvPr>
        </p:nvSpPr>
        <p:spPr/>
        <p:txBody>
          <a:bodyPr/>
          <a:lstStyle/>
          <a:p>
            <a:pPr>
              <a:defRPr/>
            </a:pPr>
            <a:r>
              <a:rPr lang="en-GB" altLang="en-US"/>
              <a:t>Page </a:t>
            </a:r>
            <a:fld id="{6D97498F-4D25-4339-A505-6DFAF1C539A8}" type="slidenum">
              <a:rPr lang="en-GB" altLang="en-US" smtClean="0"/>
              <a:pPr>
                <a:defRPr/>
              </a:pPr>
              <a:t>5</a:t>
            </a:fld>
            <a:endParaRPr lang="en-GB" altLang="en-US"/>
          </a:p>
        </p:txBody>
      </p:sp>
    </p:spTree>
    <p:extLst>
      <p:ext uri="{BB962C8B-B14F-4D97-AF65-F5344CB8AC3E}">
        <p14:creationId xmlns:p14="http://schemas.microsoft.com/office/powerpoint/2010/main" val="2029289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5" name="Rectangle 5">
            <a:extLst>
              <a:ext uri="{FF2B5EF4-FFF2-40B4-BE49-F238E27FC236}">
                <a16:creationId xmlns:a16="http://schemas.microsoft.com/office/drawing/2014/main" xmlns="" id="{23CA8882-3F16-471A-B8DB-2643B3170DFB}"/>
              </a:ext>
            </a:extLst>
          </p:cNvPr>
          <p:cNvSpPr>
            <a:spLocks noGrp="1" noChangeArrowheads="1"/>
          </p:cNvSpPr>
          <p:nvPr>
            <p:ph type="ftr" sz="quarter" idx="11"/>
          </p:nvPr>
        </p:nvSpPr>
        <p:spPr/>
        <p:txBody>
          <a:bodyPr/>
          <a:lstStyle>
            <a:lvl1pPr>
              <a:defRPr/>
            </a:lvl1pPr>
          </a:lstStyle>
          <a:p>
            <a:pPr>
              <a:defRPr/>
            </a:pPr>
            <a:r>
              <a:rPr lang="en-GB"/>
              <a:t>Alice Chen (Qualcomm)</a:t>
            </a:r>
          </a:p>
        </p:txBody>
      </p:sp>
      <p:sp>
        <p:nvSpPr>
          <p:cNvPr id="6" name="Rectangle 6">
            <a:extLst>
              <a:ext uri="{FF2B5EF4-FFF2-40B4-BE49-F238E27FC236}">
                <a16:creationId xmlns:a16="http://schemas.microsoft.com/office/drawing/2014/main" xmlns="" id="{C24A0396-1A4E-4409-96DE-494DDD5FDCED}"/>
              </a:ext>
            </a:extLst>
          </p:cNvPr>
          <p:cNvSpPr>
            <a:spLocks noGrp="1" noChangeArrowheads="1"/>
          </p:cNvSpPr>
          <p:nvPr>
            <p:ph type="sldNum" sz="quarter" idx="12"/>
          </p:nvPr>
        </p:nvSpPr>
        <p:spPr/>
        <p:txBody>
          <a:bodyPr/>
          <a:lstStyle>
            <a:lvl1pPr>
              <a:defRPr/>
            </a:lvl1pPr>
          </a:lstStyle>
          <a:p>
            <a:pPr>
              <a:defRPr/>
            </a:pPr>
            <a:r>
              <a:rPr lang="en-GB" altLang="en-US"/>
              <a:t>Slide </a:t>
            </a:r>
            <a:fld id="{54724FB4-94AE-4750-B841-108DEBC86DEF}" type="slidenum">
              <a:rPr lang="en-GB" altLang="en-US"/>
              <a:pPr>
                <a:defRPr/>
              </a:pPr>
              <a:t>‹#›</a:t>
            </a:fld>
            <a:endParaRPr lang="en-GB" altLang="en-US"/>
          </a:p>
        </p:txBody>
      </p:sp>
      <p:sp>
        <p:nvSpPr>
          <p:cNvPr id="7" name="Rectangle 4">
            <a:extLst>
              <a:ext uri="{FF2B5EF4-FFF2-40B4-BE49-F238E27FC236}">
                <a16:creationId xmlns:a16="http://schemas.microsoft.com/office/drawing/2014/main" xmlns="" id="{1CADB04A-8BC5-4077-AD64-B68ADEED3033}"/>
              </a:ext>
            </a:extLst>
          </p:cNvPr>
          <p:cNvSpPr>
            <a:spLocks noGrp="1" noChangeArrowheads="1"/>
          </p:cNvSpPr>
          <p:nvPr>
            <p:ph type="dt" sz="half" idx="2"/>
          </p:nvPr>
        </p:nvSpPr>
        <p:spPr bwMode="auto">
          <a:xfrm>
            <a:off x="696913" y="332601"/>
            <a:ext cx="1455527"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altLang="zh-CN" dirty="0"/>
              <a:t>February</a:t>
            </a:r>
            <a:r>
              <a:rPr lang="en-US" altLang="en-US" dirty="0"/>
              <a:t> 2024</a:t>
            </a:r>
            <a:endParaRPr lang="en-GB" altLang="en-US" dirty="0"/>
          </a:p>
        </p:txBody>
      </p:sp>
    </p:spTree>
    <p:extLst>
      <p:ext uri="{BB962C8B-B14F-4D97-AF65-F5344CB8AC3E}">
        <p14:creationId xmlns:p14="http://schemas.microsoft.com/office/powerpoint/2010/main" val="6057073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xmlns="" id="{F62F9BB0-1D78-4E92-8AB5-CCA6C81C81B4}"/>
              </a:ext>
            </a:extLst>
          </p:cNvPr>
          <p:cNvSpPr>
            <a:spLocks noGrp="1" noChangeArrowheads="1"/>
          </p:cNvSpPr>
          <p:nvPr>
            <p:ph type="dt" sz="half" idx="10"/>
          </p:nvPr>
        </p:nvSpPr>
        <p:spPr/>
        <p:txBody>
          <a:bodyPr/>
          <a:lstStyle>
            <a:lvl1pPr>
              <a:defRPr/>
            </a:lvl1pPr>
          </a:lstStyle>
          <a:p>
            <a:pPr>
              <a:defRPr/>
            </a:pPr>
            <a:r>
              <a:rPr lang="en-US" altLang="en-US"/>
              <a:t>January 2019</a:t>
            </a:r>
            <a:endParaRPr lang="en-GB" altLang="en-US"/>
          </a:p>
        </p:txBody>
      </p:sp>
      <p:sp>
        <p:nvSpPr>
          <p:cNvPr id="6" name="Rectangle 6">
            <a:extLst>
              <a:ext uri="{FF2B5EF4-FFF2-40B4-BE49-F238E27FC236}">
                <a16:creationId xmlns:a16="http://schemas.microsoft.com/office/drawing/2014/main" xmlns="" id="{93A629FD-4ED0-4725-8B45-82D2B3BFEFFF}"/>
              </a:ext>
            </a:extLst>
          </p:cNvPr>
          <p:cNvSpPr>
            <a:spLocks noGrp="1" noChangeArrowheads="1"/>
          </p:cNvSpPr>
          <p:nvPr>
            <p:ph type="sldNum" sz="quarter" idx="12"/>
          </p:nvPr>
        </p:nvSpPr>
        <p:spPr/>
        <p:txBody>
          <a:bodyPr/>
          <a:lstStyle>
            <a:lvl1pPr>
              <a:defRPr/>
            </a:lvl1pPr>
          </a:lstStyle>
          <a:p>
            <a:pPr>
              <a:defRPr/>
            </a:pPr>
            <a:r>
              <a:rPr lang="en-GB" altLang="en-US"/>
              <a:t>Slide </a:t>
            </a:r>
            <a:fld id="{B64CBFA8-9A69-4D2E-AFF7-F3FA7A729FDE}" type="slidenum">
              <a:rPr lang="en-GB" altLang="en-US"/>
              <a:pPr>
                <a:defRPr/>
              </a:pPr>
              <a:t>‹#›</a:t>
            </a:fld>
            <a:endParaRPr lang="en-GB" altLang="en-US"/>
          </a:p>
        </p:txBody>
      </p:sp>
    </p:spTree>
    <p:extLst>
      <p:ext uri="{BB962C8B-B14F-4D97-AF65-F5344CB8AC3E}">
        <p14:creationId xmlns:p14="http://schemas.microsoft.com/office/powerpoint/2010/main" val="16586203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xmlns="" id="{ADC25286-F119-41CC-B936-A99D615BEBF4}"/>
              </a:ext>
            </a:extLst>
          </p:cNvPr>
          <p:cNvSpPr>
            <a:spLocks noGrp="1" noChangeArrowheads="1"/>
          </p:cNvSpPr>
          <p:nvPr>
            <p:ph type="dt" sz="half" idx="10"/>
          </p:nvPr>
        </p:nvSpPr>
        <p:spPr/>
        <p:txBody>
          <a:bodyPr/>
          <a:lstStyle>
            <a:lvl1pPr>
              <a:defRPr/>
            </a:lvl1pPr>
          </a:lstStyle>
          <a:p>
            <a:pPr>
              <a:defRPr/>
            </a:pPr>
            <a:r>
              <a:rPr lang="en-US" altLang="en-US"/>
              <a:t>January 2019</a:t>
            </a:r>
            <a:endParaRPr lang="en-GB" altLang="en-US"/>
          </a:p>
        </p:txBody>
      </p:sp>
      <p:sp>
        <p:nvSpPr>
          <p:cNvPr id="6" name="Rectangle 6">
            <a:extLst>
              <a:ext uri="{FF2B5EF4-FFF2-40B4-BE49-F238E27FC236}">
                <a16:creationId xmlns:a16="http://schemas.microsoft.com/office/drawing/2014/main" xmlns="" id="{BFE0F447-7DAF-4F40-945E-510B714F88B1}"/>
              </a:ext>
            </a:extLst>
          </p:cNvPr>
          <p:cNvSpPr>
            <a:spLocks noGrp="1" noChangeArrowheads="1"/>
          </p:cNvSpPr>
          <p:nvPr>
            <p:ph type="sldNum" sz="quarter" idx="12"/>
          </p:nvPr>
        </p:nvSpPr>
        <p:spPr/>
        <p:txBody>
          <a:bodyPr/>
          <a:lstStyle>
            <a:lvl1pPr>
              <a:defRPr/>
            </a:lvl1pPr>
          </a:lstStyle>
          <a:p>
            <a:pPr>
              <a:defRPr/>
            </a:pPr>
            <a:r>
              <a:rPr lang="en-GB" altLang="en-US"/>
              <a:t>Slide </a:t>
            </a:r>
            <a:fld id="{39830A6D-8C9E-4B26-958C-BFDE032B0093}" type="slidenum">
              <a:rPr lang="en-GB" altLang="en-US"/>
              <a:pPr>
                <a:defRPr/>
              </a:pPr>
              <a:t>‹#›</a:t>
            </a:fld>
            <a:endParaRPr lang="en-GB" altLang="en-US"/>
          </a:p>
        </p:txBody>
      </p:sp>
    </p:spTree>
    <p:extLst>
      <p:ext uri="{BB962C8B-B14F-4D97-AF65-F5344CB8AC3E}">
        <p14:creationId xmlns:p14="http://schemas.microsoft.com/office/powerpoint/2010/main" val="73883561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7" name="Content Placeholder 2"/>
          <p:cNvSpPr>
            <a:spLocks noGrp="1"/>
          </p:cNvSpPr>
          <p:nvPr>
            <p:ph idx="1"/>
          </p:nvPr>
        </p:nvSpPr>
        <p:spPr>
          <a:xfrm>
            <a:off x="216795" y="1931779"/>
            <a:ext cx="8572500" cy="1375761"/>
          </a:xfrm>
        </p:spPr>
        <p:txBody>
          <a:bodyPr/>
          <a:lstStyle>
            <a:lvl1pPr>
              <a:defRPr/>
            </a:lvl1pPr>
            <a:lvl2pPr>
              <a:defRPr/>
            </a:lvl2pPr>
            <a:lvl3pPr>
              <a:defRPr/>
            </a:lvl3pPr>
            <a:lvl4pPr>
              <a:defRPr lang="en-US" sz="1600" kern="1200" baseline="0" dirty="0">
                <a:solidFill>
                  <a:prstClr val="black">
                    <a:lumMod val="75000"/>
                    <a:lumOff val="25000"/>
                  </a:prstClr>
                </a:solidFill>
                <a:latin typeface="Qualcomm Office Regular" pitchFamily="34" charset="0"/>
                <a:ea typeface="+mn-ea"/>
                <a:cs typeface="Arial" pitchFamily="34" charset="0"/>
              </a:defRPr>
            </a:lvl4pPr>
            <a:lvl5pPr marL="1200150" indent="-260604">
              <a:buFont typeface="Qualcomm Regular" pitchFamily="34" charset="0"/>
              <a:buChar char="−"/>
              <a:defRPr/>
            </a:lvl5pPr>
            <a:lvl6pPr marL="1628775" indent="0">
              <a:buNone/>
              <a:defRPr sz="1200"/>
            </a:lvl6pPr>
          </a:lstStyle>
          <a:p>
            <a:pPr lvl="0"/>
            <a:r>
              <a:rPr lang="en-US"/>
              <a:t>Edit Master text styles</a:t>
            </a:r>
          </a:p>
          <a:p>
            <a:pPr lvl="1"/>
            <a:r>
              <a:rPr lang="en-US"/>
              <a:t>Second level</a:t>
            </a:r>
          </a:p>
          <a:p>
            <a:pPr lvl="2"/>
            <a:r>
              <a:rPr lang="en-US"/>
              <a:t>Third level</a:t>
            </a:r>
          </a:p>
          <a:p>
            <a:pPr lvl="3"/>
            <a:r>
              <a:rPr lang="en-US"/>
              <a:t>Fourth level</a:t>
            </a:r>
          </a:p>
        </p:txBody>
      </p:sp>
      <p:sp>
        <p:nvSpPr>
          <p:cNvPr id="12" name="Title Placeholder 1"/>
          <p:cNvSpPr>
            <a:spLocks noGrp="1"/>
          </p:cNvSpPr>
          <p:nvPr>
            <p:ph type="title"/>
          </p:nvPr>
        </p:nvSpPr>
        <p:spPr>
          <a:xfrm>
            <a:off x="212655" y="740540"/>
            <a:ext cx="8574733" cy="484748"/>
          </a:xfrm>
          <a:prstGeom prst="rect">
            <a:avLst/>
          </a:prstGeom>
        </p:spPr>
        <p:txBody>
          <a:bodyPr vert="horz" wrap="square" lIns="68580" tIns="34290" rIns="68580" bIns="34290" rtlCol="0" anchor="ctr">
            <a:spAutoFit/>
          </a:bodyPr>
          <a:lstStyle>
            <a:lvl1pPr>
              <a:defRPr sz="3600">
                <a:latin typeface="Qualcomm Office Regular" pitchFamily="34" charset="0"/>
              </a:defRPr>
            </a:lvl1pPr>
          </a:lstStyle>
          <a:p>
            <a:r>
              <a:rPr lang="en-US"/>
              <a:t>Click to edit Master title style</a:t>
            </a:r>
            <a:endParaRPr lang="en-US" dirty="0"/>
          </a:p>
        </p:txBody>
      </p:sp>
      <p:sp>
        <p:nvSpPr>
          <p:cNvPr id="13" name="Text Placeholder 2"/>
          <p:cNvSpPr>
            <a:spLocks noGrp="1"/>
          </p:cNvSpPr>
          <p:nvPr>
            <p:ph type="body" idx="13"/>
          </p:nvPr>
        </p:nvSpPr>
        <p:spPr>
          <a:xfrm>
            <a:off x="212655" y="1426466"/>
            <a:ext cx="8574733" cy="350865"/>
          </a:xfrm>
        </p:spPr>
        <p:txBody>
          <a:bodyPr tIns="0" bIns="0" anchor="t"/>
          <a:lstStyle>
            <a:lvl1pPr marL="0" indent="0" algn="l" defTabSz="914400" rtl="0" eaLnBrk="1" latinLnBrk="0" hangingPunct="1">
              <a:lnSpc>
                <a:spcPct val="95000"/>
              </a:lnSpc>
              <a:spcBef>
                <a:spcPct val="20000"/>
              </a:spcBef>
              <a:buFontTx/>
              <a:buNone/>
              <a:defRPr lang="en-US" sz="2400" b="0" kern="1200" dirty="0" smtClean="0">
                <a:solidFill>
                  <a:schemeClr val="bg2"/>
                </a:solidFill>
                <a:latin typeface="Qualcomm Office Regular" pitchFamily="34" charset="0"/>
                <a:ea typeface="+mn-ea"/>
                <a:cs typeface="Arial" pitchFamily="34" charset="0"/>
              </a:defRPr>
            </a:lvl1pPr>
            <a:lvl2pPr marL="342900" indent="0">
              <a:buNone/>
              <a:defRPr sz="1500" b="1"/>
            </a:lvl2pPr>
            <a:lvl3pPr marL="685800" indent="0">
              <a:buNone/>
              <a:defRPr sz="140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cxnSp>
        <p:nvCxnSpPr>
          <p:cNvPr id="14" name="Straight Connector 13"/>
          <p:cNvCxnSpPr/>
          <p:nvPr userDrawn="1"/>
        </p:nvCxnSpPr>
        <p:spPr>
          <a:xfrm>
            <a:off x="277773" y="504825"/>
            <a:ext cx="8588453" cy="0"/>
          </a:xfrm>
          <a:prstGeom prst="line">
            <a:avLst/>
          </a:prstGeom>
          <a:ln w="47625">
            <a:gradFill flip="none" rotWithShape="1">
              <a:gsLst>
                <a:gs pos="100000">
                  <a:srgbClr val="004274"/>
                </a:gs>
                <a:gs pos="0">
                  <a:srgbClr val="008E95"/>
                </a:gs>
              </a:gsLst>
              <a:lin ang="10800000" scaled="1"/>
              <a:tileRect/>
            </a:gradFill>
          </a:ln>
        </p:spPr>
        <p:style>
          <a:lnRef idx="1">
            <a:schemeClr val="accent1"/>
          </a:lnRef>
          <a:fillRef idx="0">
            <a:schemeClr val="accent1"/>
          </a:fillRef>
          <a:effectRef idx="0">
            <a:schemeClr val="accent1"/>
          </a:effectRef>
          <a:fontRef idx="minor">
            <a:schemeClr val="tx1"/>
          </a:fontRef>
        </p:style>
      </p:cxnSp>
      <p:grpSp>
        <p:nvGrpSpPr>
          <p:cNvPr id="40" name="Group 39"/>
          <p:cNvGrpSpPr>
            <a:grpSpLocks noChangeAspect="1"/>
          </p:cNvGrpSpPr>
          <p:nvPr userDrawn="1"/>
        </p:nvGrpSpPr>
        <p:grpSpPr>
          <a:xfrm>
            <a:off x="7716645" y="6546300"/>
            <a:ext cx="721158" cy="157272"/>
            <a:chOff x="187326" y="5085556"/>
            <a:chExt cx="8393112" cy="1830388"/>
          </a:xfrm>
          <a:solidFill>
            <a:schemeClr val="bg1">
              <a:lumMod val="75000"/>
            </a:schemeClr>
          </a:solidFill>
        </p:grpSpPr>
        <p:sp>
          <p:nvSpPr>
            <p:cNvPr id="41" name="Freeform 7"/>
            <p:cNvSpPr>
              <a:spLocks/>
            </p:cNvSpPr>
            <p:nvPr userDrawn="1"/>
          </p:nvSpPr>
          <p:spPr bwMode="auto">
            <a:xfrm>
              <a:off x="3603626" y="5388769"/>
              <a:ext cx="585787" cy="892175"/>
            </a:xfrm>
            <a:custGeom>
              <a:avLst/>
              <a:gdLst>
                <a:gd name="T0" fmla="*/ 0 w 156"/>
                <a:gd name="T1" fmla="*/ 218 h 238"/>
                <a:gd name="T2" fmla="*/ 20 w 156"/>
                <a:gd name="T3" fmla="*/ 238 h 238"/>
                <a:gd name="T4" fmla="*/ 156 w 156"/>
                <a:gd name="T5" fmla="*/ 238 h 238"/>
                <a:gd name="T6" fmla="*/ 126 w 156"/>
                <a:gd name="T7" fmla="*/ 189 h 238"/>
                <a:gd name="T8" fmla="*/ 47 w 156"/>
                <a:gd name="T9" fmla="*/ 189 h 238"/>
                <a:gd name="T10" fmla="*/ 47 w 156"/>
                <a:gd name="T11" fmla="*/ 0 h 238"/>
                <a:gd name="T12" fmla="*/ 0 w 156"/>
                <a:gd name="T13" fmla="*/ 0 h 238"/>
                <a:gd name="T14" fmla="*/ 0 w 156"/>
                <a:gd name="T15" fmla="*/ 218 h 23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56" h="238">
                  <a:moveTo>
                    <a:pt x="0" y="218"/>
                  </a:moveTo>
                  <a:cubicBezTo>
                    <a:pt x="0" y="227"/>
                    <a:pt x="11" y="238"/>
                    <a:pt x="20" y="238"/>
                  </a:cubicBezTo>
                  <a:cubicBezTo>
                    <a:pt x="156" y="238"/>
                    <a:pt x="156" y="238"/>
                    <a:pt x="156" y="238"/>
                  </a:cubicBezTo>
                  <a:cubicBezTo>
                    <a:pt x="126" y="189"/>
                    <a:pt x="126" y="189"/>
                    <a:pt x="126" y="189"/>
                  </a:cubicBezTo>
                  <a:cubicBezTo>
                    <a:pt x="47" y="189"/>
                    <a:pt x="47" y="189"/>
                    <a:pt x="47" y="189"/>
                  </a:cubicBezTo>
                  <a:cubicBezTo>
                    <a:pt x="47" y="0"/>
                    <a:pt x="47" y="0"/>
                    <a:pt x="47" y="0"/>
                  </a:cubicBezTo>
                  <a:cubicBezTo>
                    <a:pt x="0" y="0"/>
                    <a:pt x="0" y="0"/>
                    <a:pt x="0" y="0"/>
                  </a:cubicBezTo>
                  <a:lnTo>
                    <a:pt x="0" y="21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2" name="Freeform 8"/>
            <p:cNvSpPr>
              <a:spLocks noEditPoints="1"/>
            </p:cNvSpPr>
            <p:nvPr userDrawn="1"/>
          </p:nvSpPr>
          <p:spPr bwMode="auto">
            <a:xfrm>
              <a:off x="187326" y="5085556"/>
              <a:ext cx="1541462" cy="1830388"/>
            </a:xfrm>
            <a:custGeom>
              <a:avLst/>
              <a:gdLst>
                <a:gd name="T0" fmla="*/ 411 w 411"/>
                <a:gd name="T1" fmla="*/ 206 h 488"/>
                <a:gd name="T2" fmla="*/ 206 w 411"/>
                <a:gd name="T3" fmla="*/ 0 h 488"/>
                <a:gd name="T4" fmla="*/ 0 w 411"/>
                <a:gd name="T5" fmla="*/ 206 h 488"/>
                <a:gd name="T6" fmla="*/ 206 w 411"/>
                <a:gd name="T7" fmla="*/ 412 h 488"/>
                <a:gd name="T8" fmla="*/ 241 w 411"/>
                <a:gd name="T9" fmla="*/ 408 h 488"/>
                <a:gd name="T10" fmla="*/ 240 w 411"/>
                <a:gd name="T11" fmla="*/ 488 h 488"/>
                <a:gd name="T12" fmla="*/ 298 w 411"/>
                <a:gd name="T13" fmla="*/ 488 h 488"/>
                <a:gd name="T14" fmla="*/ 298 w 411"/>
                <a:gd name="T15" fmla="*/ 389 h 488"/>
                <a:gd name="T16" fmla="*/ 411 w 411"/>
                <a:gd name="T17" fmla="*/ 206 h 488"/>
                <a:gd name="T18" fmla="*/ 298 w 411"/>
                <a:gd name="T19" fmla="*/ 302 h 488"/>
                <a:gd name="T20" fmla="*/ 298 w 411"/>
                <a:gd name="T21" fmla="*/ 236 h 488"/>
                <a:gd name="T22" fmla="*/ 240 w 411"/>
                <a:gd name="T23" fmla="*/ 252 h 488"/>
                <a:gd name="T24" fmla="*/ 241 w 411"/>
                <a:gd name="T25" fmla="*/ 334 h 488"/>
                <a:gd name="T26" fmla="*/ 206 w 411"/>
                <a:gd name="T27" fmla="*/ 339 h 488"/>
                <a:gd name="T28" fmla="*/ 73 w 411"/>
                <a:gd name="T29" fmla="*/ 206 h 488"/>
                <a:gd name="T30" fmla="*/ 206 w 411"/>
                <a:gd name="T31" fmla="*/ 73 h 488"/>
                <a:gd name="T32" fmla="*/ 339 w 411"/>
                <a:gd name="T33" fmla="*/ 206 h 488"/>
                <a:gd name="T34" fmla="*/ 298 w 411"/>
                <a:gd name="T35" fmla="*/ 302 h 4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411" h="488">
                  <a:moveTo>
                    <a:pt x="411" y="206"/>
                  </a:moveTo>
                  <a:cubicBezTo>
                    <a:pt x="411" y="92"/>
                    <a:pt x="319" y="0"/>
                    <a:pt x="206" y="0"/>
                  </a:cubicBezTo>
                  <a:cubicBezTo>
                    <a:pt x="92" y="0"/>
                    <a:pt x="0" y="92"/>
                    <a:pt x="0" y="206"/>
                  </a:cubicBezTo>
                  <a:cubicBezTo>
                    <a:pt x="0" y="319"/>
                    <a:pt x="92" y="412"/>
                    <a:pt x="206" y="412"/>
                  </a:cubicBezTo>
                  <a:cubicBezTo>
                    <a:pt x="218" y="412"/>
                    <a:pt x="229" y="410"/>
                    <a:pt x="241" y="408"/>
                  </a:cubicBezTo>
                  <a:cubicBezTo>
                    <a:pt x="240" y="488"/>
                    <a:pt x="240" y="488"/>
                    <a:pt x="240" y="488"/>
                  </a:cubicBezTo>
                  <a:cubicBezTo>
                    <a:pt x="298" y="488"/>
                    <a:pt x="298" y="488"/>
                    <a:pt x="298" y="488"/>
                  </a:cubicBezTo>
                  <a:cubicBezTo>
                    <a:pt x="298" y="389"/>
                    <a:pt x="298" y="389"/>
                    <a:pt x="298" y="389"/>
                  </a:cubicBezTo>
                  <a:cubicBezTo>
                    <a:pt x="365" y="355"/>
                    <a:pt x="411" y="286"/>
                    <a:pt x="411" y="206"/>
                  </a:cubicBezTo>
                  <a:close/>
                  <a:moveTo>
                    <a:pt x="298" y="302"/>
                  </a:moveTo>
                  <a:cubicBezTo>
                    <a:pt x="298" y="236"/>
                    <a:pt x="298" y="236"/>
                    <a:pt x="298" y="236"/>
                  </a:cubicBezTo>
                  <a:cubicBezTo>
                    <a:pt x="240" y="252"/>
                    <a:pt x="240" y="252"/>
                    <a:pt x="240" y="252"/>
                  </a:cubicBezTo>
                  <a:cubicBezTo>
                    <a:pt x="241" y="334"/>
                    <a:pt x="241" y="334"/>
                    <a:pt x="241" y="334"/>
                  </a:cubicBezTo>
                  <a:cubicBezTo>
                    <a:pt x="229" y="337"/>
                    <a:pt x="218" y="339"/>
                    <a:pt x="206" y="339"/>
                  </a:cubicBezTo>
                  <a:cubicBezTo>
                    <a:pt x="132" y="339"/>
                    <a:pt x="73" y="279"/>
                    <a:pt x="73" y="206"/>
                  </a:cubicBezTo>
                  <a:cubicBezTo>
                    <a:pt x="73" y="132"/>
                    <a:pt x="132" y="73"/>
                    <a:pt x="206" y="73"/>
                  </a:cubicBezTo>
                  <a:cubicBezTo>
                    <a:pt x="279" y="73"/>
                    <a:pt x="339" y="132"/>
                    <a:pt x="339" y="206"/>
                  </a:cubicBezTo>
                  <a:cubicBezTo>
                    <a:pt x="339" y="244"/>
                    <a:pt x="323" y="278"/>
                    <a:pt x="298" y="302"/>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3" name="Freeform 9"/>
            <p:cNvSpPr>
              <a:spLocks/>
            </p:cNvSpPr>
            <p:nvPr userDrawn="1"/>
          </p:nvSpPr>
          <p:spPr bwMode="auto">
            <a:xfrm>
              <a:off x="1863726" y="5388769"/>
              <a:ext cx="652462" cy="892175"/>
            </a:xfrm>
            <a:custGeom>
              <a:avLst/>
              <a:gdLst>
                <a:gd name="T0" fmla="*/ 154 w 174"/>
                <a:gd name="T1" fmla="*/ 238 h 238"/>
                <a:gd name="T2" fmla="*/ 20 w 174"/>
                <a:gd name="T3" fmla="*/ 238 h 238"/>
                <a:gd name="T4" fmla="*/ 0 w 174"/>
                <a:gd name="T5" fmla="*/ 218 h 238"/>
                <a:gd name="T6" fmla="*/ 0 w 174"/>
                <a:gd name="T7" fmla="*/ 0 h 238"/>
                <a:gd name="T8" fmla="*/ 46 w 174"/>
                <a:gd name="T9" fmla="*/ 0 h 238"/>
                <a:gd name="T10" fmla="*/ 46 w 174"/>
                <a:gd name="T11" fmla="*/ 189 h 238"/>
                <a:gd name="T12" fmla="*/ 127 w 174"/>
                <a:gd name="T13" fmla="*/ 189 h 238"/>
                <a:gd name="T14" fmla="*/ 127 w 174"/>
                <a:gd name="T15" fmla="*/ 0 h 238"/>
                <a:gd name="T16" fmla="*/ 174 w 174"/>
                <a:gd name="T17" fmla="*/ 0 h 238"/>
                <a:gd name="T18" fmla="*/ 174 w 174"/>
                <a:gd name="T19" fmla="*/ 218 h 238"/>
                <a:gd name="T20" fmla="*/ 154 w 174"/>
                <a:gd name="T21" fmla="*/ 238 h 2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74" h="238">
                  <a:moveTo>
                    <a:pt x="154" y="238"/>
                  </a:moveTo>
                  <a:cubicBezTo>
                    <a:pt x="20" y="238"/>
                    <a:pt x="20" y="238"/>
                    <a:pt x="20" y="238"/>
                  </a:cubicBezTo>
                  <a:cubicBezTo>
                    <a:pt x="11" y="238"/>
                    <a:pt x="0" y="228"/>
                    <a:pt x="0" y="218"/>
                  </a:cubicBezTo>
                  <a:cubicBezTo>
                    <a:pt x="0" y="0"/>
                    <a:pt x="0" y="0"/>
                    <a:pt x="0" y="0"/>
                  </a:cubicBezTo>
                  <a:cubicBezTo>
                    <a:pt x="46" y="0"/>
                    <a:pt x="46" y="0"/>
                    <a:pt x="46" y="0"/>
                  </a:cubicBezTo>
                  <a:cubicBezTo>
                    <a:pt x="46" y="189"/>
                    <a:pt x="46" y="189"/>
                    <a:pt x="46" y="189"/>
                  </a:cubicBezTo>
                  <a:cubicBezTo>
                    <a:pt x="127" y="189"/>
                    <a:pt x="127" y="189"/>
                    <a:pt x="127" y="189"/>
                  </a:cubicBezTo>
                  <a:cubicBezTo>
                    <a:pt x="127" y="0"/>
                    <a:pt x="127" y="0"/>
                    <a:pt x="127" y="0"/>
                  </a:cubicBezTo>
                  <a:cubicBezTo>
                    <a:pt x="174" y="0"/>
                    <a:pt x="174" y="0"/>
                    <a:pt x="174" y="0"/>
                  </a:cubicBezTo>
                  <a:cubicBezTo>
                    <a:pt x="174" y="218"/>
                    <a:pt x="174" y="218"/>
                    <a:pt x="174" y="218"/>
                  </a:cubicBezTo>
                  <a:cubicBezTo>
                    <a:pt x="174" y="228"/>
                    <a:pt x="163" y="238"/>
                    <a:pt x="154" y="238"/>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4" name="Freeform 10"/>
            <p:cNvSpPr>
              <a:spLocks/>
            </p:cNvSpPr>
            <p:nvPr userDrawn="1"/>
          </p:nvSpPr>
          <p:spPr bwMode="auto">
            <a:xfrm>
              <a:off x="4079876" y="5358606"/>
              <a:ext cx="712787" cy="946150"/>
            </a:xfrm>
            <a:custGeom>
              <a:avLst/>
              <a:gdLst>
                <a:gd name="T0" fmla="*/ 190 w 190"/>
                <a:gd name="T1" fmla="*/ 17 h 252"/>
                <a:gd name="T2" fmla="*/ 126 w 190"/>
                <a:gd name="T3" fmla="*/ 0 h 252"/>
                <a:gd name="T4" fmla="*/ 0 w 190"/>
                <a:gd name="T5" fmla="*/ 126 h 252"/>
                <a:gd name="T6" fmla="*/ 126 w 190"/>
                <a:gd name="T7" fmla="*/ 252 h 252"/>
                <a:gd name="T8" fmla="*/ 187 w 190"/>
                <a:gd name="T9" fmla="*/ 237 h 252"/>
                <a:gd name="T10" fmla="*/ 164 w 190"/>
                <a:gd name="T11" fmla="*/ 196 h 252"/>
                <a:gd name="T12" fmla="*/ 126 w 190"/>
                <a:gd name="T13" fmla="*/ 205 h 252"/>
                <a:gd name="T14" fmla="*/ 47 w 190"/>
                <a:gd name="T15" fmla="*/ 126 h 252"/>
                <a:gd name="T16" fmla="*/ 126 w 190"/>
                <a:gd name="T17" fmla="*/ 46 h 252"/>
                <a:gd name="T18" fmla="*/ 167 w 190"/>
                <a:gd name="T19" fmla="*/ 58 h 252"/>
                <a:gd name="T20" fmla="*/ 190 w 190"/>
                <a:gd name="T21" fmla="*/ 17 h 2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90" h="252">
                  <a:moveTo>
                    <a:pt x="190" y="17"/>
                  </a:moveTo>
                  <a:cubicBezTo>
                    <a:pt x="171" y="6"/>
                    <a:pt x="149" y="0"/>
                    <a:pt x="126" y="0"/>
                  </a:cubicBezTo>
                  <a:cubicBezTo>
                    <a:pt x="57" y="0"/>
                    <a:pt x="0" y="56"/>
                    <a:pt x="0" y="126"/>
                  </a:cubicBezTo>
                  <a:cubicBezTo>
                    <a:pt x="0" y="196"/>
                    <a:pt x="57" y="252"/>
                    <a:pt x="126" y="252"/>
                  </a:cubicBezTo>
                  <a:cubicBezTo>
                    <a:pt x="148" y="252"/>
                    <a:pt x="169" y="246"/>
                    <a:pt x="187" y="237"/>
                  </a:cubicBezTo>
                  <a:cubicBezTo>
                    <a:pt x="164" y="196"/>
                    <a:pt x="164" y="196"/>
                    <a:pt x="164" y="196"/>
                  </a:cubicBezTo>
                  <a:cubicBezTo>
                    <a:pt x="153" y="202"/>
                    <a:pt x="140" y="205"/>
                    <a:pt x="126" y="205"/>
                  </a:cubicBezTo>
                  <a:cubicBezTo>
                    <a:pt x="82" y="205"/>
                    <a:pt x="47" y="170"/>
                    <a:pt x="47" y="126"/>
                  </a:cubicBezTo>
                  <a:cubicBezTo>
                    <a:pt x="47" y="82"/>
                    <a:pt x="82" y="46"/>
                    <a:pt x="126" y="46"/>
                  </a:cubicBezTo>
                  <a:cubicBezTo>
                    <a:pt x="141" y="46"/>
                    <a:pt x="155" y="51"/>
                    <a:pt x="167" y="58"/>
                  </a:cubicBezTo>
                  <a:lnTo>
                    <a:pt x="190" y="17"/>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5" name="Freeform 11"/>
            <p:cNvSpPr>
              <a:spLocks noEditPoints="1"/>
            </p:cNvSpPr>
            <p:nvPr userDrawn="1"/>
          </p:nvSpPr>
          <p:spPr bwMode="auto">
            <a:xfrm>
              <a:off x="4725988" y="5358606"/>
              <a:ext cx="944562" cy="949325"/>
            </a:xfrm>
            <a:custGeom>
              <a:avLst/>
              <a:gdLst>
                <a:gd name="T0" fmla="*/ 126 w 252"/>
                <a:gd name="T1" fmla="*/ 0 h 253"/>
                <a:gd name="T2" fmla="*/ 0 w 252"/>
                <a:gd name="T3" fmla="*/ 127 h 253"/>
                <a:gd name="T4" fmla="*/ 126 w 252"/>
                <a:gd name="T5" fmla="*/ 253 h 253"/>
                <a:gd name="T6" fmla="*/ 252 w 252"/>
                <a:gd name="T7" fmla="*/ 127 h 253"/>
                <a:gd name="T8" fmla="*/ 126 w 252"/>
                <a:gd name="T9" fmla="*/ 0 h 253"/>
                <a:gd name="T10" fmla="*/ 126 w 252"/>
                <a:gd name="T11" fmla="*/ 206 h 253"/>
                <a:gd name="T12" fmla="*/ 47 w 252"/>
                <a:gd name="T13" fmla="*/ 127 h 253"/>
                <a:gd name="T14" fmla="*/ 126 w 252"/>
                <a:gd name="T15" fmla="*/ 47 h 253"/>
                <a:gd name="T16" fmla="*/ 206 w 252"/>
                <a:gd name="T17" fmla="*/ 127 h 253"/>
                <a:gd name="T18" fmla="*/ 126 w 252"/>
                <a:gd name="T19" fmla="*/ 206 h 2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52" h="253">
                  <a:moveTo>
                    <a:pt x="126" y="0"/>
                  </a:moveTo>
                  <a:cubicBezTo>
                    <a:pt x="56" y="0"/>
                    <a:pt x="0" y="57"/>
                    <a:pt x="0" y="127"/>
                  </a:cubicBezTo>
                  <a:cubicBezTo>
                    <a:pt x="0" y="197"/>
                    <a:pt x="56" y="253"/>
                    <a:pt x="126" y="253"/>
                  </a:cubicBezTo>
                  <a:cubicBezTo>
                    <a:pt x="196" y="253"/>
                    <a:pt x="252" y="196"/>
                    <a:pt x="252" y="127"/>
                  </a:cubicBezTo>
                  <a:cubicBezTo>
                    <a:pt x="252" y="57"/>
                    <a:pt x="196" y="0"/>
                    <a:pt x="126" y="0"/>
                  </a:cubicBezTo>
                  <a:close/>
                  <a:moveTo>
                    <a:pt x="126" y="206"/>
                  </a:moveTo>
                  <a:cubicBezTo>
                    <a:pt x="82" y="206"/>
                    <a:pt x="47" y="171"/>
                    <a:pt x="47" y="127"/>
                  </a:cubicBezTo>
                  <a:cubicBezTo>
                    <a:pt x="47" y="83"/>
                    <a:pt x="82" y="47"/>
                    <a:pt x="126" y="47"/>
                  </a:cubicBezTo>
                  <a:cubicBezTo>
                    <a:pt x="170" y="47"/>
                    <a:pt x="206" y="83"/>
                    <a:pt x="206" y="127"/>
                  </a:cubicBezTo>
                  <a:cubicBezTo>
                    <a:pt x="206" y="170"/>
                    <a:pt x="170" y="206"/>
                    <a:pt x="126" y="206"/>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6" name="Freeform 12"/>
            <p:cNvSpPr>
              <a:spLocks noEditPoints="1"/>
            </p:cNvSpPr>
            <p:nvPr userDrawn="1"/>
          </p:nvSpPr>
          <p:spPr bwMode="auto">
            <a:xfrm>
              <a:off x="2584451" y="5393531"/>
              <a:ext cx="952500" cy="884238"/>
            </a:xfrm>
            <a:custGeom>
              <a:avLst/>
              <a:gdLst>
                <a:gd name="T0" fmla="*/ 354 w 600"/>
                <a:gd name="T1" fmla="*/ 0 h 557"/>
                <a:gd name="T2" fmla="*/ 245 w 600"/>
                <a:gd name="T3" fmla="*/ 0 h 557"/>
                <a:gd name="T4" fmla="*/ 0 w 600"/>
                <a:gd name="T5" fmla="*/ 557 h 557"/>
                <a:gd name="T6" fmla="*/ 115 w 600"/>
                <a:gd name="T7" fmla="*/ 557 h 557"/>
                <a:gd name="T8" fmla="*/ 174 w 600"/>
                <a:gd name="T9" fmla="*/ 434 h 557"/>
                <a:gd name="T10" fmla="*/ 430 w 600"/>
                <a:gd name="T11" fmla="*/ 434 h 557"/>
                <a:gd name="T12" fmla="*/ 434 w 600"/>
                <a:gd name="T13" fmla="*/ 446 h 557"/>
                <a:gd name="T14" fmla="*/ 484 w 600"/>
                <a:gd name="T15" fmla="*/ 557 h 557"/>
                <a:gd name="T16" fmla="*/ 600 w 600"/>
                <a:gd name="T17" fmla="*/ 557 h 557"/>
                <a:gd name="T18" fmla="*/ 354 w 600"/>
                <a:gd name="T19" fmla="*/ 0 h 557"/>
                <a:gd name="T20" fmla="*/ 210 w 600"/>
                <a:gd name="T21" fmla="*/ 342 h 557"/>
                <a:gd name="T22" fmla="*/ 300 w 600"/>
                <a:gd name="T23" fmla="*/ 141 h 557"/>
                <a:gd name="T24" fmla="*/ 389 w 600"/>
                <a:gd name="T25" fmla="*/ 342 h 557"/>
                <a:gd name="T26" fmla="*/ 210 w 600"/>
                <a:gd name="T27" fmla="*/ 342 h 5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600" h="557">
                  <a:moveTo>
                    <a:pt x="354" y="0"/>
                  </a:moveTo>
                  <a:lnTo>
                    <a:pt x="245" y="0"/>
                  </a:lnTo>
                  <a:lnTo>
                    <a:pt x="0" y="557"/>
                  </a:lnTo>
                  <a:lnTo>
                    <a:pt x="115" y="557"/>
                  </a:lnTo>
                  <a:lnTo>
                    <a:pt x="174" y="434"/>
                  </a:lnTo>
                  <a:lnTo>
                    <a:pt x="430" y="434"/>
                  </a:lnTo>
                  <a:lnTo>
                    <a:pt x="434" y="446"/>
                  </a:lnTo>
                  <a:lnTo>
                    <a:pt x="484" y="557"/>
                  </a:lnTo>
                  <a:lnTo>
                    <a:pt x="600" y="557"/>
                  </a:lnTo>
                  <a:lnTo>
                    <a:pt x="354" y="0"/>
                  </a:lnTo>
                  <a:close/>
                  <a:moveTo>
                    <a:pt x="210" y="342"/>
                  </a:moveTo>
                  <a:lnTo>
                    <a:pt x="300" y="141"/>
                  </a:lnTo>
                  <a:lnTo>
                    <a:pt x="389" y="342"/>
                  </a:lnTo>
                  <a:lnTo>
                    <a:pt x="210" y="34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7" name="Freeform 13"/>
            <p:cNvSpPr>
              <a:spLocks/>
            </p:cNvSpPr>
            <p:nvPr userDrawn="1"/>
          </p:nvSpPr>
          <p:spPr bwMode="auto">
            <a:xfrm>
              <a:off x="5599113" y="5382419"/>
              <a:ext cx="2932112" cy="966788"/>
            </a:xfrm>
            <a:custGeom>
              <a:avLst/>
              <a:gdLst>
                <a:gd name="T0" fmla="*/ 770 w 782"/>
                <a:gd name="T1" fmla="*/ 211 h 258"/>
                <a:gd name="T2" fmla="*/ 685 w 782"/>
                <a:gd name="T3" fmla="*/ 14 h 258"/>
                <a:gd name="T4" fmla="*/ 658 w 782"/>
                <a:gd name="T5" fmla="*/ 0 h 258"/>
                <a:gd name="T6" fmla="*/ 632 w 782"/>
                <a:gd name="T7" fmla="*/ 14 h 258"/>
                <a:gd name="T8" fmla="*/ 569 w 782"/>
                <a:gd name="T9" fmla="*/ 158 h 258"/>
                <a:gd name="T10" fmla="*/ 506 w 782"/>
                <a:gd name="T11" fmla="*/ 14 h 258"/>
                <a:gd name="T12" fmla="*/ 480 w 782"/>
                <a:gd name="T13" fmla="*/ 0 h 258"/>
                <a:gd name="T14" fmla="*/ 454 w 782"/>
                <a:gd name="T15" fmla="*/ 14 h 258"/>
                <a:gd name="T16" fmla="*/ 391 w 782"/>
                <a:gd name="T17" fmla="*/ 159 h 258"/>
                <a:gd name="T18" fmla="*/ 328 w 782"/>
                <a:gd name="T19" fmla="*/ 14 h 258"/>
                <a:gd name="T20" fmla="*/ 302 w 782"/>
                <a:gd name="T21" fmla="*/ 0 h 258"/>
                <a:gd name="T22" fmla="*/ 276 w 782"/>
                <a:gd name="T23" fmla="*/ 14 h 258"/>
                <a:gd name="T24" fmla="*/ 213 w 782"/>
                <a:gd name="T25" fmla="*/ 158 h 258"/>
                <a:gd name="T26" fmla="*/ 150 w 782"/>
                <a:gd name="T27" fmla="*/ 14 h 258"/>
                <a:gd name="T28" fmla="*/ 124 w 782"/>
                <a:gd name="T29" fmla="*/ 0 h 258"/>
                <a:gd name="T30" fmla="*/ 97 w 782"/>
                <a:gd name="T31" fmla="*/ 14 h 258"/>
                <a:gd name="T32" fmla="*/ 12 w 782"/>
                <a:gd name="T33" fmla="*/ 211 h 258"/>
                <a:gd name="T34" fmla="*/ 56 w 782"/>
                <a:gd name="T35" fmla="*/ 233 h 258"/>
                <a:gd name="T36" fmla="*/ 124 w 782"/>
                <a:gd name="T37" fmla="*/ 76 h 258"/>
                <a:gd name="T38" fmla="*/ 191 w 782"/>
                <a:gd name="T39" fmla="*/ 233 h 258"/>
                <a:gd name="T40" fmla="*/ 235 w 782"/>
                <a:gd name="T41" fmla="*/ 233 h 258"/>
                <a:gd name="T42" fmla="*/ 302 w 782"/>
                <a:gd name="T43" fmla="*/ 76 h 258"/>
                <a:gd name="T44" fmla="*/ 369 w 782"/>
                <a:gd name="T45" fmla="*/ 233 h 258"/>
                <a:gd name="T46" fmla="*/ 388 w 782"/>
                <a:gd name="T47" fmla="*/ 245 h 258"/>
                <a:gd name="T48" fmla="*/ 391 w 782"/>
                <a:gd name="T49" fmla="*/ 245 h 258"/>
                <a:gd name="T50" fmla="*/ 394 w 782"/>
                <a:gd name="T51" fmla="*/ 245 h 258"/>
                <a:gd name="T52" fmla="*/ 413 w 782"/>
                <a:gd name="T53" fmla="*/ 233 h 258"/>
                <a:gd name="T54" fmla="*/ 480 w 782"/>
                <a:gd name="T55" fmla="*/ 76 h 258"/>
                <a:gd name="T56" fmla="*/ 547 w 782"/>
                <a:gd name="T57" fmla="*/ 233 h 258"/>
                <a:gd name="T58" fmla="*/ 591 w 782"/>
                <a:gd name="T59" fmla="*/ 233 h 258"/>
                <a:gd name="T60" fmla="*/ 658 w 782"/>
                <a:gd name="T61" fmla="*/ 76 h 258"/>
                <a:gd name="T62" fmla="*/ 726 w 782"/>
                <a:gd name="T63" fmla="*/ 233 h 258"/>
                <a:gd name="T64" fmla="*/ 770 w 782"/>
                <a:gd name="T65" fmla="*/ 211 h 2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782" h="258">
                  <a:moveTo>
                    <a:pt x="770" y="211"/>
                  </a:moveTo>
                  <a:cubicBezTo>
                    <a:pt x="685" y="14"/>
                    <a:pt x="685" y="14"/>
                    <a:pt x="685" y="14"/>
                  </a:cubicBezTo>
                  <a:cubicBezTo>
                    <a:pt x="680" y="4"/>
                    <a:pt x="671" y="0"/>
                    <a:pt x="658" y="0"/>
                  </a:cubicBezTo>
                  <a:cubicBezTo>
                    <a:pt x="646" y="0"/>
                    <a:pt x="637" y="4"/>
                    <a:pt x="632" y="14"/>
                  </a:cubicBezTo>
                  <a:cubicBezTo>
                    <a:pt x="569" y="158"/>
                    <a:pt x="569" y="158"/>
                    <a:pt x="569" y="158"/>
                  </a:cubicBezTo>
                  <a:cubicBezTo>
                    <a:pt x="506" y="14"/>
                    <a:pt x="506" y="14"/>
                    <a:pt x="506" y="14"/>
                  </a:cubicBezTo>
                  <a:cubicBezTo>
                    <a:pt x="501" y="4"/>
                    <a:pt x="493" y="0"/>
                    <a:pt x="480" y="0"/>
                  </a:cubicBezTo>
                  <a:cubicBezTo>
                    <a:pt x="468" y="0"/>
                    <a:pt x="459" y="4"/>
                    <a:pt x="454" y="14"/>
                  </a:cubicBezTo>
                  <a:cubicBezTo>
                    <a:pt x="391" y="159"/>
                    <a:pt x="391" y="159"/>
                    <a:pt x="391" y="159"/>
                  </a:cubicBezTo>
                  <a:cubicBezTo>
                    <a:pt x="328" y="14"/>
                    <a:pt x="328" y="14"/>
                    <a:pt x="328" y="14"/>
                  </a:cubicBezTo>
                  <a:cubicBezTo>
                    <a:pt x="323" y="4"/>
                    <a:pt x="314" y="0"/>
                    <a:pt x="302" y="0"/>
                  </a:cubicBezTo>
                  <a:cubicBezTo>
                    <a:pt x="289" y="0"/>
                    <a:pt x="281" y="4"/>
                    <a:pt x="276" y="14"/>
                  </a:cubicBezTo>
                  <a:cubicBezTo>
                    <a:pt x="213" y="158"/>
                    <a:pt x="213" y="158"/>
                    <a:pt x="213" y="158"/>
                  </a:cubicBezTo>
                  <a:cubicBezTo>
                    <a:pt x="150" y="14"/>
                    <a:pt x="150" y="14"/>
                    <a:pt x="150" y="14"/>
                  </a:cubicBezTo>
                  <a:cubicBezTo>
                    <a:pt x="145" y="4"/>
                    <a:pt x="136" y="0"/>
                    <a:pt x="124" y="0"/>
                  </a:cubicBezTo>
                  <a:cubicBezTo>
                    <a:pt x="111" y="0"/>
                    <a:pt x="102" y="4"/>
                    <a:pt x="97" y="14"/>
                  </a:cubicBezTo>
                  <a:cubicBezTo>
                    <a:pt x="12" y="211"/>
                    <a:pt x="12" y="211"/>
                    <a:pt x="12" y="211"/>
                  </a:cubicBezTo>
                  <a:cubicBezTo>
                    <a:pt x="0" y="242"/>
                    <a:pt x="42" y="258"/>
                    <a:pt x="56" y="233"/>
                  </a:cubicBezTo>
                  <a:cubicBezTo>
                    <a:pt x="124" y="76"/>
                    <a:pt x="124" y="76"/>
                    <a:pt x="124" y="76"/>
                  </a:cubicBezTo>
                  <a:cubicBezTo>
                    <a:pt x="191" y="233"/>
                    <a:pt x="191" y="233"/>
                    <a:pt x="191" y="233"/>
                  </a:cubicBezTo>
                  <a:cubicBezTo>
                    <a:pt x="200" y="249"/>
                    <a:pt x="227" y="248"/>
                    <a:pt x="235" y="233"/>
                  </a:cubicBezTo>
                  <a:cubicBezTo>
                    <a:pt x="302" y="76"/>
                    <a:pt x="302" y="76"/>
                    <a:pt x="302" y="76"/>
                  </a:cubicBezTo>
                  <a:cubicBezTo>
                    <a:pt x="369" y="233"/>
                    <a:pt x="369" y="233"/>
                    <a:pt x="369" y="233"/>
                  </a:cubicBezTo>
                  <a:cubicBezTo>
                    <a:pt x="373" y="241"/>
                    <a:pt x="381" y="244"/>
                    <a:pt x="388" y="245"/>
                  </a:cubicBezTo>
                  <a:cubicBezTo>
                    <a:pt x="389" y="245"/>
                    <a:pt x="390" y="245"/>
                    <a:pt x="391" y="245"/>
                  </a:cubicBezTo>
                  <a:cubicBezTo>
                    <a:pt x="392" y="245"/>
                    <a:pt x="393" y="245"/>
                    <a:pt x="394" y="245"/>
                  </a:cubicBezTo>
                  <a:cubicBezTo>
                    <a:pt x="401" y="244"/>
                    <a:pt x="409" y="241"/>
                    <a:pt x="413" y="233"/>
                  </a:cubicBezTo>
                  <a:cubicBezTo>
                    <a:pt x="480" y="76"/>
                    <a:pt x="480" y="76"/>
                    <a:pt x="480" y="76"/>
                  </a:cubicBezTo>
                  <a:cubicBezTo>
                    <a:pt x="547" y="233"/>
                    <a:pt x="547" y="233"/>
                    <a:pt x="547" y="233"/>
                  </a:cubicBezTo>
                  <a:cubicBezTo>
                    <a:pt x="555" y="248"/>
                    <a:pt x="582" y="249"/>
                    <a:pt x="591" y="233"/>
                  </a:cubicBezTo>
                  <a:cubicBezTo>
                    <a:pt x="658" y="76"/>
                    <a:pt x="658" y="76"/>
                    <a:pt x="658" y="76"/>
                  </a:cubicBezTo>
                  <a:cubicBezTo>
                    <a:pt x="726" y="233"/>
                    <a:pt x="726" y="233"/>
                    <a:pt x="726" y="233"/>
                  </a:cubicBezTo>
                  <a:cubicBezTo>
                    <a:pt x="740" y="258"/>
                    <a:pt x="782" y="242"/>
                    <a:pt x="770" y="211"/>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8" name="Freeform 14"/>
            <p:cNvSpPr>
              <a:spLocks noEditPoints="1"/>
            </p:cNvSpPr>
            <p:nvPr userDrawn="1"/>
          </p:nvSpPr>
          <p:spPr bwMode="auto">
            <a:xfrm>
              <a:off x="8370888" y="5396706"/>
              <a:ext cx="209550" cy="206375"/>
            </a:xfrm>
            <a:custGeom>
              <a:avLst/>
              <a:gdLst>
                <a:gd name="T0" fmla="*/ 29 w 56"/>
                <a:gd name="T1" fmla="*/ 0 h 55"/>
                <a:gd name="T2" fmla="*/ 0 w 56"/>
                <a:gd name="T3" fmla="*/ 28 h 55"/>
                <a:gd name="T4" fmla="*/ 29 w 56"/>
                <a:gd name="T5" fmla="*/ 55 h 55"/>
                <a:gd name="T6" fmla="*/ 56 w 56"/>
                <a:gd name="T7" fmla="*/ 28 h 55"/>
                <a:gd name="T8" fmla="*/ 29 w 56"/>
                <a:gd name="T9" fmla="*/ 0 h 55"/>
                <a:gd name="T10" fmla="*/ 29 w 56"/>
                <a:gd name="T11" fmla="*/ 51 h 55"/>
                <a:gd name="T12" fmla="*/ 6 w 56"/>
                <a:gd name="T13" fmla="*/ 28 h 55"/>
                <a:gd name="T14" fmla="*/ 29 w 56"/>
                <a:gd name="T15" fmla="*/ 5 h 55"/>
                <a:gd name="T16" fmla="*/ 51 w 56"/>
                <a:gd name="T17" fmla="*/ 28 h 55"/>
                <a:gd name="T18" fmla="*/ 29 w 56"/>
                <a:gd name="T19" fmla="*/ 51 h 55"/>
                <a:gd name="T20" fmla="*/ 41 w 56"/>
                <a:gd name="T21" fmla="*/ 21 h 55"/>
                <a:gd name="T22" fmla="*/ 30 w 56"/>
                <a:gd name="T23" fmla="*/ 12 h 55"/>
                <a:gd name="T24" fmla="*/ 18 w 56"/>
                <a:gd name="T25" fmla="*/ 12 h 55"/>
                <a:gd name="T26" fmla="*/ 18 w 56"/>
                <a:gd name="T27" fmla="*/ 44 h 55"/>
                <a:gd name="T28" fmla="*/ 23 w 56"/>
                <a:gd name="T29" fmla="*/ 44 h 55"/>
                <a:gd name="T30" fmla="*/ 23 w 56"/>
                <a:gd name="T31" fmla="*/ 30 h 55"/>
                <a:gd name="T32" fmla="*/ 28 w 56"/>
                <a:gd name="T33" fmla="*/ 30 h 55"/>
                <a:gd name="T34" fmla="*/ 37 w 56"/>
                <a:gd name="T35" fmla="*/ 44 h 55"/>
                <a:gd name="T36" fmla="*/ 42 w 56"/>
                <a:gd name="T37" fmla="*/ 44 h 55"/>
                <a:gd name="T38" fmla="*/ 33 w 56"/>
                <a:gd name="T39" fmla="*/ 30 h 55"/>
                <a:gd name="T40" fmla="*/ 41 w 56"/>
                <a:gd name="T41" fmla="*/ 21 h 55"/>
                <a:gd name="T42" fmla="*/ 23 w 56"/>
                <a:gd name="T43" fmla="*/ 26 h 55"/>
                <a:gd name="T44" fmla="*/ 23 w 56"/>
                <a:gd name="T45" fmla="*/ 16 h 55"/>
                <a:gd name="T46" fmla="*/ 29 w 56"/>
                <a:gd name="T47" fmla="*/ 16 h 55"/>
                <a:gd name="T48" fmla="*/ 36 w 56"/>
                <a:gd name="T49" fmla="*/ 21 h 55"/>
                <a:gd name="T50" fmla="*/ 28 w 56"/>
                <a:gd name="T51" fmla="*/ 26 h 55"/>
                <a:gd name="T52" fmla="*/ 23 w 56"/>
                <a:gd name="T53" fmla="*/ 26 h 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56" h="55">
                  <a:moveTo>
                    <a:pt x="29" y="0"/>
                  </a:moveTo>
                  <a:cubicBezTo>
                    <a:pt x="13" y="0"/>
                    <a:pt x="0" y="12"/>
                    <a:pt x="0" y="28"/>
                  </a:cubicBezTo>
                  <a:cubicBezTo>
                    <a:pt x="0" y="44"/>
                    <a:pt x="13" y="55"/>
                    <a:pt x="29" y="55"/>
                  </a:cubicBezTo>
                  <a:cubicBezTo>
                    <a:pt x="44" y="55"/>
                    <a:pt x="56" y="44"/>
                    <a:pt x="56" y="28"/>
                  </a:cubicBezTo>
                  <a:cubicBezTo>
                    <a:pt x="56" y="12"/>
                    <a:pt x="44" y="0"/>
                    <a:pt x="29" y="0"/>
                  </a:cubicBezTo>
                  <a:close/>
                  <a:moveTo>
                    <a:pt x="29" y="51"/>
                  </a:moveTo>
                  <a:cubicBezTo>
                    <a:pt x="16" y="51"/>
                    <a:pt x="6" y="41"/>
                    <a:pt x="6" y="28"/>
                  </a:cubicBezTo>
                  <a:cubicBezTo>
                    <a:pt x="6" y="15"/>
                    <a:pt x="16" y="5"/>
                    <a:pt x="29" y="5"/>
                  </a:cubicBezTo>
                  <a:cubicBezTo>
                    <a:pt x="41" y="5"/>
                    <a:pt x="51" y="15"/>
                    <a:pt x="51" y="28"/>
                  </a:cubicBezTo>
                  <a:cubicBezTo>
                    <a:pt x="51" y="41"/>
                    <a:pt x="41" y="51"/>
                    <a:pt x="29" y="51"/>
                  </a:cubicBezTo>
                  <a:close/>
                  <a:moveTo>
                    <a:pt x="41" y="21"/>
                  </a:moveTo>
                  <a:cubicBezTo>
                    <a:pt x="41" y="15"/>
                    <a:pt x="38" y="12"/>
                    <a:pt x="30" y="12"/>
                  </a:cubicBezTo>
                  <a:cubicBezTo>
                    <a:pt x="18" y="12"/>
                    <a:pt x="18" y="12"/>
                    <a:pt x="18" y="12"/>
                  </a:cubicBezTo>
                  <a:cubicBezTo>
                    <a:pt x="18" y="44"/>
                    <a:pt x="18" y="44"/>
                    <a:pt x="18" y="44"/>
                  </a:cubicBezTo>
                  <a:cubicBezTo>
                    <a:pt x="23" y="44"/>
                    <a:pt x="23" y="44"/>
                    <a:pt x="23" y="44"/>
                  </a:cubicBezTo>
                  <a:cubicBezTo>
                    <a:pt x="23" y="30"/>
                    <a:pt x="23" y="30"/>
                    <a:pt x="23" y="30"/>
                  </a:cubicBezTo>
                  <a:cubicBezTo>
                    <a:pt x="28" y="30"/>
                    <a:pt x="28" y="30"/>
                    <a:pt x="28" y="30"/>
                  </a:cubicBezTo>
                  <a:cubicBezTo>
                    <a:pt x="37" y="44"/>
                    <a:pt x="37" y="44"/>
                    <a:pt x="37" y="44"/>
                  </a:cubicBezTo>
                  <a:cubicBezTo>
                    <a:pt x="42" y="44"/>
                    <a:pt x="42" y="44"/>
                    <a:pt x="42" y="44"/>
                  </a:cubicBezTo>
                  <a:cubicBezTo>
                    <a:pt x="33" y="30"/>
                    <a:pt x="33" y="30"/>
                    <a:pt x="33" y="30"/>
                  </a:cubicBezTo>
                  <a:cubicBezTo>
                    <a:pt x="38" y="29"/>
                    <a:pt x="41" y="27"/>
                    <a:pt x="41" y="21"/>
                  </a:cubicBezTo>
                  <a:close/>
                  <a:moveTo>
                    <a:pt x="23" y="26"/>
                  </a:moveTo>
                  <a:cubicBezTo>
                    <a:pt x="23" y="16"/>
                    <a:pt x="23" y="16"/>
                    <a:pt x="23" y="16"/>
                  </a:cubicBezTo>
                  <a:cubicBezTo>
                    <a:pt x="29" y="16"/>
                    <a:pt x="29" y="16"/>
                    <a:pt x="29" y="16"/>
                  </a:cubicBezTo>
                  <a:cubicBezTo>
                    <a:pt x="33" y="16"/>
                    <a:pt x="36" y="17"/>
                    <a:pt x="36" y="21"/>
                  </a:cubicBezTo>
                  <a:cubicBezTo>
                    <a:pt x="36" y="26"/>
                    <a:pt x="33" y="26"/>
                    <a:pt x="28" y="26"/>
                  </a:cubicBezTo>
                  <a:lnTo>
                    <a:pt x="23" y="2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grpSp>
      <p:sp>
        <p:nvSpPr>
          <p:cNvPr id="4" name="TextBox 3"/>
          <p:cNvSpPr txBox="1"/>
          <p:nvPr userDrawn="1"/>
        </p:nvSpPr>
        <p:spPr>
          <a:xfrm>
            <a:off x="217485" y="6477716"/>
            <a:ext cx="1946750" cy="230832"/>
          </a:xfrm>
          <a:prstGeom prst="rect">
            <a:avLst/>
          </a:prstGeom>
          <a:noFill/>
        </p:spPr>
        <p:txBody>
          <a:bodyPr wrap="square" rtlCol="0">
            <a:spAutoFit/>
          </a:bodyPr>
          <a:lstStyle/>
          <a:p>
            <a:pPr marL="0" marR="0" indent="0" algn="l" defTabSz="685800" rtl="0" eaLnBrk="1" fontAlgn="auto" latinLnBrk="0" hangingPunct="1">
              <a:lnSpc>
                <a:spcPct val="90000"/>
              </a:lnSpc>
              <a:spcBef>
                <a:spcPts val="0"/>
              </a:spcBef>
              <a:spcAft>
                <a:spcPts val="300"/>
              </a:spcAft>
              <a:buClrTx/>
              <a:buSzTx/>
              <a:buFontTx/>
              <a:buNone/>
              <a:tabLst/>
              <a:defRPr/>
            </a:pPr>
            <a:fld id="{AB307C75-CA2F-4BA6-858A-60F533452F31}" type="datetimeFigureOut">
              <a:rPr lang="en-US" sz="1000" kern="1200" smtClean="0">
                <a:solidFill>
                  <a:schemeClr val="bg1">
                    <a:lumMod val="75000"/>
                  </a:schemeClr>
                </a:solidFill>
                <a:latin typeface="+mn-lt"/>
                <a:ea typeface="+mn-ea"/>
                <a:cs typeface="+mn-cs"/>
              </a:rPr>
              <a:pPr marL="0" marR="0" indent="0" algn="l" defTabSz="685800" rtl="0" eaLnBrk="1" fontAlgn="auto" latinLnBrk="0" hangingPunct="1">
                <a:lnSpc>
                  <a:spcPct val="90000"/>
                </a:lnSpc>
                <a:spcBef>
                  <a:spcPts val="0"/>
                </a:spcBef>
                <a:spcAft>
                  <a:spcPts val="300"/>
                </a:spcAft>
                <a:buClrTx/>
                <a:buSzTx/>
                <a:buFontTx/>
                <a:buNone/>
                <a:tabLst/>
                <a:defRPr/>
              </a:pPr>
              <a:t>4/25/2024</a:t>
            </a:fld>
            <a:endParaRPr lang="en-US" sz="1000" kern="1200" dirty="0">
              <a:solidFill>
                <a:schemeClr val="bg1">
                  <a:lumMod val="75000"/>
                </a:schemeClr>
              </a:solidFill>
              <a:latin typeface="+mn-lt"/>
              <a:ea typeface="+mn-ea"/>
              <a:cs typeface="+mn-cs"/>
            </a:endParaRPr>
          </a:p>
        </p:txBody>
      </p:sp>
      <p:sp>
        <p:nvSpPr>
          <p:cNvPr id="49" name="TextBox 48"/>
          <p:cNvSpPr txBox="1"/>
          <p:nvPr userDrawn="1"/>
        </p:nvSpPr>
        <p:spPr>
          <a:xfrm>
            <a:off x="3221753" y="6477716"/>
            <a:ext cx="2700495" cy="230832"/>
          </a:xfrm>
          <a:prstGeom prst="rect">
            <a:avLst/>
          </a:prstGeom>
          <a:noFill/>
        </p:spPr>
        <p:txBody>
          <a:bodyPr wrap="square" rtlCol="0">
            <a:spAutoFit/>
          </a:bodyPr>
          <a:lstStyle/>
          <a:p>
            <a:pPr marL="0" marR="0" indent="0" algn="ctr" defTabSz="685800" rtl="0" eaLnBrk="1" fontAlgn="auto" latinLnBrk="0" hangingPunct="1">
              <a:lnSpc>
                <a:spcPct val="90000"/>
              </a:lnSpc>
              <a:spcBef>
                <a:spcPts val="0"/>
              </a:spcBef>
              <a:spcAft>
                <a:spcPts val="300"/>
              </a:spcAft>
              <a:buClrTx/>
              <a:buSzTx/>
              <a:buFontTx/>
              <a:buNone/>
              <a:tabLst/>
              <a:defRPr/>
            </a:pPr>
            <a:r>
              <a:rPr lang="en-US" sz="1000" kern="1200" dirty="0">
                <a:solidFill>
                  <a:schemeClr val="bg1">
                    <a:lumMod val="75000"/>
                  </a:schemeClr>
                </a:solidFill>
                <a:latin typeface="+mn-lt"/>
                <a:ea typeface="+mn-ea"/>
                <a:cs typeface="+mn-cs"/>
              </a:rPr>
              <a:t>Qualcomm Confidential and Proprietary</a:t>
            </a:r>
          </a:p>
        </p:txBody>
      </p:sp>
    </p:spTree>
    <p:extLst>
      <p:ext uri="{BB962C8B-B14F-4D97-AF65-F5344CB8AC3E}">
        <p14:creationId xmlns:p14="http://schemas.microsoft.com/office/powerpoint/2010/main" val="222237599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cSld name="2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xmlns="" id="{1346AB4A-F2D2-4CAE-A247-7BBB1DA6E2BC}"/>
              </a:ext>
            </a:extLst>
          </p:cNvPr>
          <p:cNvSpPr>
            <a:spLocks noGrp="1" noChangeArrowheads="1"/>
          </p:cNvSpPr>
          <p:nvPr>
            <p:ph type="dt" sz="half" idx="10"/>
          </p:nvPr>
        </p:nvSpPr>
        <p:spPr>
          <a:xfrm>
            <a:off x="696913" y="332601"/>
            <a:ext cx="1455527" cy="276999"/>
          </a:xfrm>
        </p:spPr>
        <p:txBody>
          <a:bodyPr/>
          <a:lstStyle>
            <a:lvl1pPr>
              <a:defRPr/>
            </a:lvl1pPr>
          </a:lstStyle>
          <a:p>
            <a:pPr>
              <a:defRPr/>
            </a:pPr>
            <a:r>
              <a:rPr lang="en-US" altLang="en-US" dirty="0"/>
              <a:t>February 2023</a:t>
            </a:r>
            <a:endParaRPr lang="en-GB" altLang="en-US" dirty="0"/>
          </a:p>
        </p:txBody>
      </p:sp>
      <p:sp>
        <p:nvSpPr>
          <p:cNvPr id="6" name="Rectangle 6">
            <a:extLst>
              <a:ext uri="{FF2B5EF4-FFF2-40B4-BE49-F238E27FC236}">
                <a16:creationId xmlns:a16="http://schemas.microsoft.com/office/drawing/2014/main" xmlns="" id="{BE2C725E-CEC6-4239-BAB5-230F69D89404}"/>
              </a:ext>
            </a:extLst>
          </p:cNvPr>
          <p:cNvSpPr>
            <a:spLocks noGrp="1" noChangeArrowheads="1"/>
          </p:cNvSpPr>
          <p:nvPr>
            <p:ph type="sldNum" sz="quarter" idx="12"/>
          </p:nvPr>
        </p:nvSpPr>
        <p:spPr/>
        <p:txBody>
          <a:bodyPr/>
          <a:lstStyle>
            <a:lvl1pPr>
              <a:defRPr/>
            </a:lvl1pPr>
          </a:lstStyle>
          <a:p>
            <a:pPr>
              <a:defRPr/>
            </a:pPr>
            <a:r>
              <a:rPr lang="en-GB" altLang="en-US"/>
              <a:t>Slide </a:t>
            </a:r>
            <a:fld id="{6D24465E-2B0A-4D96-BA39-EC98956D452B}" type="slidenum">
              <a:rPr lang="en-GB" altLang="en-US"/>
              <a:pPr>
                <a:defRPr/>
              </a:pPr>
              <a:t>‹#›</a:t>
            </a:fld>
            <a:endParaRPr lang="en-GB" altLang="en-US"/>
          </a:p>
        </p:txBody>
      </p:sp>
      <p:sp>
        <p:nvSpPr>
          <p:cNvPr id="7" name="Rectangle 5">
            <a:extLst>
              <a:ext uri="{FF2B5EF4-FFF2-40B4-BE49-F238E27FC236}">
                <a16:creationId xmlns:a16="http://schemas.microsoft.com/office/drawing/2014/main" xmlns="" id="{F64917E5-2694-35C2-56FD-CD52CE524833}"/>
              </a:ext>
            </a:extLst>
          </p:cNvPr>
          <p:cNvSpPr>
            <a:spLocks noGrp="1" noChangeArrowheads="1"/>
          </p:cNvSpPr>
          <p:nvPr>
            <p:ph type="ftr" sz="quarter" idx="11"/>
          </p:nvPr>
        </p:nvSpPr>
        <p:spPr>
          <a:xfrm>
            <a:off x="5574714" y="6475413"/>
            <a:ext cx="3173750" cy="184666"/>
          </a:xfrm>
          <a:prstGeom prst="rect">
            <a:avLst/>
          </a:prstGeom>
        </p:spPr>
        <p:txBody>
          <a:bodyPr/>
          <a:lstStyle>
            <a:lvl1pPr>
              <a:defRPr/>
            </a:lvl1pPr>
          </a:lstStyle>
          <a:p>
            <a:pPr>
              <a:defRPr/>
            </a:pPr>
            <a:r>
              <a:rPr lang="en-GB" dirty="0"/>
              <a:t>Alfred Asterjadhi, Qualcomm Technologies Inc.</a:t>
            </a:r>
          </a:p>
        </p:txBody>
      </p:sp>
    </p:spTree>
    <p:extLst>
      <p:ext uri="{BB962C8B-B14F-4D97-AF65-F5344CB8AC3E}">
        <p14:creationId xmlns:p14="http://schemas.microsoft.com/office/powerpoint/2010/main" val="3117148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a:extLst>
              <a:ext uri="{FF2B5EF4-FFF2-40B4-BE49-F238E27FC236}">
                <a16:creationId xmlns:a16="http://schemas.microsoft.com/office/drawing/2014/main" xmlns="" id="{2FBBCEAB-3AB2-4B43-892C-9CC9AB0F9960}"/>
              </a:ext>
            </a:extLst>
          </p:cNvPr>
          <p:cNvSpPr>
            <a:spLocks noGrp="1" noChangeArrowheads="1"/>
          </p:cNvSpPr>
          <p:nvPr>
            <p:ph type="ftr" sz="quarter" idx="11"/>
          </p:nvPr>
        </p:nvSpPr>
        <p:spPr>
          <a:xfrm>
            <a:off x="7962035" y="6475413"/>
            <a:ext cx="581890" cy="184666"/>
          </a:xfrm>
        </p:spPr>
        <p:txBody>
          <a:bodyPr/>
          <a:lstStyle>
            <a:lvl1pPr>
              <a:defRPr/>
            </a:lvl1pPr>
          </a:lstStyle>
          <a:p>
            <a:pPr>
              <a:defRPr/>
            </a:pPr>
            <a:r>
              <a:rPr lang="en-GB" dirty="0"/>
              <a:t>(</a:t>
            </a:r>
            <a:r>
              <a:rPr lang="en-US" altLang="zh-CN" dirty="0"/>
              <a:t>Huawei</a:t>
            </a:r>
            <a:r>
              <a:rPr lang="en-GB" dirty="0"/>
              <a:t>)</a:t>
            </a:r>
          </a:p>
        </p:txBody>
      </p:sp>
      <p:sp>
        <p:nvSpPr>
          <p:cNvPr id="6" name="Rectangle 6">
            <a:extLst>
              <a:ext uri="{FF2B5EF4-FFF2-40B4-BE49-F238E27FC236}">
                <a16:creationId xmlns:a16="http://schemas.microsoft.com/office/drawing/2014/main" xmlns="" id="{BE2C725E-CEC6-4239-BAB5-230F69D89404}"/>
              </a:ext>
            </a:extLst>
          </p:cNvPr>
          <p:cNvSpPr>
            <a:spLocks noGrp="1" noChangeArrowheads="1"/>
          </p:cNvSpPr>
          <p:nvPr>
            <p:ph type="sldNum" sz="quarter" idx="12"/>
          </p:nvPr>
        </p:nvSpPr>
        <p:spPr/>
        <p:txBody>
          <a:bodyPr/>
          <a:lstStyle>
            <a:lvl1pPr>
              <a:defRPr/>
            </a:lvl1pPr>
          </a:lstStyle>
          <a:p>
            <a:pPr>
              <a:defRPr/>
            </a:pPr>
            <a:r>
              <a:rPr lang="en-GB" altLang="en-US" dirty="0"/>
              <a:t>Slide </a:t>
            </a:r>
            <a:fld id="{6D24465E-2B0A-4D96-BA39-EC98956D452B}" type="slidenum">
              <a:rPr lang="en-GB" altLang="en-US"/>
              <a:pPr>
                <a:defRPr/>
              </a:pPr>
              <a:t>‹#›</a:t>
            </a:fld>
            <a:endParaRPr lang="en-GB" altLang="en-US" dirty="0"/>
          </a:p>
        </p:txBody>
      </p:sp>
      <p:sp>
        <p:nvSpPr>
          <p:cNvPr id="7" name="Rectangle 4">
            <a:extLst>
              <a:ext uri="{FF2B5EF4-FFF2-40B4-BE49-F238E27FC236}">
                <a16:creationId xmlns:a16="http://schemas.microsoft.com/office/drawing/2014/main" xmlns="" id="{1CADB04A-8BC5-4077-AD64-B68ADEED3033}"/>
              </a:ext>
            </a:extLst>
          </p:cNvPr>
          <p:cNvSpPr>
            <a:spLocks noGrp="1" noChangeArrowheads="1"/>
          </p:cNvSpPr>
          <p:nvPr>
            <p:ph type="dt" sz="half" idx="2"/>
          </p:nvPr>
        </p:nvSpPr>
        <p:spPr bwMode="auto">
          <a:xfrm>
            <a:off x="696913" y="332601"/>
            <a:ext cx="1455527"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altLang="zh-CN" dirty="0"/>
              <a:t>February</a:t>
            </a:r>
            <a:r>
              <a:rPr lang="en-US" altLang="en-US" dirty="0"/>
              <a:t> 2024</a:t>
            </a:r>
            <a:endParaRPr lang="en-GB" altLang="en-US" dirty="0"/>
          </a:p>
        </p:txBody>
      </p:sp>
    </p:spTree>
    <p:extLst>
      <p:ext uri="{BB962C8B-B14F-4D97-AF65-F5344CB8AC3E}">
        <p14:creationId xmlns:p14="http://schemas.microsoft.com/office/powerpoint/2010/main" val="2626052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5" name="Rectangle 5">
            <a:extLst>
              <a:ext uri="{FF2B5EF4-FFF2-40B4-BE49-F238E27FC236}">
                <a16:creationId xmlns:a16="http://schemas.microsoft.com/office/drawing/2014/main" xmlns="" id="{FB6A99CE-AF1B-49DE-AF80-A702BAA04D64}"/>
              </a:ext>
            </a:extLst>
          </p:cNvPr>
          <p:cNvSpPr>
            <a:spLocks noGrp="1" noChangeArrowheads="1"/>
          </p:cNvSpPr>
          <p:nvPr>
            <p:ph type="ftr" sz="quarter" idx="11"/>
          </p:nvPr>
        </p:nvSpPr>
        <p:spPr>
          <a:xfrm>
            <a:off x="7962035" y="6475413"/>
            <a:ext cx="581890" cy="184666"/>
          </a:xfrm>
        </p:spPr>
        <p:txBody>
          <a:bodyPr/>
          <a:lstStyle>
            <a:lvl1pPr>
              <a:defRPr/>
            </a:lvl1pPr>
          </a:lstStyle>
          <a:p>
            <a:pPr>
              <a:defRPr/>
            </a:pPr>
            <a:r>
              <a:rPr lang="en-GB" dirty="0"/>
              <a:t>(</a:t>
            </a:r>
            <a:r>
              <a:rPr lang="en-US" altLang="zh-CN" dirty="0"/>
              <a:t>Huawei</a:t>
            </a:r>
            <a:r>
              <a:rPr lang="en-GB" dirty="0"/>
              <a:t>)</a:t>
            </a:r>
          </a:p>
        </p:txBody>
      </p:sp>
      <p:sp>
        <p:nvSpPr>
          <p:cNvPr id="6" name="Rectangle 6">
            <a:extLst>
              <a:ext uri="{FF2B5EF4-FFF2-40B4-BE49-F238E27FC236}">
                <a16:creationId xmlns:a16="http://schemas.microsoft.com/office/drawing/2014/main" xmlns="" id="{875855FF-BF19-459E-A397-045CECD5D682}"/>
              </a:ext>
            </a:extLst>
          </p:cNvPr>
          <p:cNvSpPr>
            <a:spLocks noGrp="1" noChangeArrowheads="1"/>
          </p:cNvSpPr>
          <p:nvPr>
            <p:ph type="sldNum" sz="quarter" idx="12"/>
          </p:nvPr>
        </p:nvSpPr>
        <p:spPr/>
        <p:txBody>
          <a:bodyPr/>
          <a:lstStyle>
            <a:lvl1pPr>
              <a:defRPr/>
            </a:lvl1pPr>
          </a:lstStyle>
          <a:p>
            <a:pPr>
              <a:defRPr/>
            </a:pPr>
            <a:r>
              <a:rPr lang="en-GB" altLang="en-US"/>
              <a:t>Slide </a:t>
            </a:r>
            <a:fld id="{1A8E2A3D-E627-4495-87FA-07CADBD1A42B}" type="slidenum">
              <a:rPr lang="en-GB" altLang="en-US"/>
              <a:pPr>
                <a:defRPr/>
              </a:pPr>
              <a:t>‹#›</a:t>
            </a:fld>
            <a:endParaRPr lang="en-GB" altLang="en-US"/>
          </a:p>
        </p:txBody>
      </p:sp>
      <p:sp>
        <p:nvSpPr>
          <p:cNvPr id="7" name="Rectangle 4">
            <a:extLst>
              <a:ext uri="{FF2B5EF4-FFF2-40B4-BE49-F238E27FC236}">
                <a16:creationId xmlns:a16="http://schemas.microsoft.com/office/drawing/2014/main" xmlns="" id="{1CADB04A-8BC5-4077-AD64-B68ADEED3033}"/>
              </a:ext>
            </a:extLst>
          </p:cNvPr>
          <p:cNvSpPr>
            <a:spLocks noGrp="1" noChangeArrowheads="1"/>
          </p:cNvSpPr>
          <p:nvPr>
            <p:ph type="dt" sz="half" idx="2"/>
          </p:nvPr>
        </p:nvSpPr>
        <p:spPr bwMode="auto">
          <a:xfrm>
            <a:off x="696913" y="332601"/>
            <a:ext cx="1455527"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altLang="zh-CN" dirty="0"/>
              <a:t>February</a:t>
            </a:r>
            <a:r>
              <a:rPr lang="en-US" altLang="en-US" dirty="0"/>
              <a:t> 2024</a:t>
            </a:r>
            <a:endParaRPr lang="en-GB" altLang="en-US" dirty="0"/>
          </a:p>
        </p:txBody>
      </p:sp>
    </p:spTree>
    <p:extLst>
      <p:ext uri="{BB962C8B-B14F-4D97-AF65-F5344CB8AC3E}">
        <p14:creationId xmlns:p14="http://schemas.microsoft.com/office/powerpoint/2010/main" val="35999266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a:extLst>
              <a:ext uri="{FF2B5EF4-FFF2-40B4-BE49-F238E27FC236}">
                <a16:creationId xmlns:a16="http://schemas.microsoft.com/office/drawing/2014/main" xmlns="" id="{C09D8205-394C-426D-8FC1-81C9ED9A72FF}"/>
              </a:ext>
            </a:extLst>
          </p:cNvPr>
          <p:cNvSpPr>
            <a:spLocks noGrp="1" noChangeArrowheads="1"/>
          </p:cNvSpPr>
          <p:nvPr>
            <p:ph type="ftr" sz="quarter" idx="11"/>
          </p:nvPr>
        </p:nvSpPr>
        <p:spPr>
          <a:xfrm>
            <a:off x="7962034" y="6475413"/>
            <a:ext cx="581891" cy="184666"/>
          </a:xfrm>
        </p:spPr>
        <p:txBody>
          <a:bodyPr/>
          <a:lstStyle>
            <a:lvl1pPr>
              <a:defRPr/>
            </a:lvl1pPr>
          </a:lstStyle>
          <a:p>
            <a:pPr>
              <a:defRPr/>
            </a:pPr>
            <a:r>
              <a:rPr lang="en-GB" dirty="0"/>
              <a:t>(</a:t>
            </a:r>
            <a:r>
              <a:rPr lang="en-US" altLang="zh-CN" dirty="0"/>
              <a:t>Huawei</a:t>
            </a:r>
            <a:r>
              <a:rPr lang="en-GB" dirty="0"/>
              <a:t>)</a:t>
            </a:r>
          </a:p>
        </p:txBody>
      </p:sp>
      <p:sp>
        <p:nvSpPr>
          <p:cNvPr id="7" name="Slide Number Placeholder 6">
            <a:extLst>
              <a:ext uri="{FF2B5EF4-FFF2-40B4-BE49-F238E27FC236}">
                <a16:creationId xmlns:a16="http://schemas.microsoft.com/office/drawing/2014/main" xmlns="" id="{956F7E5C-8145-4D78-8DFD-A73CB80D81A7}"/>
              </a:ext>
            </a:extLst>
          </p:cNvPr>
          <p:cNvSpPr>
            <a:spLocks noGrp="1" noChangeArrowheads="1"/>
          </p:cNvSpPr>
          <p:nvPr>
            <p:ph type="sldNum" sz="quarter" idx="12"/>
          </p:nvPr>
        </p:nvSpPr>
        <p:spPr/>
        <p:txBody>
          <a:bodyPr/>
          <a:lstStyle>
            <a:lvl1pPr>
              <a:defRPr/>
            </a:lvl1pPr>
          </a:lstStyle>
          <a:p>
            <a:pPr>
              <a:defRPr/>
            </a:pPr>
            <a:r>
              <a:rPr lang="en-GB" altLang="en-US"/>
              <a:t>Slide </a:t>
            </a:r>
            <a:fld id="{4FD36828-69CB-428A-B4D6-804E25381CB0}" type="slidenum">
              <a:rPr lang="en-GB" altLang="en-US"/>
              <a:pPr>
                <a:defRPr/>
              </a:pPr>
              <a:t>‹#›</a:t>
            </a:fld>
            <a:endParaRPr lang="en-GB" altLang="en-US"/>
          </a:p>
        </p:txBody>
      </p:sp>
      <p:sp>
        <p:nvSpPr>
          <p:cNvPr id="8" name="Rectangle 4">
            <a:extLst>
              <a:ext uri="{FF2B5EF4-FFF2-40B4-BE49-F238E27FC236}">
                <a16:creationId xmlns:a16="http://schemas.microsoft.com/office/drawing/2014/main" xmlns="" id="{1CADB04A-8BC5-4077-AD64-B68ADEED3033}"/>
              </a:ext>
            </a:extLst>
          </p:cNvPr>
          <p:cNvSpPr>
            <a:spLocks noGrp="1" noChangeArrowheads="1"/>
          </p:cNvSpPr>
          <p:nvPr>
            <p:ph type="dt" sz="half" idx="13"/>
          </p:nvPr>
        </p:nvSpPr>
        <p:spPr bwMode="auto">
          <a:xfrm>
            <a:off x="696913" y="332601"/>
            <a:ext cx="154112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altLang="en-US" dirty="0"/>
              <a:t>November 2023</a:t>
            </a:r>
            <a:endParaRPr lang="en-GB" altLang="en-US" dirty="0"/>
          </a:p>
        </p:txBody>
      </p:sp>
    </p:spTree>
    <p:extLst>
      <p:ext uri="{BB962C8B-B14F-4D97-AF65-F5344CB8AC3E}">
        <p14:creationId xmlns:p14="http://schemas.microsoft.com/office/powerpoint/2010/main" val="26706199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a:extLst>
              <a:ext uri="{FF2B5EF4-FFF2-40B4-BE49-F238E27FC236}">
                <a16:creationId xmlns:a16="http://schemas.microsoft.com/office/drawing/2014/main" xmlns="" id="{07747953-910E-41D0-B426-832112577580}"/>
              </a:ext>
            </a:extLst>
          </p:cNvPr>
          <p:cNvSpPr>
            <a:spLocks noGrp="1" noChangeArrowheads="1"/>
          </p:cNvSpPr>
          <p:nvPr>
            <p:ph type="dt" sz="half" idx="10"/>
          </p:nvPr>
        </p:nvSpPr>
        <p:spPr/>
        <p:txBody>
          <a:bodyPr/>
          <a:lstStyle>
            <a:lvl1pPr>
              <a:defRPr/>
            </a:lvl1pPr>
          </a:lstStyle>
          <a:p>
            <a:pPr>
              <a:defRPr/>
            </a:pPr>
            <a:r>
              <a:rPr lang="en-US" altLang="en-US"/>
              <a:t>January 2019</a:t>
            </a:r>
            <a:endParaRPr lang="en-GB" altLang="en-US"/>
          </a:p>
        </p:txBody>
      </p:sp>
      <p:sp>
        <p:nvSpPr>
          <p:cNvPr id="9" name="Rectangle 6">
            <a:extLst>
              <a:ext uri="{FF2B5EF4-FFF2-40B4-BE49-F238E27FC236}">
                <a16:creationId xmlns:a16="http://schemas.microsoft.com/office/drawing/2014/main" xmlns="" id="{AC392964-DCA8-4B8C-A88B-DD33598E9DC3}"/>
              </a:ext>
            </a:extLst>
          </p:cNvPr>
          <p:cNvSpPr>
            <a:spLocks noGrp="1" noChangeArrowheads="1"/>
          </p:cNvSpPr>
          <p:nvPr>
            <p:ph type="sldNum" sz="quarter" idx="12"/>
          </p:nvPr>
        </p:nvSpPr>
        <p:spPr/>
        <p:txBody>
          <a:bodyPr/>
          <a:lstStyle>
            <a:lvl1pPr>
              <a:defRPr/>
            </a:lvl1pPr>
          </a:lstStyle>
          <a:p>
            <a:pPr>
              <a:defRPr/>
            </a:pPr>
            <a:r>
              <a:rPr lang="en-GB" altLang="en-US"/>
              <a:t>Slide </a:t>
            </a:r>
            <a:fld id="{528B5B38-3CA6-4065-9CD5-5260489CB60C}" type="slidenum">
              <a:rPr lang="en-GB" altLang="en-US"/>
              <a:pPr>
                <a:defRPr/>
              </a:pPr>
              <a:t>‹#›</a:t>
            </a:fld>
            <a:endParaRPr lang="en-GB" altLang="en-US"/>
          </a:p>
        </p:txBody>
      </p:sp>
      <p:sp>
        <p:nvSpPr>
          <p:cNvPr id="11" name="Rectangle 5">
            <a:extLst>
              <a:ext uri="{FF2B5EF4-FFF2-40B4-BE49-F238E27FC236}">
                <a16:creationId xmlns:a16="http://schemas.microsoft.com/office/drawing/2014/main" xmlns="" id="{FB6A99CE-AF1B-49DE-AF80-A702BAA04D64}"/>
              </a:ext>
            </a:extLst>
          </p:cNvPr>
          <p:cNvSpPr>
            <a:spLocks noGrp="1" noChangeArrowheads="1"/>
          </p:cNvSpPr>
          <p:nvPr>
            <p:ph type="ftr" sz="quarter" idx="11"/>
          </p:nvPr>
        </p:nvSpPr>
        <p:spPr>
          <a:xfrm>
            <a:off x="7962035" y="6475413"/>
            <a:ext cx="581890" cy="184666"/>
          </a:xfrm>
        </p:spPr>
        <p:txBody>
          <a:bodyPr/>
          <a:lstStyle>
            <a:lvl1pPr>
              <a:defRPr/>
            </a:lvl1pPr>
          </a:lstStyle>
          <a:p>
            <a:pPr>
              <a:defRPr/>
            </a:pPr>
            <a:r>
              <a:rPr lang="en-GB" dirty="0"/>
              <a:t>(</a:t>
            </a:r>
            <a:r>
              <a:rPr lang="en-US" altLang="zh-CN" dirty="0"/>
              <a:t>Huawei</a:t>
            </a:r>
            <a:r>
              <a:rPr lang="en-GB" dirty="0"/>
              <a:t>)</a:t>
            </a:r>
          </a:p>
        </p:txBody>
      </p:sp>
    </p:spTree>
    <p:extLst>
      <p:ext uri="{BB962C8B-B14F-4D97-AF65-F5344CB8AC3E}">
        <p14:creationId xmlns:p14="http://schemas.microsoft.com/office/powerpoint/2010/main" val="2169481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a:extLst>
              <a:ext uri="{FF2B5EF4-FFF2-40B4-BE49-F238E27FC236}">
                <a16:creationId xmlns:a16="http://schemas.microsoft.com/office/drawing/2014/main" xmlns="" id="{14D0DD47-63E1-499C-8731-3DDE6710EC43}"/>
              </a:ext>
            </a:extLst>
          </p:cNvPr>
          <p:cNvSpPr>
            <a:spLocks noGrp="1" noChangeArrowheads="1"/>
          </p:cNvSpPr>
          <p:nvPr>
            <p:ph type="dt" sz="half" idx="10"/>
          </p:nvPr>
        </p:nvSpPr>
        <p:spPr/>
        <p:txBody>
          <a:bodyPr/>
          <a:lstStyle>
            <a:lvl1pPr>
              <a:defRPr/>
            </a:lvl1pPr>
          </a:lstStyle>
          <a:p>
            <a:pPr>
              <a:defRPr/>
            </a:pPr>
            <a:r>
              <a:rPr lang="en-US" altLang="en-US"/>
              <a:t>January 2019</a:t>
            </a:r>
            <a:endParaRPr lang="en-GB" altLang="en-US"/>
          </a:p>
        </p:txBody>
      </p:sp>
      <p:sp>
        <p:nvSpPr>
          <p:cNvPr id="5" name="Rectangle 6">
            <a:extLst>
              <a:ext uri="{FF2B5EF4-FFF2-40B4-BE49-F238E27FC236}">
                <a16:creationId xmlns:a16="http://schemas.microsoft.com/office/drawing/2014/main" xmlns="" id="{3FEC452D-85C8-46D2-93FA-90CCD7DE0B0F}"/>
              </a:ext>
            </a:extLst>
          </p:cNvPr>
          <p:cNvSpPr>
            <a:spLocks noGrp="1" noChangeArrowheads="1"/>
          </p:cNvSpPr>
          <p:nvPr>
            <p:ph type="sldNum" sz="quarter" idx="12"/>
          </p:nvPr>
        </p:nvSpPr>
        <p:spPr/>
        <p:txBody>
          <a:bodyPr/>
          <a:lstStyle>
            <a:lvl1pPr>
              <a:defRPr/>
            </a:lvl1pPr>
          </a:lstStyle>
          <a:p>
            <a:pPr>
              <a:defRPr/>
            </a:pPr>
            <a:r>
              <a:rPr lang="en-GB" altLang="en-US"/>
              <a:t>Slide </a:t>
            </a:r>
            <a:fld id="{32E413AC-0033-4B91-B3E5-414687900E6A}" type="slidenum">
              <a:rPr lang="en-GB" altLang="en-US"/>
              <a:pPr>
                <a:defRPr/>
              </a:pPr>
              <a:t>‹#›</a:t>
            </a:fld>
            <a:endParaRPr lang="en-GB" altLang="en-US"/>
          </a:p>
        </p:txBody>
      </p:sp>
    </p:spTree>
    <p:extLst>
      <p:ext uri="{BB962C8B-B14F-4D97-AF65-F5344CB8AC3E}">
        <p14:creationId xmlns:p14="http://schemas.microsoft.com/office/powerpoint/2010/main" val="12284322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xmlns="" id="{E3C34B0A-1C2A-4887-9294-5C1D0A38A828}"/>
              </a:ext>
            </a:extLst>
          </p:cNvPr>
          <p:cNvSpPr>
            <a:spLocks noGrp="1" noChangeArrowheads="1"/>
          </p:cNvSpPr>
          <p:nvPr>
            <p:ph type="dt" sz="half" idx="10"/>
          </p:nvPr>
        </p:nvSpPr>
        <p:spPr/>
        <p:txBody>
          <a:bodyPr/>
          <a:lstStyle>
            <a:lvl1pPr>
              <a:defRPr/>
            </a:lvl1pPr>
          </a:lstStyle>
          <a:p>
            <a:pPr>
              <a:defRPr/>
            </a:pPr>
            <a:r>
              <a:rPr lang="en-US" altLang="en-US"/>
              <a:t>January 2019</a:t>
            </a:r>
            <a:endParaRPr lang="en-GB" altLang="en-US"/>
          </a:p>
        </p:txBody>
      </p:sp>
      <p:sp>
        <p:nvSpPr>
          <p:cNvPr id="4" name="Rectangle 6">
            <a:extLst>
              <a:ext uri="{FF2B5EF4-FFF2-40B4-BE49-F238E27FC236}">
                <a16:creationId xmlns:a16="http://schemas.microsoft.com/office/drawing/2014/main" xmlns="" id="{3933CA27-7287-4786-B3D2-342F4ACB5C72}"/>
              </a:ext>
            </a:extLst>
          </p:cNvPr>
          <p:cNvSpPr>
            <a:spLocks noGrp="1" noChangeArrowheads="1"/>
          </p:cNvSpPr>
          <p:nvPr>
            <p:ph type="sldNum" sz="quarter" idx="12"/>
          </p:nvPr>
        </p:nvSpPr>
        <p:spPr/>
        <p:txBody>
          <a:bodyPr/>
          <a:lstStyle>
            <a:lvl1pPr>
              <a:defRPr/>
            </a:lvl1pPr>
          </a:lstStyle>
          <a:p>
            <a:pPr>
              <a:defRPr/>
            </a:pPr>
            <a:r>
              <a:rPr lang="en-GB" altLang="en-US"/>
              <a:t>Slide </a:t>
            </a:r>
            <a:fld id="{36058778-6F47-4E07-8D0C-6A1D61C757ED}" type="slidenum">
              <a:rPr lang="en-GB" altLang="en-US"/>
              <a:pPr>
                <a:defRPr/>
              </a:pPr>
              <a:t>‹#›</a:t>
            </a:fld>
            <a:endParaRPr lang="en-GB" altLang="en-US"/>
          </a:p>
        </p:txBody>
      </p:sp>
    </p:spTree>
    <p:extLst>
      <p:ext uri="{BB962C8B-B14F-4D97-AF65-F5344CB8AC3E}">
        <p14:creationId xmlns:p14="http://schemas.microsoft.com/office/powerpoint/2010/main" val="8136951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a:extLst>
              <a:ext uri="{FF2B5EF4-FFF2-40B4-BE49-F238E27FC236}">
                <a16:creationId xmlns:a16="http://schemas.microsoft.com/office/drawing/2014/main" xmlns="" id="{32FA0C2D-5E95-4491-9BC6-02C2914C9032}"/>
              </a:ext>
            </a:extLst>
          </p:cNvPr>
          <p:cNvSpPr>
            <a:spLocks noGrp="1" noChangeArrowheads="1"/>
          </p:cNvSpPr>
          <p:nvPr>
            <p:ph type="dt" sz="half" idx="10"/>
          </p:nvPr>
        </p:nvSpPr>
        <p:spPr/>
        <p:txBody>
          <a:bodyPr/>
          <a:lstStyle>
            <a:lvl1pPr>
              <a:defRPr/>
            </a:lvl1pPr>
          </a:lstStyle>
          <a:p>
            <a:pPr>
              <a:defRPr/>
            </a:pPr>
            <a:r>
              <a:rPr lang="en-US" altLang="en-US"/>
              <a:t>January 2019</a:t>
            </a:r>
            <a:endParaRPr lang="en-GB" altLang="en-US"/>
          </a:p>
        </p:txBody>
      </p:sp>
      <p:sp>
        <p:nvSpPr>
          <p:cNvPr id="7" name="Slide Number Placeholder 6">
            <a:extLst>
              <a:ext uri="{FF2B5EF4-FFF2-40B4-BE49-F238E27FC236}">
                <a16:creationId xmlns:a16="http://schemas.microsoft.com/office/drawing/2014/main" xmlns="" id="{88D30F5B-BAFC-419E-8586-A86CFFD6A795}"/>
              </a:ext>
            </a:extLst>
          </p:cNvPr>
          <p:cNvSpPr>
            <a:spLocks noGrp="1" noChangeArrowheads="1"/>
          </p:cNvSpPr>
          <p:nvPr>
            <p:ph type="sldNum" sz="quarter" idx="12"/>
          </p:nvPr>
        </p:nvSpPr>
        <p:spPr/>
        <p:txBody>
          <a:bodyPr/>
          <a:lstStyle>
            <a:lvl1pPr>
              <a:defRPr/>
            </a:lvl1pPr>
          </a:lstStyle>
          <a:p>
            <a:pPr>
              <a:defRPr/>
            </a:pPr>
            <a:r>
              <a:rPr lang="en-GB" altLang="en-US"/>
              <a:t>Slide </a:t>
            </a:r>
            <a:fld id="{A2EEC17A-EAB1-4A41-96DA-8B291E61E5FF}" type="slidenum">
              <a:rPr lang="en-GB" altLang="en-US"/>
              <a:pPr>
                <a:defRPr/>
              </a:pPr>
              <a:t>‹#›</a:t>
            </a:fld>
            <a:endParaRPr lang="en-GB" altLang="en-US"/>
          </a:p>
        </p:txBody>
      </p:sp>
    </p:spTree>
    <p:extLst>
      <p:ext uri="{BB962C8B-B14F-4D97-AF65-F5344CB8AC3E}">
        <p14:creationId xmlns:p14="http://schemas.microsoft.com/office/powerpoint/2010/main" val="38651868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a:extLst>
              <a:ext uri="{FF2B5EF4-FFF2-40B4-BE49-F238E27FC236}">
                <a16:creationId xmlns:a16="http://schemas.microsoft.com/office/drawing/2014/main" xmlns="" id="{24EF4FFA-7CBB-4BED-8002-05D415428EDB}"/>
              </a:ext>
            </a:extLst>
          </p:cNvPr>
          <p:cNvSpPr>
            <a:spLocks noGrp="1" noChangeArrowheads="1"/>
          </p:cNvSpPr>
          <p:nvPr>
            <p:ph type="dt" sz="half" idx="10"/>
          </p:nvPr>
        </p:nvSpPr>
        <p:spPr/>
        <p:txBody>
          <a:bodyPr/>
          <a:lstStyle>
            <a:lvl1pPr>
              <a:defRPr/>
            </a:lvl1pPr>
          </a:lstStyle>
          <a:p>
            <a:pPr>
              <a:defRPr/>
            </a:pPr>
            <a:r>
              <a:rPr lang="en-US" altLang="en-US"/>
              <a:t>January 2019</a:t>
            </a:r>
            <a:endParaRPr lang="en-GB" altLang="en-US"/>
          </a:p>
        </p:txBody>
      </p:sp>
      <p:sp>
        <p:nvSpPr>
          <p:cNvPr id="7" name="Slide Number Placeholder 6">
            <a:extLst>
              <a:ext uri="{FF2B5EF4-FFF2-40B4-BE49-F238E27FC236}">
                <a16:creationId xmlns:a16="http://schemas.microsoft.com/office/drawing/2014/main" xmlns="" id="{64228FD3-0ADC-4BF3-9A41-2994D88922A9}"/>
              </a:ext>
            </a:extLst>
          </p:cNvPr>
          <p:cNvSpPr>
            <a:spLocks noGrp="1" noChangeArrowheads="1"/>
          </p:cNvSpPr>
          <p:nvPr>
            <p:ph type="sldNum" sz="quarter" idx="12"/>
          </p:nvPr>
        </p:nvSpPr>
        <p:spPr/>
        <p:txBody>
          <a:bodyPr/>
          <a:lstStyle>
            <a:lvl1pPr>
              <a:defRPr/>
            </a:lvl1pPr>
          </a:lstStyle>
          <a:p>
            <a:pPr>
              <a:defRPr/>
            </a:pPr>
            <a:r>
              <a:rPr lang="en-GB" altLang="en-US"/>
              <a:t>Slide </a:t>
            </a:r>
            <a:fld id="{697E2182-2EB9-4C7C-9FBE-667E76C71659}" type="slidenum">
              <a:rPr lang="en-GB" altLang="en-US"/>
              <a:pPr>
                <a:defRPr/>
              </a:pPr>
              <a:t>‹#›</a:t>
            </a:fld>
            <a:endParaRPr lang="en-GB" altLang="en-US"/>
          </a:p>
        </p:txBody>
      </p:sp>
    </p:spTree>
    <p:extLst>
      <p:ext uri="{BB962C8B-B14F-4D97-AF65-F5344CB8AC3E}">
        <p14:creationId xmlns:p14="http://schemas.microsoft.com/office/powerpoint/2010/main" val="33671195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xmlns="" id="{CB4A7A8C-72DF-41BA-8169-B042054B5E77}"/>
              </a:ext>
            </a:extLst>
          </p:cNvPr>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GB" altLang="en-US"/>
              <a:t>Click to edit Master title style</a:t>
            </a:r>
          </a:p>
        </p:txBody>
      </p:sp>
      <p:sp>
        <p:nvSpPr>
          <p:cNvPr id="1027" name="Rectangle 3">
            <a:extLst>
              <a:ext uri="{FF2B5EF4-FFF2-40B4-BE49-F238E27FC236}">
                <a16:creationId xmlns:a16="http://schemas.microsoft.com/office/drawing/2014/main" xmlns="" id="{58C2B0C1-6B28-42F7-BBBE-C47739494ADC}"/>
              </a:ext>
            </a:extLst>
          </p:cNvPr>
          <p:cNvSpPr>
            <a:spLocks noGrp="1" noChangeArrowheads="1"/>
          </p:cNvSpPr>
          <p:nvPr>
            <p:ph type="body" idx="1"/>
          </p:nvPr>
        </p:nvSpPr>
        <p:spPr bwMode="auto">
          <a:xfrm>
            <a:off x="684213" y="1989138"/>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1028" name="Rectangle 4">
            <a:extLst>
              <a:ext uri="{FF2B5EF4-FFF2-40B4-BE49-F238E27FC236}">
                <a16:creationId xmlns:a16="http://schemas.microsoft.com/office/drawing/2014/main" xmlns="" id="{1CADB04A-8BC5-4077-AD64-B68ADEED3033}"/>
              </a:ext>
            </a:extLst>
          </p:cNvPr>
          <p:cNvSpPr>
            <a:spLocks noGrp="1" noChangeArrowheads="1"/>
          </p:cNvSpPr>
          <p:nvPr>
            <p:ph type="dt" sz="half" idx="2"/>
          </p:nvPr>
        </p:nvSpPr>
        <p:spPr bwMode="auto">
          <a:xfrm>
            <a:off x="696913" y="332601"/>
            <a:ext cx="1455527"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altLang="zh-CN" dirty="0"/>
              <a:t>February</a:t>
            </a:r>
            <a:r>
              <a:rPr lang="en-US" altLang="en-US" dirty="0"/>
              <a:t> 2024</a:t>
            </a:r>
            <a:endParaRPr lang="en-GB" altLang="en-US" dirty="0"/>
          </a:p>
        </p:txBody>
      </p:sp>
      <p:sp>
        <p:nvSpPr>
          <p:cNvPr id="1029" name="Rectangle 5">
            <a:extLst>
              <a:ext uri="{FF2B5EF4-FFF2-40B4-BE49-F238E27FC236}">
                <a16:creationId xmlns:a16="http://schemas.microsoft.com/office/drawing/2014/main" xmlns="" id="{38AB3E98-49DA-464A-B03C-7E5902DC0D58}"/>
              </a:ext>
            </a:extLst>
          </p:cNvPr>
          <p:cNvSpPr>
            <a:spLocks noGrp="1" noChangeArrowheads="1"/>
          </p:cNvSpPr>
          <p:nvPr>
            <p:ph type="ftr" sz="quarter" idx="3"/>
          </p:nvPr>
        </p:nvSpPr>
        <p:spPr bwMode="auto">
          <a:xfrm>
            <a:off x="7447471" y="6475413"/>
            <a:ext cx="109645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GB" dirty="0"/>
              <a:t>Alice Chen (Qualcomm)</a:t>
            </a:r>
          </a:p>
        </p:txBody>
      </p:sp>
      <p:sp>
        <p:nvSpPr>
          <p:cNvPr id="1030" name="Rectangle 6">
            <a:extLst>
              <a:ext uri="{FF2B5EF4-FFF2-40B4-BE49-F238E27FC236}">
                <a16:creationId xmlns:a16="http://schemas.microsoft.com/office/drawing/2014/main" xmlns="" id="{DEC7A05B-326C-4C35-B0D7-96B86EFC799B}"/>
              </a:ext>
            </a:extLst>
          </p:cNvPr>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GB" altLang="en-US"/>
              <a:t>Slide </a:t>
            </a:r>
            <a:fld id="{B49C4EAE-3D00-4EB7-8462-25329E061374}" type="slidenum">
              <a:rPr lang="en-GB" altLang="en-US"/>
              <a:pPr>
                <a:defRPr/>
              </a:pPr>
              <a:t>‹#›</a:t>
            </a:fld>
            <a:endParaRPr lang="en-GB" altLang="en-US"/>
          </a:p>
        </p:txBody>
      </p:sp>
      <p:sp>
        <p:nvSpPr>
          <p:cNvPr id="1031" name="Rectangle 7">
            <a:extLst>
              <a:ext uri="{FF2B5EF4-FFF2-40B4-BE49-F238E27FC236}">
                <a16:creationId xmlns:a16="http://schemas.microsoft.com/office/drawing/2014/main" xmlns="" id="{F47EBAF5-52AC-49CF-A3FD-31E596F2D8C6}"/>
              </a:ext>
            </a:extLst>
          </p:cNvPr>
          <p:cNvSpPr>
            <a:spLocks noChangeArrowheads="1"/>
          </p:cNvSpPr>
          <p:nvPr/>
        </p:nvSpPr>
        <p:spPr bwMode="auto">
          <a:xfrm>
            <a:off x="5129148" y="331014"/>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GB" altLang="en-US" sz="1800" b="1" dirty="0"/>
              <a:t>doc.: IEEE 802.11-24/</a:t>
            </a:r>
            <a:r>
              <a:rPr lang="en-US" altLang="en-US" sz="1800" b="1" dirty="0"/>
              <a:t>0352</a:t>
            </a:r>
            <a:r>
              <a:rPr lang="en-GB" altLang="en-US" sz="1800" b="1" dirty="0" smtClean="0"/>
              <a:t>r1</a:t>
            </a:r>
            <a:endParaRPr lang="en-GB" altLang="en-US" sz="1800" b="1" dirty="0"/>
          </a:p>
        </p:txBody>
      </p:sp>
      <p:sp>
        <p:nvSpPr>
          <p:cNvPr id="1032" name="Line 8">
            <a:extLst>
              <a:ext uri="{FF2B5EF4-FFF2-40B4-BE49-F238E27FC236}">
                <a16:creationId xmlns:a16="http://schemas.microsoft.com/office/drawing/2014/main" xmlns="" id="{FDC60003-D664-41D3-9C89-AA78BAF9E527}"/>
              </a:ext>
            </a:extLst>
          </p:cNvPr>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a:extLst>
              <a:ext uri="{FF2B5EF4-FFF2-40B4-BE49-F238E27FC236}">
                <a16:creationId xmlns:a16="http://schemas.microsoft.com/office/drawing/2014/main" xmlns="" id="{8031D55B-1F73-4D59-B8F1-227F435EA8F1}"/>
              </a:ext>
            </a:extLst>
          </p:cNvPr>
          <p:cNvSpPr>
            <a:spLocks noChangeArrowheads="1"/>
          </p:cNvSpPr>
          <p:nvPr/>
        </p:nvSpPr>
        <p:spPr bwMode="auto">
          <a:xfrm>
            <a:off x="685800" y="6475413"/>
            <a:ext cx="718145"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dirty="0"/>
              <a:t>Submission</a:t>
            </a:r>
          </a:p>
        </p:txBody>
      </p:sp>
      <p:sp>
        <p:nvSpPr>
          <p:cNvPr id="1034" name="Line 10">
            <a:extLst>
              <a:ext uri="{FF2B5EF4-FFF2-40B4-BE49-F238E27FC236}">
                <a16:creationId xmlns:a16="http://schemas.microsoft.com/office/drawing/2014/main" xmlns="" id="{A5E172D9-FA67-45B8-9FE7-7DF4FC3AC9D3}"/>
              </a:ext>
            </a:extLst>
          </p:cNvPr>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5760" r:id="rId1"/>
    <p:sldLayoutId id="2147485761" r:id="rId2"/>
    <p:sldLayoutId id="2147485762" r:id="rId3"/>
    <p:sldLayoutId id="2147485763" r:id="rId4"/>
    <p:sldLayoutId id="2147485764" r:id="rId5"/>
    <p:sldLayoutId id="2147485765" r:id="rId6"/>
    <p:sldLayoutId id="2147485766" r:id="rId7"/>
    <p:sldLayoutId id="2147485767" r:id="rId8"/>
    <p:sldLayoutId id="2147485768" r:id="rId9"/>
    <p:sldLayoutId id="2147485769" r:id="rId10"/>
    <p:sldLayoutId id="2147485770" r:id="rId11"/>
    <p:sldLayoutId id="2147485771" r:id="rId12"/>
    <p:sldLayoutId id="2147485772" r:id="rId13"/>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Slide Number Placeholder 5">
            <a:extLst>
              <a:ext uri="{FF2B5EF4-FFF2-40B4-BE49-F238E27FC236}">
                <a16:creationId xmlns:a16="http://schemas.microsoft.com/office/drawing/2014/main" xmlns="" id="{4DFE3077-6BFB-4E1C-9218-0E8E2CEA90BE}"/>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9B20EFD3-9F87-4CC4-BE12-53B84810E182}" type="slidenum">
              <a:rPr lang="en-GB" altLang="en-US" sz="1200" b="0" smtClean="0"/>
              <a:pPr>
                <a:spcBef>
                  <a:spcPct val="0"/>
                </a:spcBef>
                <a:buFontTx/>
                <a:buNone/>
              </a:pPr>
              <a:t>1</a:t>
            </a:fld>
            <a:endParaRPr lang="en-GB" altLang="en-US" sz="1200" b="0"/>
          </a:p>
        </p:txBody>
      </p:sp>
      <p:sp>
        <p:nvSpPr>
          <p:cNvPr id="15365" name="Rectangle 2">
            <a:extLst>
              <a:ext uri="{FF2B5EF4-FFF2-40B4-BE49-F238E27FC236}">
                <a16:creationId xmlns:a16="http://schemas.microsoft.com/office/drawing/2014/main" xmlns="" id="{5EB80220-6DDA-46D8-A532-4F8294B75F35}"/>
              </a:ext>
            </a:extLst>
          </p:cNvPr>
          <p:cNvSpPr>
            <a:spLocks noGrp="1" noChangeArrowheads="1"/>
          </p:cNvSpPr>
          <p:nvPr>
            <p:ph type="title" idx="4294967295"/>
          </p:nvPr>
        </p:nvSpPr>
        <p:spPr>
          <a:xfrm>
            <a:off x="685800" y="685800"/>
            <a:ext cx="7772400" cy="1066800"/>
          </a:xfrm>
          <a:noFill/>
        </p:spPr>
        <p:txBody>
          <a:bodyPr/>
          <a:lstStyle/>
          <a:p>
            <a:r>
              <a:rPr lang="en-US" altLang="zh-CN" dirty="0"/>
              <a:t>Enabling Unscheduled AP PS Follow-up</a:t>
            </a:r>
            <a:endParaRPr lang="en-GB" altLang="en-US" dirty="0"/>
          </a:p>
        </p:txBody>
      </p:sp>
      <p:sp>
        <p:nvSpPr>
          <p:cNvPr id="15366" name="Rectangle 4">
            <a:extLst>
              <a:ext uri="{FF2B5EF4-FFF2-40B4-BE49-F238E27FC236}">
                <a16:creationId xmlns:a16="http://schemas.microsoft.com/office/drawing/2014/main" xmlns="" id="{AAB4AADD-B9F4-45B4-B9D2-5B5E3506EF55}"/>
              </a:ext>
            </a:extLst>
          </p:cNvPr>
          <p:cNvSpPr>
            <a:spLocks noGrp="1" noChangeArrowheads="1"/>
          </p:cNvSpPr>
          <p:nvPr>
            <p:ph type="body" idx="1"/>
          </p:nvPr>
        </p:nvSpPr>
        <p:spPr>
          <a:xfrm>
            <a:off x="685799" y="1971369"/>
            <a:ext cx="7772400" cy="381000"/>
          </a:xfrm>
          <a:noFill/>
        </p:spPr>
        <p:txBody>
          <a:bodyPr/>
          <a:lstStyle/>
          <a:p>
            <a:pPr algn="ctr">
              <a:buFontTx/>
              <a:buNone/>
            </a:pPr>
            <a:r>
              <a:rPr lang="en-GB" altLang="en-US" sz="2000" dirty="0"/>
              <a:t>Date:</a:t>
            </a:r>
            <a:r>
              <a:rPr lang="en-GB" altLang="en-US" sz="2000" b="0" dirty="0"/>
              <a:t> 2024-02-08</a:t>
            </a:r>
          </a:p>
        </p:txBody>
      </p:sp>
      <p:sp>
        <p:nvSpPr>
          <p:cNvPr id="15368" name="Rectangle 6">
            <a:extLst>
              <a:ext uri="{FF2B5EF4-FFF2-40B4-BE49-F238E27FC236}">
                <a16:creationId xmlns:a16="http://schemas.microsoft.com/office/drawing/2014/main" xmlns="" id="{1F254AD5-AF47-4227-BA6A-AD2DFF84AC29}"/>
              </a:ext>
            </a:extLst>
          </p:cNvPr>
          <p:cNvSpPr>
            <a:spLocks noChangeArrowheads="1"/>
          </p:cNvSpPr>
          <p:nvPr/>
        </p:nvSpPr>
        <p:spPr bwMode="auto">
          <a:xfrm>
            <a:off x="495300" y="2352369"/>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GB" altLang="en-US" sz="2000"/>
              <a:t>Authors:</a:t>
            </a:r>
            <a:endParaRPr lang="en-GB" altLang="en-US" sz="2000" b="0"/>
          </a:p>
        </p:txBody>
      </p:sp>
      <p:graphicFrame>
        <p:nvGraphicFramePr>
          <p:cNvPr id="9" name="Table 8">
            <a:extLst>
              <a:ext uri="{FF2B5EF4-FFF2-40B4-BE49-F238E27FC236}">
                <a16:creationId xmlns:a16="http://schemas.microsoft.com/office/drawing/2014/main" xmlns="" id="{1EEAD0EE-0DFD-4F81-B0C3-618EF9CBFB8C}"/>
              </a:ext>
            </a:extLst>
          </p:cNvPr>
          <p:cNvGraphicFramePr>
            <a:graphicFrameLocks noGrp="1"/>
          </p:cNvGraphicFramePr>
          <p:nvPr>
            <p:extLst>
              <p:ext uri="{D42A27DB-BD31-4B8C-83A1-F6EECF244321}">
                <p14:modId xmlns:p14="http://schemas.microsoft.com/office/powerpoint/2010/main" val="696719021"/>
              </p:ext>
            </p:extLst>
          </p:nvPr>
        </p:nvGraphicFramePr>
        <p:xfrm>
          <a:off x="1152525" y="2998720"/>
          <a:ext cx="7391400" cy="2021339"/>
        </p:xfrm>
        <a:graphic>
          <a:graphicData uri="http://schemas.openxmlformats.org/drawingml/2006/table">
            <a:tbl>
              <a:tblPr firstRow="1" bandRow="1">
                <a:tableStyleId>{21E4AEA4-8DFA-4A89-87EB-49C32662AFE0}</a:tableStyleId>
              </a:tblPr>
              <a:tblGrid>
                <a:gridCol w="1447800">
                  <a:extLst>
                    <a:ext uri="{9D8B030D-6E8A-4147-A177-3AD203B41FA5}">
                      <a16:colId xmlns:a16="http://schemas.microsoft.com/office/drawing/2014/main" xmlns="" val="20000"/>
                    </a:ext>
                  </a:extLst>
                </a:gridCol>
                <a:gridCol w="990600">
                  <a:extLst>
                    <a:ext uri="{9D8B030D-6E8A-4147-A177-3AD203B41FA5}">
                      <a16:colId xmlns:a16="http://schemas.microsoft.com/office/drawing/2014/main" xmlns="" val="20001"/>
                    </a:ext>
                  </a:extLst>
                </a:gridCol>
                <a:gridCol w="2057400">
                  <a:extLst>
                    <a:ext uri="{9D8B030D-6E8A-4147-A177-3AD203B41FA5}">
                      <a16:colId xmlns:a16="http://schemas.microsoft.com/office/drawing/2014/main" xmlns="" val="20002"/>
                    </a:ext>
                  </a:extLst>
                </a:gridCol>
                <a:gridCol w="685800">
                  <a:extLst>
                    <a:ext uri="{9D8B030D-6E8A-4147-A177-3AD203B41FA5}">
                      <a16:colId xmlns:a16="http://schemas.microsoft.com/office/drawing/2014/main" xmlns="" val="20003"/>
                    </a:ext>
                  </a:extLst>
                </a:gridCol>
                <a:gridCol w="2209800">
                  <a:extLst>
                    <a:ext uri="{9D8B030D-6E8A-4147-A177-3AD203B41FA5}">
                      <a16:colId xmlns:a16="http://schemas.microsoft.com/office/drawing/2014/main" xmlns="" val="20004"/>
                    </a:ext>
                  </a:extLst>
                </a:gridCol>
              </a:tblGrid>
              <a:tr h="444563">
                <a:tc>
                  <a:txBody>
                    <a:bodyPr/>
                    <a:lstStyle/>
                    <a:p>
                      <a:pPr algn="ctr"/>
                      <a:r>
                        <a:rPr lang="en-US" sz="1200" dirty="0">
                          <a:solidFill>
                            <a:schemeClr val="tx1"/>
                          </a:solidFill>
                        </a:rPr>
                        <a:t>Name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Affiliations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Address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Phone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Email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10000"/>
                  </a:ext>
                </a:extLst>
              </a:tr>
              <a:tr h="199884">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100" dirty="0"/>
                        <a:t>Guogang Huang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6">
                  <a:txBody>
                    <a:bodyPr/>
                    <a:lstStyle/>
                    <a:p>
                      <a:pPr algn="ctr"/>
                      <a:r>
                        <a:rPr lang="en-US" sz="1100" dirty="0"/>
                        <a:t>Huawei</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100" dirty="0"/>
                        <a:t>Shenzhen, China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100" dirty="0"/>
                        <a:t>huangguogang1@huawei.com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10001"/>
                  </a:ext>
                </a:extLst>
              </a:tr>
              <a:tr h="281376">
                <a:tc>
                  <a:txBody>
                    <a:bodyPr/>
                    <a:lstStyle/>
                    <a:p>
                      <a:pPr algn="ctr"/>
                      <a:r>
                        <a:rPr lang="en-US" sz="1100" dirty="0"/>
                        <a:t>Yuchen</a:t>
                      </a:r>
                      <a:r>
                        <a:rPr lang="en-US" sz="1100" baseline="0" dirty="0"/>
                        <a:t> Guo</a:t>
                      </a: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1196283733"/>
                  </a:ext>
                </a:extLst>
              </a:tr>
              <a:tr h="199884">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dirty="0"/>
                        <a:t>Yunbo Li</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10002"/>
                  </a:ext>
                </a:extLst>
              </a:tr>
              <a:tr h="19431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dirty="0"/>
                        <a:t>Yue Zhao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2754585805"/>
                  </a:ext>
                </a:extLst>
              </a:tr>
              <a:tr h="12954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dirty="0"/>
                        <a:t>Maolin Zhang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3451102127"/>
                  </a:ext>
                </a:extLst>
              </a:tr>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dirty="0"/>
                        <a:t>Ming Gan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4020843879"/>
                  </a:ext>
                </a:extLst>
              </a:tr>
            </a:tbl>
          </a:graphicData>
        </a:graphic>
      </p:graphicFrame>
      <p:sp>
        <p:nvSpPr>
          <p:cNvPr id="10" name="Footer Placeholder 3"/>
          <p:cNvSpPr>
            <a:spLocks noGrp="1"/>
          </p:cNvSpPr>
          <p:nvPr>
            <p:ph type="ftr" sz="quarter" idx="11"/>
          </p:nvPr>
        </p:nvSpPr>
        <p:spPr>
          <a:xfrm>
            <a:off x="6910465" y="6475413"/>
            <a:ext cx="1633460" cy="184666"/>
          </a:xfrm>
        </p:spPr>
        <p:txBody>
          <a:bodyPr/>
          <a:lstStyle/>
          <a:p>
            <a:pPr>
              <a:defRPr/>
            </a:pPr>
            <a:r>
              <a:rPr lang="en-GB" dirty="0"/>
              <a:t>Guogang Huang (</a:t>
            </a:r>
            <a:r>
              <a:rPr lang="en-US" altLang="zh-CN" dirty="0"/>
              <a:t>Huawei</a:t>
            </a:r>
            <a:r>
              <a:rPr lang="en-GB" dirty="0"/>
              <a:t>)</a:t>
            </a:r>
          </a:p>
        </p:txBody>
      </p:sp>
      <p:sp>
        <p:nvSpPr>
          <p:cNvPr id="11" name="Date Placeholder 3">
            <a:extLst>
              <a:ext uri="{FF2B5EF4-FFF2-40B4-BE49-F238E27FC236}">
                <a16:creationId xmlns:a16="http://schemas.microsoft.com/office/drawing/2014/main" xmlns="" id="{FC41CF1A-1E40-414C-9797-29A0547F5533}"/>
              </a:ext>
            </a:extLst>
          </p:cNvPr>
          <p:cNvSpPr txBox="1">
            <a:spLocks/>
          </p:cNvSpPr>
          <p:nvPr/>
        </p:nvSpPr>
        <p:spPr>
          <a:xfrm>
            <a:off x="696913" y="332601"/>
            <a:ext cx="1665287" cy="276999"/>
          </a:xfrm>
          <a:prstGeom prst="rect">
            <a:avLst/>
          </a:prstGeom>
        </p:spPr>
        <p:txBody>
          <a:bodyPr/>
          <a:ls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altLang="zh-CN" sz="1800" b="1" dirty="0"/>
              <a:t>February</a:t>
            </a:r>
            <a:r>
              <a:rPr lang="en-US" sz="1800" b="1" dirty="0"/>
              <a:t> 2024</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a:xfrm>
            <a:off x="771525" y="1762125"/>
            <a:ext cx="7772400" cy="4114800"/>
          </a:xfrm>
        </p:spPr>
        <p:txBody>
          <a:bodyPr/>
          <a:lstStyle/>
          <a:p>
            <a:pPr algn="just"/>
            <a:r>
              <a:rPr lang="en-US" sz="2000" dirty="0"/>
              <a:t>Do you support to define a mechanism that allows the non-AP MLD to send a wakeup request through an enabled link on which the affiliated AP is operating in awake state to wake up another AP which is affiliated with the same AP MLD and operating in the doze state of the PS mode?</a:t>
            </a:r>
          </a:p>
          <a:p>
            <a:endParaRPr lang="en-US" sz="2000" dirty="0"/>
          </a:p>
          <a:p>
            <a:endParaRPr lang="en-US" dirty="0"/>
          </a:p>
          <a:p>
            <a:pPr marL="457200" lvl="1" indent="0">
              <a:buNone/>
            </a:pPr>
            <a:r>
              <a:rPr lang="en-US" dirty="0"/>
              <a:t>Yes:</a:t>
            </a:r>
          </a:p>
          <a:p>
            <a:pPr marL="457200" lvl="1" indent="0">
              <a:buNone/>
            </a:pPr>
            <a:r>
              <a:rPr lang="en-US" dirty="0"/>
              <a:t>No:</a:t>
            </a:r>
          </a:p>
          <a:p>
            <a:pPr marL="457200" lvl="1" indent="0">
              <a:buNone/>
            </a:pPr>
            <a:r>
              <a:rPr lang="en-US" dirty="0"/>
              <a:t>Abstain:</a:t>
            </a:r>
          </a:p>
          <a:p>
            <a:pPr lvl="1"/>
            <a:endParaRPr lang="en-US" sz="1600" dirty="0"/>
          </a:p>
          <a:p>
            <a:pPr marL="457200" lvl="1" indent="0">
              <a:buNone/>
            </a:pPr>
            <a:endParaRPr lang="en-US" sz="1600" dirty="0"/>
          </a:p>
          <a:p>
            <a:pPr marL="457200" lvl="1" indent="0">
              <a:buNone/>
            </a:pPr>
            <a:endParaRPr lang="en-US" sz="1600" dirty="0"/>
          </a:p>
          <a:p>
            <a:endParaRPr lang="en-US" sz="2000" dirty="0"/>
          </a:p>
          <a:p>
            <a:endParaRPr lang="en-US" sz="2000" dirty="0"/>
          </a:p>
        </p:txBody>
      </p:sp>
      <p:sp>
        <p:nvSpPr>
          <p:cNvPr id="5" name="灯片编号占位符 4"/>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10</a:t>
            </a:fld>
            <a:endParaRPr lang="en-GB" altLang="en-US" dirty="0"/>
          </a:p>
        </p:txBody>
      </p:sp>
      <p:sp>
        <p:nvSpPr>
          <p:cNvPr id="6" name="标题 5"/>
          <p:cNvSpPr>
            <a:spLocks noGrp="1"/>
          </p:cNvSpPr>
          <p:nvPr>
            <p:ph type="title" idx="4294967295"/>
          </p:nvPr>
        </p:nvSpPr>
        <p:spPr>
          <a:xfrm>
            <a:off x="685800" y="685800"/>
            <a:ext cx="7772400" cy="1066800"/>
          </a:xfrm>
        </p:spPr>
        <p:txBody>
          <a:bodyPr/>
          <a:lstStyle/>
          <a:p>
            <a:r>
              <a:rPr lang="en-US" dirty="0"/>
              <a:t>SP 2</a:t>
            </a:r>
          </a:p>
        </p:txBody>
      </p:sp>
      <p:sp>
        <p:nvSpPr>
          <p:cNvPr id="9" name="Footer Placeholder 3"/>
          <p:cNvSpPr>
            <a:spLocks noGrp="1"/>
          </p:cNvSpPr>
          <p:nvPr>
            <p:ph type="ftr" sz="quarter" idx="11"/>
          </p:nvPr>
        </p:nvSpPr>
        <p:spPr>
          <a:xfrm>
            <a:off x="6910466" y="6475413"/>
            <a:ext cx="1633460" cy="184666"/>
          </a:xfrm>
        </p:spPr>
        <p:txBody>
          <a:bodyPr/>
          <a:lstStyle/>
          <a:p>
            <a:pPr>
              <a:defRPr/>
            </a:pPr>
            <a:r>
              <a:rPr lang="en-GB" dirty="0"/>
              <a:t>Guogang Huang (</a:t>
            </a:r>
            <a:r>
              <a:rPr lang="en-US" altLang="zh-CN" dirty="0"/>
              <a:t>Huawei</a:t>
            </a:r>
            <a:r>
              <a:rPr lang="en-GB" dirty="0"/>
              <a:t>)</a:t>
            </a:r>
          </a:p>
        </p:txBody>
      </p:sp>
      <p:sp>
        <p:nvSpPr>
          <p:cNvPr id="8" name="Date Placeholder 3">
            <a:extLst>
              <a:ext uri="{FF2B5EF4-FFF2-40B4-BE49-F238E27FC236}">
                <a16:creationId xmlns:a16="http://schemas.microsoft.com/office/drawing/2014/main" xmlns="" id="{F04A0F65-54D6-4561-9BD9-6789C9AFF449}"/>
              </a:ext>
            </a:extLst>
          </p:cNvPr>
          <p:cNvSpPr txBox="1">
            <a:spLocks/>
          </p:cNvSpPr>
          <p:nvPr/>
        </p:nvSpPr>
        <p:spPr>
          <a:xfrm>
            <a:off x="696913" y="332601"/>
            <a:ext cx="1665287" cy="276999"/>
          </a:xfrm>
          <a:prstGeom prst="rect">
            <a:avLst/>
          </a:prstGeom>
        </p:spPr>
        <p:txBody>
          <a:bodyPr/>
          <a:ls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altLang="zh-CN" sz="1800" b="1" dirty="0"/>
              <a:t>February</a:t>
            </a:r>
            <a:r>
              <a:rPr lang="en-US" sz="1800" b="1" dirty="0"/>
              <a:t> 2024</a:t>
            </a:r>
          </a:p>
        </p:txBody>
      </p:sp>
    </p:spTree>
    <p:extLst>
      <p:ext uri="{BB962C8B-B14F-4D97-AF65-F5344CB8AC3E}">
        <p14:creationId xmlns:p14="http://schemas.microsoft.com/office/powerpoint/2010/main" val="35798719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4213" y="1989137"/>
            <a:ext cx="7772400" cy="4486275"/>
          </a:xfrm>
        </p:spPr>
        <p:txBody>
          <a:bodyPr/>
          <a:lstStyle/>
          <a:p>
            <a:pPr algn="just"/>
            <a:r>
              <a:rPr lang="en-US" altLang="zh-CN" sz="1800" dirty="0"/>
              <a:t>One of the goals of UHR is to reduce the AP power consumption which is more emphasized for the AP MLD.</a:t>
            </a:r>
          </a:p>
          <a:p>
            <a:pPr lvl="1" algn="just"/>
            <a:r>
              <a:rPr lang="en-US" altLang="zh-CN" sz="1600" dirty="0"/>
              <a:t>Since power consumption increases with the number of affiliated APs.</a:t>
            </a:r>
            <a:endParaRPr lang="en-US" altLang="zh-CN" sz="1400" dirty="0"/>
          </a:p>
          <a:p>
            <a:pPr algn="just"/>
            <a:r>
              <a:rPr lang="en-US" sz="1800" dirty="0"/>
              <a:t>Some candidate AP PS mechanisms are discussed [1-2]</a:t>
            </a:r>
          </a:p>
          <a:p>
            <a:pPr lvl="1" algn="just"/>
            <a:r>
              <a:rPr lang="en-US" sz="1600" dirty="0"/>
              <a:t>Scheduled AP PS</a:t>
            </a:r>
          </a:p>
          <a:p>
            <a:pPr lvl="2" algn="just"/>
            <a:r>
              <a:rPr lang="en-US" sz="1400" dirty="0"/>
              <a:t>E.g. use the existing TWT mechanism to handle the periodic traffic</a:t>
            </a:r>
          </a:p>
          <a:p>
            <a:pPr lvl="1" algn="just"/>
            <a:r>
              <a:rPr lang="en-US" sz="1600" dirty="0"/>
              <a:t>Dynamic AP PS</a:t>
            </a:r>
          </a:p>
          <a:p>
            <a:pPr lvl="2" algn="just"/>
            <a:r>
              <a:rPr lang="en-US" sz="1400" dirty="0"/>
              <a:t>E.g. exchange initial Control frame to enable higher BW/NSS modes</a:t>
            </a:r>
          </a:p>
          <a:p>
            <a:pPr lvl="1" algn="just"/>
            <a:r>
              <a:rPr lang="en-US" sz="1600" dirty="0"/>
              <a:t>Unscheduled AP PS</a:t>
            </a:r>
          </a:p>
          <a:p>
            <a:pPr lvl="2" algn="just"/>
            <a:r>
              <a:rPr lang="en-US" sz="1400" dirty="0"/>
              <a:t>E.g. the non-AP MLD sends a wakeup request through the link on which the corresponding affiliated AP is operating in active mode to wake up other affiliated APs which are operating in PS mode </a:t>
            </a:r>
          </a:p>
          <a:p>
            <a:pPr algn="just"/>
            <a:r>
              <a:rPr lang="en-US" sz="1800" dirty="0"/>
              <a:t>In this contribution, we will provide </a:t>
            </a:r>
            <a:r>
              <a:rPr lang="en-US" altLang="zh-CN" sz="1800" dirty="0"/>
              <a:t>qualitative</a:t>
            </a:r>
            <a:r>
              <a:rPr lang="en-US" sz="1800" dirty="0"/>
              <a:t> comparisons among these candidate AP </a:t>
            </a:r>
            <a:r>
              <a:rPr lang="en-US" altLang="zh-CN" sz="1800" dirty="0"/>
              <a:t>PS mechanisms. </a:t>
            </a:r>
            <a:endParaRPr lang="en-US" sz="1800" dirty="0"/>
          </a:p>
        </p:txBody>
      </p:sp>
      <p:sp>
        <p:nvSpPr>
          <p:cNvPr id="4" name="Footer Placeholder 3"/>
          <p:cNvSpPr>
            <a:spLocks noGrp="1"/>
          </p:cNvSpPr>
          <p:nvPr>
            <p:ph type="ftr" sz="quarter" idx="11"/>
          </p:nvPr>
        </p:nvSpPr>
        <p:spPr>
          <a:xfrm>
            <a:off x="6910465" y="6475413"/>
            <a:ext cx="1633460" cy="184666"/>
          </a:xfrm>
        </p:spPr>
        <p:txBody>
          <a:bodyPr/>
          <a:lstStyle/>
          <a:p>
            <a:pPr>
              <a:defRPr/>
            </a:pPr>
            <a:r>
              <a:rPr lang="en-GB" dirty="0"/>
              <a:t>Guogang Huang (</a:t>
            </a:r>
            <a:r>
              <a:rPr lang="en-US" altLang="zh-CN" dirty="0"/>
              <a:t>Huawei</a:t>
            </a:r>
            <a:r>
              <a:rPr lang="en-GB" dirty="0"/>
              <a:t>)</a:t>
            </a:r>
          </a:p>
        </p:txBody>
      </p:sp>
      <p:sp>
        <p:nvSpPr>
          <p:cNvPr id="5" name="Slide Number Placeholder 4"/>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2</a:t>
            </a:fld>
            <a:endParaRPr lang="en-GB" altLang="en-US" dirty="0"/>
          </a:p>
        </p:txBody>
      </p:sp>
      <p:sp>
        <p:nvSpPr>
          <p:cNvPr id="6" name="Title 5"/>
          <p:cNvSpPr>
            <a:spLocks noGrp="1"/>
          </p:cNvSpPr>
          <p:nvPr>
            <p:ph type="title" idx="4294967295"/>
          </p:nvPr>
        </p:nvSpPr>
        <p:spPr>
          <a:xfrm>
            <a:off x="685800" y="685800"/>
            <a:ext cx="7772400" cy="1066800"/>
          </a:xfrm>
        </p:spPr>
        <p:txBody>
          <a:bodyPr/>
          <a:lstStyle/>
          <a:p>
            <a:r>
              <a:rPr lang="en-US" dirty="0"/>
              <a:t>Introduction</a:t>
            </a:r>
          </a:p>
        </p:txBody>
      </p:sp>
      <p:sp>
        <p:nvSpPr>
          <p:cNvPr id="7" name="Date Placeholder 3">
            <a:extLst>
              <a:ext uri="{FF2B5EF4-FFF2-40B4-BE49-F238E27FC236}">
                <a16:creationId xmlns:a16="http://schemas.microsoft.com/office/drawing/2014/main" xmlns="" id="{26A2F67A-5251-4450-B573-DD63D0B3925C}"/>
              </a:ext>
            </a:extLst>
          </p:cNvPr>
          <p:cNvSpPr txBox="1">
            <a:spLocks/>
          </p:cNvSpPr>
          <p:nvPr/>
        </p:nvSpPr>
        <p:spPr>
          <a:xfrm>
            <a:off x="696913" y="332601"/>
            <a:ext cx="1665287" cy="276999"/>
          </a:xfrm>
          <a:prstGeom prst="rect">
            <a:avLst/>
          </a:prstGeom>
        </p:spPr>
        <p:txBody>
          <a:bodyPr/>
          <a:ls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altLang="zh-CN" sz="1800" b="1" dirty="0"/>
              <a:t>February</a:t>
            </a:r>
            <a:r>
              <a:rPr lang="en-US" sz="1800" b="1" dirty="0"/>
              <a:t> 2024</a:t>
            </a:r>
          </a:p>
        </p:txBody>
      </p:sp>
    </p:spTree>
    <p:extLst>
      <p:ext uri="{BB962C8B-B14F-4D97-AF65-F5344CB8AC3E}">
        <p14:creationId xmlns:p14="http://schemas.microsoft.com/office/powerpoint/2010/main" val="12206938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sz="2800" dirty="0"/>
              <a:t>Recap Unscheduled AP PS [2]</a:t>
            </a:r>
            <a:endParaRPr lang="zh-CN" altLang="en-US" sz="2800" dirty="0"/>
          </a:p>
        </p:txBody>
      </p:sp>
      <p:sp>
        <p:nvSpPr>
          <p:cNvPr id="3" name="内容占位符 2"/>
          <p:cNvSpPr>
            <a:spLocks noGrp="1"/>
          </p:cNvSpPr>
          <p:nvPr>
            <p:ph idx="1"/>
          </p:nvPr>
        </p:nvSpPr>
        <p:spPr>
          <a:xfrm>
            <a:off x="723900" y="1988841"/>
            <a:ext cx="7772400" cy="4320480"/>
          </a:xfrm>
        </p:spPr>
        <p:txBody>
          <a:bodyPr/>
          <a:lstStyle/>
          <a:p>
            <a:r>
              <a:rPr lang="en-US" altLang="zh-CN" sz="2000" dirty="0"/>
              <a:t>In order to save AP MLD power, the simplest way is to have only one link operating in the active mode and other links operating in the PS mode if the traffic load is low.</a:t>
            </a:r>
            <a:endParaRPr lang="en-US" altLang="zh-CN" dirty="0"/>
          </a:p>
          <a:p>
            <a:pPr lvl="1"/>
            <a:r>
              <a:rPr lang="en-US" altLang="zh-CN" dirty="0"/>
              <a:t>All APs affiliated with the AP MLD shall announce the change on the AP power management mode in advance</a:t>
            </a:r>
          </a:p>
          <a:p>
            <a:pPr lvl="1"/>
            <a:r>
              <a:rPr lang="en-US" altLang="zh-CN" dirty="0"/>
              <a:t>No need to send Beacon frame if an AP affiliated with an UHR AP MLD is in PS mode</a:t>
            </a:r>
          </a:p>
          <a:p>
            <a:endParaRPr lang="en-US" altLang="zh-CN" sz="2000" dirty="0"/>
          </a:p>
          <a:p>
            <a:r>
              <a:rPr lang="en-US" altLang="zh-CN" sz="2000" dirty="0"/>
              <a:t>The ‘active’ link (which means the AP is operating in the active mode) can address the follow potential issues</a:t>
            </a:r>
          </a:p>
          <a:p>
            <a:pPr lvl="1"/>
            <a:r>
              <a:rPr lang="en-US" altLang="zh-CN" dirty="0"/>
              <a:t>Provide access service to the pre-EHT STA </a:t>
            </a:r>
          </a:p>
          <a:p>
            <a:pPr lvl="1"/>
            <a:r>
              <a:rPr lang="en-US" altLang="zh-CN" dirty="0"/>
              <a:t>Provide Discovery, Active Probing, Association to EHT/UHR non-AP MLD </a:t>
            </a:r>
          </a:p>
        </p:txBody>
      </p:sp>
      <p:sp>
        <p:nvSpPr>
          <p:cNvPr id="4" name="灯片编号占位符 3"/>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3</a:t>
            </a:fld>
            <a:endParaRPr lang="en-GB" altLang="en-US"/>
          </a:p>
        </p:txBody>
      </p:sp>
      <p:sp>
        <p:nvSpPr>
          <p:cNvPr id="5" name="页脚占位符 4"/>
          <p:cNvSpPr>
            <a:spLocks noGrp="1"/>
          </p:cNvSpPr>
          <p:nvPr>
            <p:ph type="ftr" sz="quarter" idx="11"/>
          </p:nvPr>
        </p:nvSpPr>
        <p:spPr>
          <a:xfrm>
            <a:off x="6934200" y="6473309"/>
            <a:ext cx="1633460" cy="184666"/>
          </a:xfrm>
        </p:spPr>
        <p:txBody>
          <a:bodyPr/>
          <a:lstStyle/>
          <a:p>
            <a:pPr>
              <a:defRPr/>
            </a:pPr>
            <a:r>
              <a:rPr lang="en-GB" altLang="zh-CN" dirty="0"/>
              <a:t>Guogang Huang (Huawei)</a:t>
            </a:r>
          </a:p>
        </p:txBody>
      </p:sp>
      <p:sp>
        <p:nvSpPr>
          <p:cNvPr id="8" name="Date Placeholder 3">
            <a:extLst>
              <a:ext uri="{FF2B5EF4-FFF2-40B4-BE49-F238E27FC236}">
                <a16:creationId xmlns:a16="http://schemas.microsoft.com/office/drawing/2014/main" xmlns="" id="{DE1C8E4A-BF0B-460F-813F-ED9F5719990A}"/>
              </a:ext>
            </a:extLst>
          </p:cNvPr>
          <p:cNvSpPr txBox="1">
            <a:spLocks/>
          </p:cNvSpPr>
          <p:nvPr/>
        </p:nvSpPr>
        <p:spPr>
          <a:xfrm>
            <a:off x="696913" y="332601"/>
            <a:ext cx="1665287" cy="276999"/>
          </a:xfrm>
          <a:prstGeom prst="rect">
            <a:avLst/>
          </a:prstGeom>
        </p:spPr>
        <p:txBody>
          <a:bodyPr/>
          <a:ls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altLang="zh-CN" sz="1800" b="1" dirty="0"/>
              <a:t>February</a:t>
            </a:r>
            <a:r>
              <a:rPr lang="en-US" sz="1800" b="1" dirty="0"/>
              <a:t> 2024</a:t>
            </a:r>
          </a:p>
        </p:txBody>
      </p:sp>
    </p:spTree>
    <p:extLst>
      <p:ext uri="{BB962C8B-B14F-4D97-AF65-F5344CB8AC3E}">
        <p14:creationId xmlns:p14="http://schemas.microsoft.com/office/powerpoint/2010/main" val="34004111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sz="2800" dirty="0"/>
              <a:t>Recap Unscheduled AP PS (Cont.) [2]</a:t>
            </a:r>
            <a:endParaRPr lang="zh-CN" altLang="en-US" sz="2800" dirty="0"/>
          </a:p>
        </p:txBody>
      </p:sp>
      <p:sp>
        <p:nvSpPr>
          <p:cNvPr id="3" name="内容占位符 2"/>
          <p:cNvSpPr>
            <a:spLocks noGrp="1"/>
          </p:cNvSpPr>
          <p:nvPr>
            <p:ph idx="1"/>
          </p:nvPr>
        </p:nvSpPr>
        <p:spPr/>
        <p:txBody>
          <a:bodyPr/>
          <a:lstStyle/>
          <a:p>
            <a:pPr algn="just"/>
            <a:r>
              <a:rPr lang="en-US" altLang="zh-CN" sz="2000" dirty="0"/>
              <a:t>Once high throughput is needed, a non-AP MLD can send a request through the ‘active’ link to wake up one or more affiliated APs in the PS mode with the doze state</a:t>
            </a:r>
            <a:endParaRPr lang="zh-CN" altLang="en-US" sz="2000" dirty="0"/>
          </a:p>
          <a:p>
            <a:pPr algn="just"/>
            <a:r>
              <a:rPr lang="en-US" altLang="zh-CN" sz="2000" dirty="0"/>
              <a:t>An affiliated AP in PS mode with the doze state shall enter the awake state after receiving a wakeup request for frame exchange</a:t>
            </a:r>
          </a:p>
          <a:p>
            <a:pPr algn="just"/>
            <a:endParaRPr lang="en-US" altLang="zh-CN" sz="2000" dirty="0"/>
          </a:p>
          <a:p>
            <a:pPr algn="just"/>
            <a:r>
              <a:rPr lang="en-US" altLang="zh-CN" sz="2000" dirty="0"/>
              <a:t>The affiliated AP in PS mode with the awake state can switch back to the doze state if either of the following conditions is met, e.g.</a:t>
            </a:r>
          </a:p>
          <a:p>
            <a:pPr lvl="1" algn="just"/>
            <a:r>
              <a:rPr lang="en-US" altLang="zh-CN" sz="1800" dirty="0"/>
              <a:t>There is no STA who operates on this link and sets the More Data subfield of the latest frame transmitted to 1</a:t>
            </a:r>
          </a:p>
          <a:p>
            <a:pPr lvl="1" algn="just"/>
            <a:r>
              <a:rPr lang="en-US" altLang="zh-CN" sz="1800" dirty="0"/>
              <a:t>The channel is idle for a given time</a:t>
            </a:r>
          </a:p>
          <a:p>
            <a:pPr lvl="2" algn="just"/>
            <a:r>
              <a:rPr lang="en-US" altLang="zh-CN" sz="1600" dirty="0"/>
              <a:t>This can address the case that the STA moves out of the AP’s coverage area</a:t>
            </a:r>
          </a:p>
        </p:txBody>
      </p:sp>
      <p:sp>
        <p:nvSpPr>
          <p:cNvPr id="4" name="灯片编号占位符 3"/>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4</a:t>
            </a:fld>
            <a:endParaRPr lang="en-GB" altLang="en-US"/>
          </a:p>
        </p:txBody>
      </p:sp>
      <p:sp>
        <p:nvSpPr>
          <p:cNvPr id="5" name="页脚占位符 4"/>
          <p:cNvSpPr>
            <a:spLocks noGrp="1"/>
          </p:cNvSpPr>
          <p:nvPr>
            <p:ph type="ftr" sz="quarter" idx="11"/>
          </p:nvPr>
        </p:nvSpPr>
        <p:spPr>
          <a:xfrm>
            <a:off x="6934200" y="6475413"/>
            <a:ext cx="1633460" cy="184666"/>
          </a:xfrm>
        </p:spPr>
        <p:txBody>
          <a:bodyPr/>
          <a:lstStyle/>
          <a:p>
            <a:pPr>
              <a:defRPr/>
            </a:pPr>
            <a:r>
              <a:rPr lang="en-GB" altLang="zh-CN" dirty="0"/>
              <a:t>Guogang Huang (Huawei)</a:t>
            </a:r>
          </a:p>
        </p:txBody>
      </p:sp>
      <p:sp>
        <p:nvSpPr>
          <p:cNvPr id="7" name="Date Placeholder 3">
            <a:extLst>
              <a:ext uri="{FF2B5EF4-FFF2-40B4-BE49-F238E27FC236}">
                <a16:creationId xmlns:a16="http://schemas.microsoft.com/office/drawing/2014/main" xmlns="" id="{6D3F38D9-5023-46D7-A54F-486CDF0180E7}"/>
              </a:ext>
            </a:extLst>
          </p:cNvPr>
          <p:cNvSpPr txBox="1">
            <a:spLocks/>
          </p:cNvSpPr>
          <p:nvPr/>
        </p:nvSpPr>
        <p:spPr>
          <a:xfrm>
            <a:off x="696913" y="332601"/>
            <a:ext cx="1665287" cy="276999"/>
          </a:xfrm>
          <a:prstGeom prst="rect">
            <a:avLst/>
          </a:prstGeom>
        </p:spPr>
        <p:txBody>
          <a:bodyPr/>
          <a:ls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altLang="zh-CN" sz="1800" b="1" dirty="0"/>
              <a:t>February</a:t>
            </a:r>
            <a:r>
              <a:rPr lang="en-US" sz="1800" b="1" dirty="0"/>
              <a:t> 2024</a:t>
            </a:r>
          </a:p>
        </p:txBody>
      </p:sp>
    </p:spTree>
    <p:extLst>
      <p:ext uri="{BB962C8B-B14F-4D97-AF65-F5344CB8AC3E}">
        <p14:creationId xmlns:p14="http://schemas.microsoft.com/office/powerpoint/2010/main" val="12291545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F428D2B-B820-191E-198A-0278F33DC262}"/>
              </a:ext>
            </a:extLst>
          </p:cNvPr>
          <p:cNvSpPr>
            <a:spLocks noGrp="1"/>
          </p:cNvSpPr>
          <p:nvPr>
            <p:ph type="title"/>
          </p:nvPr>
        </p:nvSpPr>
        <p:spPr/>
        <p:txBody>
          <a:bodyPr/>
          <a:lstStyle/>
          <a:p>
            <a:r>
              <a:rPr lang="en-US" altLang="zh-CN" dirty="0"/>
              <a:t>Qualitative Comparison [1]</a:t>
            </a:r>
            <a:endParaRPr lang="en-US" dirty="0"/>
          </a:p>
        </p:txBody>
      </p:sp>
      <p:sp>
        <p:nvSpPr>
          <p:cNvPr id="4" name="Slide Number Placeholder 3">
            <a:extLst>
              <a:ext uri="{FF2B5EF4-FFF2-40B4-BE49-F238E27FC236}">
                <a16:creationId xmlns:a16="http://schemas.microsoft.com/office/drawing/2014/main" xmlns="" id="{68D7F17D-2A4D-A311-F9A8-0729907EF8C3}"/>
              </a:ext>
            </a:extLst>
          </p:cNvPr>
          <p:cNvSpPr>
            <a:spLocks noGrp="1"/>
          </p:cNvSpPr>
          <p:nvPr>
            <p:ph type="sldNum" sz="quarter" idx="12"/>
          </p:nvPr>
        </p:nvSpPr>
        <p:spPr/>
        <p:txBody>
          <a:bodyPr/>
          <a:lstStyle/>
          <a:p>
            <a:r>
              <a:rPr lang="en-GB" altLang="en-US"/>
              <a:t>Slide </a:t>
            </a:r>
            <a:fld id="{6D24465E-2B0A-4D96-BA39-EC98956D452B}" type="slidenum">
              <a:rPr lang="en-GB" altLang="en-US" smtClean="0"/>
              <a:pPr/>
              <a:t>5</a:t>
            </a:fld>
            <a:endParaRPr lang="en-GB" altLang="en-US"/>
          </a:p>
        </p:txBody>
      </p:sp>
      <p:sp>
        <p:nvSpPr>
          <p:cNvPr id="5" name="Footer Placeholder 4">
            <a:extLst>
              <a:ext uri="{FF2B5EF4-FFF2-40B4-BE49-F238E27FC236}">
                <a16:creationId xmlns:a16="http://schemas.microsoft.com/office/drawing/2014/main" xmlns="" id="{A40005C3-AFB8-8B05-F34A-0790E820B6DD}"/>
              </a:ext>
            </a:extLst>
          </p:cNvPr>
          <p:cNvSpPr>
            <a:spLocks noGrp="1"/>
          </p:cNvSpPr>
          <p:nvPr>
            <p:ph type="ftr" sz="quarter" idx="11"/>
          </p:nvPr>
        </p:nvSpPr>
        <p:spPr>
          <a:xfrm>
            <a:off x="6934200" y="6475413"/>
            <a:ext cx="1633460" cy="184666"/>
          </a:xfrm>
        </p:spPr>
        <p:txBody>
          <a:bodyPr/>
          <a:lstStyle/>
          <a:p>
            <a:r>
              <a:rPr lang="en-GB" dirty="0"/>
              <a:t>Guogang Huang (Huawei)</a:t>
            </a:r>
          </a:p>
        </p:txBody>
      </p:sp>
      <p:graphicFrame>
        <p:nvGraphicFramePr>
          <p:cNvPr id="6" name="Table 5">
            <a:extLst>
              <a:ext uri="{FF2B5EF4-FFF2-40B4-BE49-F238E27FC236}">
                <a16:creationId xmlns:a16="http://schemas.microsoft.com/office/drawing/2014/main" xmlns="" id="{BFE0CB6C-92BA-26B1-6858-7245A8D21C4A}"/>
              </a:ext>
            </a:extLst>
          </p:cNvPr>
          <p:cNvGraphicFramePr>
            <a:graphicFrameLocks noGrp="1"/>
          </p:cNvGraphicFramePr>
          <p:nvPr>
            <p:extLst>
              <p:ext uri="{D42A27DB-BD31-4B8C-83A1-F6EECF244321}">
                <p14:modId xmlns:p14="http://schemas.microsoft.com/office/powerpoint/2010/main" val="1710117708"/>
              </p:ext>
            </p:extLst>
          </p:nvPr>
        </p:nvGraphicFramePr>
        <p:xfrm>
          <a:off x="822965" y="1926564"/>
          <a:ext cx="7924800" cy="2903994"/>
        </p:xfrm>
        <a:graphic>
          <a:graphicData uri="http://schemas.openxmlformats.org/drawingml/2006/table">
            <a:tbl>
              <a:tblPr firstRow="1" bandRow="1">
                <a:tableStyleId>{073A0DAA-6AF3-43AB-8588-CEC1D06C72B9}</a:tableStyleId>
              </a:tblPr>
              <a:tblGrid>
                <a:gridCol w="866696">
                  <a:extLst>
                    <a:ext uri="{9D8B030D-6E8A-4147-A177-3AD203B41FA5}">
                      <a16:colId xmlns:a16="http://schemas.microsoft.com/office/drawing/2014/main" xmlns="" val="3828519493"/>
                    </a:ext>
                  </a:extLst>
                </a:gridCol>
                <a:gridCol w="832055">
                  <a:extLst>
                    <a:ext uri="{9D8B030D-6E8A-4147-A177-3AD203B41FA5}">
                      <a16:colId xmlns:a16="http://schemas.microsoft.com/office/drawing/2014/main" xmlns="" val="851577200"/>
                    </a:ext>
                  </a:extLst>
                </a:gridCol>
                <a:gridCol w="801241">
                  <a:extLst>
                    <a:ext uri="{9D8B030D-6E8A-4147-A177-3AD203B41FA5}">
                      <a16:colId xmlns:a16="http://schemas.microsoft.com/office/drawing/2014/main" xmlns="" val="2163000268"/>
                    </a:ext>
                  </a:extLst>
                </a:gridCol>
                <a:gridCol w="1752600">
                  <a:extLst>
                    <a:ext uri="{9D8B030D-6E8A-4147-A177-3AD203B41FA5}">
                      <a16:colId xmlns:a16="http://schemas.microsoft.com/office/drawing/2014/main" xmlns="" val="1520915682"/>
                    </a:ext>
                  </a:extLst>
                </a:gridCol>
                <a:gridCol w="1195938">
                  <a:extLst>
                    <a:ext uri="{9D8B030D-6E8A-4147-A177-3AD203B41FA5}">
                      <a16:colId xmlns:a16="http://schemas.microsoft.com/office/drawing/2014/main" xmlns="" val="994866327"/>
                    </a:ext>
                  </a:extLst>
                </a:gridCol>
                <a:gridCol w="901721">
                  <a:extLst>
                    <a:ext uri="{9D8B030D-6E8A-4147-A177-3AD203B41FA5}">
                      <a16:colId xmlns:a16="http://schemas.microsoft.com/office/drawing/2014/main" xmlns="" val="2882352343"/>
                    </a:ext>
                  </a:extLst>
                </a:gridCol>
                <a:gridCol w="1574549">
                  <a:extLst>
                    <a:ext uri="{9D8B030D-6E8A-4147-A177-3AD203B41FA5}">
                      <a16:colId xmlns:a16="http://schemas.microsoft.com/office/drawing/2014/main" xmlns="" val="2395560733"/>
                    </a:ext>
                  </a:extLst>
                </a:gridCol>
              </a:tblGrid>
              <a:tr h="413277">
                <a:tc>
                  <a:txBody>
                    <a:bodyPr/>
                    <a:lstStyle/>
                    <a:p>
                      <a:pPr algn="ctr"/>
                      <a:r>
                        <a:rPr lang="en-US" sz="1100" dirty="0"/>
                        <a:t>AP PS mechanism</a:t>
                      </a:r>
                    </a:p>
                  </a:txBody>
                  <a:tcPr/>
                </a:tc>
                <a:tc>
                  <a:txBody>
                    <a:bodyPr/>
                    <a:lstStyle/>
                    <a:p>
                      <a:pPr algn="ctr"/>
                      <a:r>
                        <a:rPr lang="en-US" sz="1100" dirty="0"/>
                        <a:t>Status</a:t>
                      </a:r>
                    </a:p>
                  </a:txBody>
                  <a:tcPr/>
                </a:tc>
                <a:tc>
                  <a:txBody>
                    <a:bodyPr/>
                    <a:lstStyle/>
                    <a:p>
                      <a:pPr algn="ctr"/>
                      <a:r>
                        <a:rPr lang="en-US" sz="1100" dirty="0"/>
                        <a:t>Inactive Periods</a:t>
                      </a:r>
                    </a:p>
                  </a:txBody>
                  <a:tcPr/>
                </a:tc>
                <a:tc>
                  <a:txBody>
                    <a:bodyPr/>
                    <a:lstStyle/>
                    <a:p>
                      <a:pPr algn="ctr"/>
                      <a:r>
                        <a:rPr lang="en-US" sz="1100" dirty="0"/>
                        <a:t>Active Periods</a:t>
                      </a:r>
                    </a:p>
                  </a:txBody>
                  <a:tcPr/>
                </a:tc>
                <a:tc>
                  <a:txBody>
                    <a:bodyPr/>
                    <a:lstStyle/>
                    <a:p>
                      <a:pPr algn="ctr"/>
                      <a:r>
                        <a:rPr lang="en-US" sz="1100" dirty="0"/>
                        <a:t>Inactive/Active Duration</a:t>
                      </a:r>
                    </a:p>
                  </a:txBody>
                  <a:tcPr/>
                </a:tc>
                <a:tc>
                  <a:txBody>
                    <a:bodyPr/>
                    <a:lstStyle/>
                    <a:p>
                      <a:pPr algn="ctr"/>
                      <a:r>
                        <a:rPr lang="en-US" sz="1100" dirty="0"/>
                        <a:t>PS benefits</a:t>
                      </a:r>
                    </a:p>
                  </a:txBody>
                  <a:tcPr/>
                </a:tc>
                <a:tc>
                  <a:txBody>
                    <a:bodyPr/>
                    <a:lstStyle/>
                    <a:p>
                      <a:pPr algn="ctr"/>
                      <a:r>
                        <a:rPr lang="en-US" sz="1100" dirty="0"/>
                        <a:t>Tx Delay</a:t>
                      </a:r>
                    </a:p>
                  </a:txBody>
                  <a:tcPr/>
                </a:tc>
                <a:extLst>
                  <a:ext uri="{0D108BD9-81ED-4DB2-BD59-A6C34878D82A}">
                    <a16:rowId xmlns:a16="http://schemas.microsoft.com/office/drawing/2014/main" xmlns="" val="2173936546"/>
                  </a:ext>
                </a:extLst>
              </a:tr>
              <a:tr h="678954">
                <a:tc>
                  <a:txBody>
                    <a:bodyPr/>
                    <a:lstStyle/>
                    <a:p>
                      <a:r>
                        <a:rPr lang="en-US" sz="1000" dirty="0"/>
                        <a:t>Link Disablement</a:t>
                      </a:r>
                    </a:p>
                  </a:txBody>
                  <a:tcPr/>
                </a:tc>
                <a:tc>
                  <a:txBody>
                    <a:bodyPr/>
                    <a:lstStyle/>
                    <a:p>
                      <a:r>
                        <a:rPr lang="en-US" sz="1000" dirty="0"/>
                        <a:t>Baseline</a:t>
                      </a:r>
                    </a:p>
                  </a:txBody>
                  <a:tcPr/>
                </a:tc>
                <a:tc>
                  <a:txBody>
                    <a:bodyPr/>
                    <a:lstStyle/>
                    <a:p>
                      <a:r>
                        <a:rPr lang="en-US" sz="1000" dirty="0"/>
                        <a:t>In Disabled Links</a:t>
                      </a:r>
                    </a:p>
                  </a:txBody>
                  <a:tcPr/>
                </a:tc>
                <a:tc>
                  <a:txBody>
                    <a:bodyPr/>
                    <a:lstStyle/>
                    <a:p>
                      <a:r>
                        <a:rPr lang="en-US" sz="1000" dirty="0"/>
                        <a:t>In Enabled Links (At least one link)</a:t>
                      </a:r>
                    </a:p>
                  </a:txBody>
                  <a:tcPr/>
                </a:tc>
                <a:tc>
                  <a:txBody>
                    <a:bodyPr/>
                    <a:lstStyle/>
                    <a:p>
                      <a:r>
                        <a:rPr lang="en-US" sz="1000" dirty="0"/>
                        <a:t>~ Seconds or more</a:t>
                      </a:r>
                    </a:p>
                    <a:p>
                      <a:r>
                        <a:rPr lang="en-US" sz="1000" dirty="0"/>
                        <a:t>(order of DTIM interval)</a:t>
                      </a:r>
                    </a:p>
                  </a:txBody>
                  <a:tcPr/>
                </a:tc>
                <a:tc>
                  <a:txBody>
                    <a:bodyPr/>
                    <a:lstStyle/>
                    <a:p>
                      <a:pPr algn="ctr"/>
                      <a:r>
                        <a:rPr lang="en-US" sz="1000" dirty="0"/>
                        <a:t>High</a:t>
                      </a:r>
                      <a:endParaRPr lang="en-US" sz="1000" baseline="30000" dirty="0"/>
                    </a:p>
                  </a:txBody>
                  <a:tcPr/>
                </a:tc>
                <a:tc>
                  <a:txBody>
                    <a:bodyPr/>
                    <a:lstStyle/>
                    <a:p>
                      <a:pPr algn="ctr"/>
                      <a:r>
                        <a:rPr lang="en-US" sz="1000" dirty="0"/>
                        <a:t>High</a:t>
                      </a:r>
                    </a:p>
                  </a:txBody>
                  <a:tcPr/>
                </a:tc>
                <a:extLst>
                  <a:ext uri="{0D108BD9-81ED-4DB2-BD59-A6C34878D82A}">
                    <a16:rowId xmlns:a16="http://schemas.microsoft.com/office/drawing/2014/main" xmlns="" val="2317109655"/>
                  </a:ext>
                </a:extLst>
              </a:tr>
              <a:tr h="383757">
                <a:tc>
                  <a:txBody>
                    <a:bodyPr/>
                    <a:lstStyle/>
                    <a:p>
                      <a:r>
                        <a:rPr lang="en-US" sz="1000" dirty="0"/>
                        <a:t>Scheduled AP PS</a:t>
                      </a:r>
                    </a:p>
                  </a:txBody>
                  <a:tcPr/>
                </a:tc>
                <a:tc>
                  <a:txBody>
                    <a:bodyPr/>
                    <a:lstStyle/>
                    <a:p>
                      <a:r>
                        <a:rPr lang="en-US" sz="1000" dirty="0"/>
                        <a:t>UHR Candidate</a:t>
                      </a:r>
                    </a:p>
                  </a:txBody>
                  <a:tcPr/>
                </a:tc>
                <a:tc>
                  <a:txBody>
                    <a:bodyPr/>
                    <a:lstStyle/>
                    <a:p>
                      <a:r>
                        <a:rPr lang="en-US" sz="1000" dirty="0"/>
                        <a:t>Outside Wake SPs</a:t>
                      </a:r>
                    </a:p>
                  </a:txBody>
                  <a:tcPr/>
                </a:tc>
                <a:tc>
                  <a:txBody>
                    <a:bodyPr/>
                    <a:lstStyle/>
                    <a:p>
                      <a:r>
                        <a:rPr lang="en-US" sz="1000" dirty="0"/>
                        <a:t>Within Wake SPs</a:t>
                      </a:r>
                    </a:p>
                  </a:txBody>
                  <a:tcPr/>
                </a:tc>
                <a:tc>
                  <a:txBody>
                    <a:bodyPr/>
                    <a:lstStyle/>
                    <a:p>
                      <a:r>
                        <a:rPr lang="en-US" sz="1000" dirty="0"/>
                        <a:t>~ Tens of </a:t>
                      </a:r>
                      <a:r>
                        <a:rPr lang="en-US" sz="1000" dirty="0" err="1"/>
                        <a:t>ms.</a:t>
                      </a:r>
                      <a:r>
                        <a:rPr lang="en-US" sz="1000" dirty="0"/>
                        <a:t> or more</a:t>
                      </a:r>
                    </a:p>
                  </a:txBody>
                  <a:tcPr/>
                </a:tc>
                <a:tc>
                  <a:txBody>
                    <a:bodyPr/>
                    <a:lstStyle/>
                    <a:p>
                      <a:pPr algn="ctr"/>
                      <a:r>
                        <a:rPr lang="en-US" sz="1000" dirty="0"/>
                        <a:t>Medium</a:t>
                      </a:r>
                      <a:endParaRPr lang="en-US" sz="1000" baseline="30000" dirty="0"/>
                    </a:p>
                  </a:txBody>
                  <a:tcPr/>
                </a:tc>
                <a:tc>
                  <a:txBody>
                    <a:bodyPr/>
                    <a:lstStyle/>
                    <a:p>
                      <a:pPr algn="ctr"/>
                      <a:r>
                        <a:rPr lang="en-US" sz="1000" dirty="0"/>
                        <a:t>Medium</a:t>
                      </a:r>
                    </a:p>
                  </a:txBody>
                  <a:tcPr/>
                </a:tc>
                <a:extLst>
                  <a:ext uri="{0D108BD9-81ED-4DB2-BD59-A6C34878D82A}">
                    <a16:rowId xmlns:a16="http://schemas.microsoft.com/office/drawing/2014/main" xmlns="" val="3774472793"/>
                  </a:ext>
                </a:extLst>
              </a:tr>
              <a:tr h="383757">
                <a:tc>
                  <a:txBody>
                    <a:bodyPr/>
                    <a:lstStyle/>
                    <a:p>
                      <a:r>
                        <a:rPr lang="en-US" sz="1000" dirty="0"/>
                        <a:t>Dynamic AP PS</a:t>
                      </a:r>
                    </a:p>
                  </a:txBody>
                  <a:tcPr/>
                </a:tc>
                <a:tc>
                  <a:txBody>
                    <a:bodyPr/>
                    <a:lstStyle/>
                    <a:p>
                      <a:r>
                        <a:rPr lang="en-US" sz="1000" dirty="0"/>
                        <a:t>UHR Candidate</a:t>
                      </a:r>
                    </a:p>
                  </a:txBody>
                  <a:tcPr/>
                </a:tc>
                <a:tc>
                  <a:txBody>
                    <a:bodyPr/>
                    <a:lstStyle/>
                    <a:p>
                      <a:r>
                        <a:rPr lang="en-US" sz="1000" dirty="0"/>
                        <a:t>None</a:t>
                      </a:r>
                    </a:p>
                  </a:txBody>
                  <a:tcPr/>
                </a:tc>
                <a:tc>
                  <a:txBody>
                    <a:bodyPr/>
                    <a:lstStyle/>
                    <a:p>
                      <a:r>
                        <a:rPr lang="en-US" sz="1000" dirty="0"/>
                        <a:t>All</a:t>
                      </a:r>
                    </a:p>
                  </a:txBody>
                  <a:tcPr/>
                </a:tc>
                <a:tc>
                  <a:txBody>
                    <a:bodyPr/>
                    <a:lstStyle/>
                    <a:p>
                      <a:r>
                        <a:rPr lang="en-US" sz="1000" dirty="0"/>
                        <a:t>None/All</a:t>
                      </a:r>
                    </a:p>
                  </a:txBody>
                  <a:tcPr/>
                </a:tc>
                <a:tc>
                  <a:txBody>
                    <a:bodyPr/>
                    <a:lstStyle/>
                    <a:p>
                      <a:pPr algn="ctr"/>
                      <a:r>
                        <a:rPr lang="en-US" sz="1000" dirty="0"/>
                        <a:t>Medium</a:t>
                      </a:r>
                    </a:p>
                  </a:txBody>
                  <a:tcPr/>
                </a:tc>
                <a:tc>
                  <a:txBody>
                    <a:bodyPr/>
                    <a:lstStyle/>
                    <a:p>
                      <a:pPr algn="ctr"/>
                      <a:r>
                        <a:rPr lang="en-US" sz="1000" dirty="0"/>
                        <a:t>Minimal</a:t>
                      </a:r>
                    </a:p>
                  </a:txBody>
                  <a:tcPr/>
                </a:tc>
                <a:extLst>
                  <a:ext uri="{0D108BD9-81ED-4DB2-BD59-A6C34878D82A}">
                    <a16:rowId xmlns:a16="http://schemas.microsoft.com/office/drawing/2014/main" xmlns="" val="237826295"/>
                  </a:ext>
                </a:extLst>
              </a:tr>
              <a:tr h="974152">
                <a:tc>
                  <a:txBody>
                    <a:bodyPr/>
                    <a:lstStyle/>
                    <a:p>
                      <a:r>
                        <a:rPr lang="en-US" sz="1000" dirty="0"/>
                        <a:t>Unscheduled AP PS</a:t>
                      </a:r>
                    </a:p>
                  </a:txBody>
                  <a:tcPr>
                    <a:solidFill>
                      <a:schemeClr val="accent5">
                        <a:lumMod val="7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00" dirty="0"/>
                        <a:t>UHR Candidate</a:t>
                      </a:r>
                    </a:p>
                    <a:p>
                      <a:endParaRPr lang="en-US" sz="1000" dirty="0"/>
                    </a:p>
                  </a:txBody>
                  <a:tcPr>
                    <a:solidFill>
                      <a:schemeClr val="accent5">
                        <a:lumMod val="75000"/>
                      </a:schemeClr>
                    </a:solidFill>
                  </a:tcPr>
                </a:tc>
                <a:tc>
                  <a:txBody>
                    <a:bodyPr/>
                    <a:lstStyle/>
                    <a:p>
                      <a:r>
                        <a:rPr lang="en-US" sz="1000" dirty="0"/>
                        <a:t>Before received at least one wakeup request</a:t>
                      </a:r>
                    </a:p>
                  </a:txBody>
                  <a:tcPr>
                    <a:solidFill>
                      <a:schemeClr val="accent5">
                        <a:lumMod val="75000"/>
                      </a:schemeClr>
                    </a:solidFill>
                  </a:tcPr>
                </a:tc>
                <a:tc>
                  <a:txBody>
                    <a:bodyPr/>
                    <a:lstStyle/>
                    <a:p>
                      <a:r>
                        <a:rPr lang="en-US" sz="1000" dirty="0"/>
                        <a:t>From received at least one wake request to the time when there is no STA who operates on this link and sets the More Data subfield of the latest frame transmitted to 1. </a:t>
                      </a:r>
                    </a:p>
                  </a:txBody>
                  <a:tcPr>
                    <a:solidFill>
                      <a:schemeClr val="accent5">
                        <a:lumMod val="75000"/>
                      </a:schemeClr>
                    </a:solidFill>
                  </a:tcPr>
                </a:tc>
                <a:tc>
                  <a:txBody>
                    <a:bodyPr/>
                    <a:lstStyle/>
                    <a:p>
                      <a:endParaRPr lang="en-US" sz="1000" dirty="0"/>
                    </a:p>
                  </a:txBody>
                  <a:tcPr>
                    <a:solidFill>
                      <a:schemeClr val="accent5">
                        <a:lumMod val="7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000" dirty="0"/>
                        <a:t>High</a:t>
                      </a:r>
                      <a:endParaRPr lang="en-US" altLang="zh-CN" sz="1000" baseline="30000" dirty="0"/>
                    </a:p>
                    <a:p>
                      <a:pPr algn="ctr"/>
                      <a:endParaRPr lang="en-US" sz="1000" baseline="30000" dirty="0"/>
                    </a:p>
                  </a:txBody>
                  <a:tcPr>
                    <a:solidFill>
                      <a:schemeClr val="accent5">
                        <a:lumMod val="7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000" dirty="0"/>
                        <a:t>Minimal &lt; X &lt; Medium</a:t>
                      </a:r>
                      <a:r>
                        <a:rPr lang="en-US" altLang="zh-CN" sz="1000" baseline="30000" dirty="0"/>
                        <a:t> </a:t>
                      </a:r>
                      <a:endParaRPr lang="en-US" sz="1000" dirty="0"/>
                    </a:p>
                  </a:txBody>
                  <a:tcPr>
                    <a:solidFill>
                      <a:schemeClr val="accent5">
                        <a:lumMod val="75000"/>
                      </a:schemeClr>
                    </a:solidFill>
                  </a:tcPr>
                </a:tc>
                <a:extLst>
                  <a:ext uri="{0D108BD9-81ED-4DB2-BD59-A6C34878D82A}">
                    <a16:rowId xmlns:a16="http://schemas.microsoft.com/office/drawing/2014/main" xmlns="" val="3315693126"/>
                  </a:ext>
                </a:extLst>
              </a:tr>
            </a:tbl>
          </a:graphicData>
        </a:graphic>
      </p:graphicFrame>
      <p:sp>
        <p:nvSpPr>
          <p:cNvPr id="7" name="Date Placeholder 3">
            <a:extLst>
              <a:ext uri="{FF2B5EF4-FFF2-40B4-BE49-F238E27FC236}">
                <a16:creationId xmlns:a16="http://schemas.microsoft.com/office/drawing/2014/main" xmlns="" id="{7D184336-C703-55CD-9D23-08DCAA1929EE}"/>
              </a:ext>
            </a:extLst>
          </p:cNvPr>
          <p:cNvSpPr txBox="1">
            <a:spLocks/>
          </p:cNvSpPr>
          <p:nvPr/>
        </p:nvSpPr>
        <p:spPr>
          <a:xfrm>
            <a:off x="696913" y="332601"/>
            <a:ext cx="1665287" cy="276999"/>
          </a:xfrm>
          <a:prstGeom prst="rect">
            <a:avLst/>
          </a:prstGeom>
        </p:spPr>
        <p:txBody>
          <a:bodyPr/>
          <a:ls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altLang="zh-CN" sz="1800" b="1" dirty="0"/>
              <a:t>February</a:t>
            </a:r>
            <a:r>
              <a:rPr lang="en-US" sz="1800" b="1" dirty="0"/>
              <a:t> 2024</a:t>
            </a:r>
          </a:p>
        </p:txBody>
      </p:sp>
      <p:sp>
        <p:nvSpPr>
          <p:cNvPr id="12" name="内容占位符 11">
            <a:extLst>
              <a:ext uri="{FF2B5EF4-FFF2-40B4-BE49-F238E27FC236}">
                <a16:creationId xmlns:a16="http://schemas.microsoft.com/office/drawing/2014/main" xmlns="" id="{5AA102FD-4739-483A-92CE-9F3374B5AA8E}"/>
              </a:ext>
            </a:extLst>
          </p:cNvPr>
          <p:cNvSpPr>
            <a:spLocks noGrp="1"/>
          </p:cNvSpPr>
          <p:nvPr>
            <p:ph idx="1"/>
          </p:nvPr>
        </p:nvSpPr>
        <p:spPr>
          <a:xfrm>
            <a:off x="719355" y="5257800"/>
            <a:ext cx="8028409" cy="762000"/>
          </a:xfrm>
        </p:spPr>
        <p:txBody>
          <a:bodyPr/>
          <a:lstStyle/>
          <a:p>
            <a:r>
              <a:rPr lang="en-US" altLang="zh-CN" sz="1600" dirty="0"/>
              <a:t>Note all these AP PS mechanisms can be used only when all associated STAs and non-AP MLDs support them. </a:t>
            </a:r>
          </a:p>
          <a:p>
            <a:endParaRPr lang="zh-CN" altLang="en-US" sz="1600" dirty="0"/>
          </a:p>
        </p:txBody>
      </p:sp>
    </p:spTree>
    <p:extLst>
      <p:ext uri="{BB962C8B-B14F-4D97-AF65-F5344CB8AC3E}">
        <p14:creationId xmlns:p14="http://schemas.microsoft.com/office/powerpoint/2010/main" val="37022045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xmlns="" id="{207E51B3-B133-4B0D-97DF-0E39B418E60F}"/>
              </a:ext>
            </a:extLst>
          </p:cNvPr>
          <p:cNvSpPr>
            <a:spLocks noGrp="1"/>
          </p:cNvSpPr>
          <p:nvPr>
            <p:ph type="title"/>
          </p:nvPr>
        </p:nvSpPr>
        <p:spPr/>
        <p:txBody>
          <a:bodyPr/>
          <a:lstStyle/>
          <a:p>
            <a:r>
              <a:rPr lang="en-US" altLang="zh-CN" dirty="0"/>
              <a:t>Unscheduled AP PS</a:t>
            </a:r>
            <a:endParaRPr lang="zh-CN" altLang="en-US" dirty="0"/>
          </a:p>
        </p:txBody>
      </p:sp>
      <p:sp>
        <p:nvSpPr>
          <p:cNvPr id="3" name="内容占位符 2">
            <a:extLst>
              <a:ext uri="{FF2B5EF4-FFF2-40B4-BE49-F238E27FC236}">
                <a16:creationId xmlns:a16="http://schemas.microsoft.com/office/drawing/2014/main" xmlns="" id="{588E3E04-F498-4AEC-B0BD-D7FA1203F301}"/>
              </a:ext>
            </a:extLst>
          </p:cNvPr>
          <p:cNvSpPr>
            <a:spLocks noGrp="1"/>
          </p:cNvSpPr>
          <p:nvPr>
            <p:ph idx="1"/>
          </p:nvPr>
        </p:nvSpPr>
        <p:spPr>
          <a:xfrm>
            <a:off x="684213" y="1828800"/>
            <a:ext cx="7772400" cy="4275138"/>
          </a:xfrm>
        </p:spPr>
        <p:txBody>
          <a:bodyPr/>
          <a:lstStyle/>
          <a:p>
            <a:pPr algn="just"/>
            <a:r>
              <a:rPr lang="en-US" altLang="zh-CN" sz="1800" dirty="0"/>
              <a:t>The proposed unscheduled AP PS mechanism can be used in combination with the scheduled AP PS mechanism. </a:t>
            </a:r>
          </a:p>
          <a:p>
            <a:pPr algn="just"/>
            <a:r>
              <a:rPr lang="en-US" altLang="zh-CN" sz="1800" dirty="0"/>
              <a:t>For the sake of simplicity, the AP only can be operating in the dynamic AP PS mode or the unscheduled AP PS mode. </a:t>
            </a:r>
          </a:p>
          <a:p>
            <a:pPr algn="just"/>
            <a:r>
              <a:rPr lang="en-US" altLang="zh-CN" sz="1800" dirty="0"/>
              <a:t>An AP affiliated with an AP MLD can announce its power management mode change through the Reconfiguration Multi-link element of the Beacon frame.</a:t>
            </a:r>
          </a:p>
          <a:p>
            <a:pPr lvl="1" algn="just"/>
            <a:r>
              <a:rPr lang="en-US" altLang="zh-CN" sz="1400" dirty="0"/>
              <a:t>E.g. a 2-bit AP Power Management subfield</a:t>
            </a:r>
          </a:p>
          <a:p>
            <a:endParaRPr lang="zh-CN" altLang="en-US" dirty="0"/>
          </a:p>
        </p:txBody>
      </p:sp>
      <p:sp>
        <p:nvSpPr>
          <p:cNvPr id="5" name="灯片编号占位符 4">
            <a:extLst>
              <a:ext uri="{FF2B5EF4-FFF2-40B4-BE49-F238E27FC236}">
                <a16:creationId xmlns:a16="http://schemas.microsoft.com/office/drawing/2014/main" xmlns="" id="{62E2AE53-763E-4923-879B-FB61A56895B9}"/>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6</a:t>
            </a:fld>
            <a:endParaRPr lang="en-GB" altLang="en-US"/>
          </a:p>
        </p:txBody>
      </p:sp>
      <p:sp>
        <p:nvSpPr>
          <p:cNvPr id="6" name="页脚占位符 5">
            <a:extLst>
              <a:ext uri="{FF2B5EF4-FFF2-40B4-BE49-F238E27FC236}">
                <a16:creationId xmlns:a16="http://schemas.microsoft.com/office/drawing/2014/main" xmlns="" id="{CFEC5D58-5ABA-4690-A1D3-8C763E01A832}"/>
              </a:ext>
            </a:extLst>
          </p:cNvPr>
          <p:cNvSpPr>
            <a:spLocks noGrp="1"/>
          </p:cNvSpPr>
          <p:nvPr>
            <p:ph type="ftr" sz="quarter" idx="11"/>
          </p:nvPr>
        </p:nvSpPr>
        <p:spPr>
          <a:xfrm>
            <a:off x="6934200" y="6475413"/>
            <a:ext cx="1671933" cy="184666"/>
          </a:xfrm>
        </p:spPr>
        <p:txBody>
          <a:bodyPr/>
          <a:lstStyle/>
          <a:p>
            <a:pPr>
              <a:defRPr/>
            </a:pPr>
            <a:r>
              <a:rPr lang="en-GB" dirty="0"/>
              <a:t>Guogang Huang (Huawei)</a:t>
            </a:r>
          </a:p>
        </p:txBody>
      </p:sp>
      <p:graphicFrame>
        <p:nvGraphicFramePr>
          <p:cNvPr id="7" name="表格 6">
            <a:extLst>
              <a:ext uri="{FF2B5EF4-FFF2-40B4-BE49-F238E27FC236}">
                <a16:creationId xmlns:a16="http://schemas.microsoft.com/office/drawing/2014/main" xmlns="" id="{36427175-E12F-4FCB-A4DE-25129DCE8B42}"/>
              </a:ext>
            </a:extLst>
          </p:cNvPr>
          <p:cNvGraphicFramePr>
            <a:graphicFrameLocks noGrp="1"/>
          </p:cNvGraphicFramePr>
          <p:nvPr>
            <p:extLst>
              <p:ext uri="{D42A27DB-BD31-4B8C-83A1-F6EECF244321}">
                <p14:modId xmlns:p14="http://schemas.microsoft.com/office/powerpoint/2010/main" val="2106885688"/>
              </p:ext>
            </p:extLst>
          </p:nvPr>
        </p:nvGraphicFramePr>
        <p:xfrm>
          <a:off x="1295400" y="4438333"/>
          <a:ext cx="6627813" cy="1788160"/>
        </p:xfrm>
        <a:graphic>
          <a:graphicData uri="http://schemas.openxmlformats.org/drawingml/2006/table">
            <a:tbl>
              <a:tblPr firstRow="1" bandRow="1">
                <a:tableStyleId>{5C22544A-7EE6-4342-B048-85BDC9FD1C3A}</a:tableStyleId>
              </a:tblPr>
              <a:tblGrid>
                <a:gridCol w="3148211">
                  <a:extLst>
                    <a:ext uri="{9D8B030D-6E8A-4147-A177-3AD203B41FA5}">
                      <a16:colId xmlns:a16="http://schemas.microsoft.com/office/drawing/2014/main" xmlns="" val="1853204054"/>
                    </a:ext>
                  </a:extLst>
                </a:gridCol>
                <a:gridCol w="3479602">
                  <a:extLst>
                    <a:ext uri="{9D8B030D-6E8A-4147-A177-3AD203B41FA5}">
                      <a16:colId xmlns:a16="http://schemas.microsoft.com/office/drawing/2014/main" xmlns="" val="3092603506"/>
                    </a:ext>
                  </a:extLst>
                </a:gridCol>
              </a:tblGrid>
              <a:tr h="127953">
                <a:tc>
                  <a:txBody>
                    <a:bodyPr/>
                    <a:lstStyle/>
                    <a:p>
                      <a:pPr algn="ctr"/>
                      <a:r>
                        <a:rPr lang="en-US" altLang="zh-CN" sz="1400" dirty="0"/>
                        <a:t>AP Power Management subfield value</a:t>
                      </a:r>
                      <a:endParaRPr lang="zh-CN" altLang="en-US" sz="1400" dirty="0"/>
                    </a:p>
                  </a:txBody>
                  <a:tcPr/>
                </a:tc>
                <a:tc>
                  <a:txBody>
                    <a:bodyPr/>
                    <a:lstStyle/>
                    <a:p>
                      <a:pPr algn="ctr"/>
                      <a:r>
                        <a:rPr lang="en-US" altLang="zh-CN" sz="1400" dirty="0"/>
                        <a:t>AP Power Management Mode</a:t>
                      </a:r>
                      <a:endParaRPr lang="zh-CN" altLang="en-US" sz="1400" dirty="0"/>
                    </a:p>
                  </a:txBody>
                  <a:tcPr/>
                </a:tc>
                <a:extLst>
                  <a:ext uri="{0D108BD9-81ED-4DB2-BD59-A6C34878D82A}">
                    <a16:rowId xmlns:a16="http://schemas.microsoft.com/office/drawing/2014/main" xmlns="" val="3414102124"/>
                  </a:ext>
                </a:extLst>
              </a:tr>
              <a:tr h="370840">
                <a:tc>
                  <a:txBody>
                    <a:bodyPr/>
                    <a:lstStyle/>
                    <a:p>
                      <a:pPr algn="ctr"/>
                      <a:r>
                        <a:rPr lang="en-US" altLang="zh-CN" sz="1400" dirty="0"/>
                        <a:t>0</a:t>
                      </a:r>
                      <a:endParaRPr lang="zh-CN" altLang="en-US" sz="1400" dirty="0"/>
                    </a:p>
                  </a:txBody>
                  <a:tcPr/>
                </a:tc>
                <a:tc>
                  <a:txBody>
                    <a:bodyPr/>
                    <a:lstStyle/>
                    <a:p>
                      <a:pPr algn="ctr"/>
                      <a:r>
                        <a:rPr lang="en-US" altLang="zh-CN" sz="1400" dirty="0"/>
                        <a:t>Active mode</a:t>
                      </a:r>
                      <a:endParaRPr lang="zh-CN" altLang="en-US" sz="1400" dirty="0"/>
                    </a:p>
                  </a:txBody>
                  <a:tcPr/>
                </a:tc>
                <a:extLst>
                  <a:ext uri="{0D108BD9-81ED-4DB2-BD59-A6C34878D82A}">
                    <a16:rowId xmlns:a16="http://schemas.microsoft.com/office/drawing/2014/main" xmlns="" val="3331373203"/>
                  </a:ext>
                </a:extLst>
              </a:tr>
              <a:tr h="370840">
                <a:tc>
                  <a:txBody>
                    <a:bodyPr/>
                    <a:lstStyle/>
                    <a:p>
                      <a:pPr algn="ctr"/>
                      <a:r>
                        <a:rPr lang="en-US" altLang="zh-CN" sz="1400" dirty="0"/>
                        <a:t>1</a:t>
                      </a:r>
                      <a:endParaRPr lang="zh-CN" altLang="en-US" sz="1400" dirty="0"/>
                    </a:p>
                  </a:txBody>
                  <a:tcPr/>
                </a:tc>
                <a:tc>
                  <a:txBody>
                    <a:bodyPr/>
                    <a:lstStyle/>
                    <a:p>
                      <a:pPr algn="ctr"/>
                      <a:r>
                        <a:rPr lang="en-US" altLang="zh-CN" sz="1400" dirty="0"/>
                        <a:t>Dynamic AP PS mode</a:t>
                      </a:r>
                      <a:endParaRPr lang="zh-CN" altLang="en-US" sz="1400" dirty="0"/>
                    </a:p>
                  </a:txBody>
                  <a:tcPr/>
                </a:tc>
                <a:extLst>
                  <a:ext uri="{0D108BD9-81ED-4DB2-BD59-A6C34878D82A}">
                    <a16:rowId xmlns:a16="http://schemas.microsoft.com/office/drawing/2014/main" xmlns="" val="3049377105"/>
                  </a:ext>
                </a:extLst>
              </a:tr>
              <a:tr h="370840">
                <a:tc>
                  <a:txBody>
                    <a:bodyPr/>
                    <a:lstStyle/>
                    <a:p>
                      <a:pPr algn="ctr"/>
                      <a:r>
                        <a:rPr lang="en-US" altLang="zh-CN" sz="1400" dirty="0"/>
                        <a:t>2</a:t>
                      </a:r>
                      <a:endParaRPr lang="zh-CN" altLang="en-US" sz="1400" dirty="0"/>
                    </a:p>
                  </a:txBody>
                  <a:tcPr/>
                </a:tc>
                <a:tc>
                  <a:txBody>
                    <a:bodyPr/>
                    <a:lstStyle/>
                    <a:p>
                      <a:pPr algn="ctr"/>
                      <a:r>
                        <a:rPr lang="en-US" altLang="zh-CN" sz="1400" dirty="0"/>
                        <a:t>Unscheduled AP PS mode</a:t>
                      </a:r>
                      <a:endParaRPr lang="zh-CN" altLang="en-US" sz="1400" dirty="0"/>
                    </a:p>
                  </a:txBody>
                  <a:tcPr/>
                </a:tc>
                <a:extLst>
                  <a:ext uri="{0D108BD9-81ED-4DB2-BD59-A6C34878D82A}">
                    <a16:rowId xmlns:a16="http://schemas.microsoft.com/office/drawing/2014/main" xmlns="" val="3081037725"/>
                  </a:ext>
                </a:extLst>
              </a:tr>
              <a:tr h="370840">
                <a:tc>
                  <a:txBody>
                    <a:bodyPr/>
                    <a:lstStyle/>
                    <a:p>
                      <a:pPr algn="ctr"/>
                      <a:r>
                        <a:rPr lang="en-US" altLang="zh-CN" sz="1400" dirty="0"/>
                        <a:t>3</a:t>
                      </a:r>
                      <a:endParaRPr lang="zh-CN" altLang="en-US" sz="1400" dirty="0"/>
                    </a:p>
                  </a:txBody>
                  <a:tcPr/>
                </a:tc>
                <a:tc>
                  <a:txBody>
                    <a:bodyPr/>
                    <a:lstStyle/>
                    <a:p>
                      <a:pPr algn="ctr"/>
                      <a:r>
                        <a:rPr lang="en-US" altLang="zh-CN" sz="1400" dirty="0"/>
                        <a:t>Reserved</a:t>
                      </a:r>
                      <a:endParaRPr lang="zh-CN" altLang="en-US" sz="1400" dirty="0"/>
                    </a:p>
                  </a:txBody>
                  <a:tcPr/>
                </a:tc>
                <a:extLst>
                  <a:ext uri="{0D108BD9-81ED-4DB2-BD59-A6C34878D82A}">
                    <a16:rowId xmlns:a16="http://schemas.microsoft.com/office/drawing/2014/main" xmlns="" val="1532652685"/>
                  </a:ext>
                </a:extLst>
              </a:tr>
            </a:tbl>
          </a:graphicData>
        </a:graphic>
      </p:graphicFrame>
      <p:sp>
        <p:nvSpPr>
          <p:cNvPr id="8" name="Date Placeholder 3">
            <a:extLst>
              <a:ext uri="{FF2B5EF4-FFF2-40B4-BE49-F238E27FC236}">
                <a16:creationId xmlns:a16="http://schemas.microsoft.com/office/drawing/2014/main" xmlns="" id="{12F933E6-A260-420A-8900-EC39F1208EE4}"/>
              </a:ext>
            </a:extLst>
          </p:cNvPr>
          <p:cNvSpPr txBox="1">
            <a:spLocks/>
          </p:cNvSpPr>
          <p:nvPr/>
        </p:nvSpPr>
        <p:spPr>
          <a:xfrm>
            <a:off x="696913" y="332601"/>
            <a:ext cx="1665287" cy="276999"/>
          </a:xfrm>
          <a:prstGeom prst="rect">
            <a:avLst/>
          </a:prstGeom>
        </p:spPr>
        <p:txBody>
          <a:bodyPr/>
          <a:ls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altLang="zh-CN" sz="1800" b="1" dirty="0"/>
              <a:t>February</a:t>
            </a:r>
            <a:r>
              <a:rPr lang="en-US" sz="1800" b="1" dirty="0"/>
              <a:t> 2024</a:t>
            </a:r>
          </a:p>
        </p:txBody>
      </p:sp>
    </p:spTree>
    <p:extLst>
      <p:ext uri="{BB962C8B-B14F-4D97-AF65-F5344CB8AC3E}">
        <p14:creationId xmlns:p14="http://schemas.microsoft.com/office/powerpoint/2010/main" val="137498988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4212" y="1676400"/>
            <a:ext cx="8078787" cy="4114800"/>
          </a:xfrm>
        </p:spPr>
        <p:txBody>
          <a:bodyPr/>
          <a:lstStyle/>
          <a:p>
            <a:r>
              <a:rPr lang="en-US" sz="2000" dirty="0"/>
              <a:t>We have provided qualitative comparison among different AP PS mechanisms, i.e. link disablement, </a:t>
            </a:r>
            <a:r>
              <a:rPr lang="en-US" altLang="zh-CN" sz="2000" dirty="0"/>
              <a:t>scheduled AP PS, dynamic AP PS and unscheduled AP PS</a:t>
            </a:r>
            <a:endParaRPr lang="en-US" sz="2000" dirty="0"/>
          </a:p>
          <a:p>
            <a:pPr lvl="1"/>
            <a:r>
              <a:rPr lang="en-US" sz="1600" dirty="0"/>
              <a:t>The proposed wakeup-based unscheduled AP PS mechanism can maximize power save while minimizing the transmission delay of the traffic. </a:t>
            </a:r>
          </a:p>
          <a:p>
            <a:endParaRPr lang="en-US" sz="1600" dirty="0"/>
          </a:p>
          <a:p>
            <a:endParaRPr lang="en-US" sz="1600" dirty="0"/>
          </a:p>
        </p:txBody>
      </p:sp>
      <p:sp>
        <p:nvSpPr>
          <p:cNvPr id="5" name="Slide Number Placeholder 4"/>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7</a:t>
            </a:fld>
            <a:endParaRPr lang="en-GB" altLang="en-US" dirty="0"/>
          </a:p>
        </p:txBody>
      </p:sp>
      <p:sp>
        <p:nvSpPr>
          <p:cNvPr id="6" name="Title 5"/>
          <p:cNvSpPr>
            <a:spLocks noGrp="1"/>
          </p:cNvSpPr>
          <p:nvPr>
            <p:ph type="title" idx="4294967295"/>
          </p:nvPr>
        </p:nvSpPr>
        <p:spPr>
          <a:xfrm>
            <a:off x="685800" y="685800"/>
            <a:ext cx="7772400" cy="1066800"/>
          </a:xfrm>
        </p:spPr>
        <p:txBody>
          <a:bodyPr/>
          <a:lstStyle/>
          <a:p>
            <a:r>
              <a:rPr lang="en-US" dirty="0">
                <a:solidFill>
                  <a:schemeClr val="tx1"/>
                </a:solidFill>
              </a:rPr>
              <a:t>Conclusions</a:t>
            </a:r>
          </a:p>
        </p:txBody>
      </p:sp>
      <p:sp>
        <p:nvSpPr>
          <p:cNvPr id="7" name="Footer Placeholder 3"/>
          <p:cNvSpPr>
            <a:spLocks noGrp="1"/>
          </p:cNvSpPr>
          <p:nvPr>
            <p:ph type="ftr" sz="quarter" idx="11"/>
          </p:nvPr>
        </p:nvSpPr>
        <p:spPr>
          <a:xfrm>
            <a:off x="6910465" y="6475413"/>
            <a:ext cx="1633460" cy="184666"/>
          </a:xfrm>
        </p:spPr>
        <p:txBody>
          <a:bodyPr/>
          <a:lstStyle/>
          <a:p>
            <a:pPr>
              <a:defRPr/>
            </a:pPr>
            <a:r>
              <a:rPr lang="en-GB" dirty="0"/>
              <a:t>Guogang Huang (</a:t>
            </a:r>
            <a:r>
              <a:rPr lang="en-US" altLang="zh-CN" dirty="0"/>
              <a:t>Huawei</a:t>
            </a:r>
            <a:r>
              <a:rPr lang="en-GB" dirty="0"/>
              <a:t>)</a:t>
            </a:r>
          </a:p>
        </p:txBody>
      </p:sp>
      <p:sp>
        <p:nvSpPr>
          <p:cNvPr id="9" name="Date Placeholder 3">
            <a:extLst>
              <a:ext uri="{FF2B5EF4-FFF2-40B4-BE49-F238E27FC236}">
                <a16:creationId xmlns:a16="http://schemas.microsoft.com/office/drawing/2014/main" xmlns="" id="{D2B4D480-6F47-47C2-8E87-0C7AC072351D}"/>
              </a:ext>
            </a:extLst>
          </p:cNvPr>
          <p:cNvSpPr txBox="1">
            <a:spLocks/>
          </p:cNvSpPr>
          <p:nvPr/>
        </p:nvSpPr>
        <p:spPr>
          <a:xfrm>
            <a:off x="696913" y="332601"/>
            <a:ext cx="1665287" cy="276999"/>
          </a:xfrm>
          <a:prstGeom prst="rect">
            <a:avLst/>
          </a:prstGeom>
        </p:spPr>
        <p:txBody>
          <a:bodyPr/>
          <a:ls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altLang="zh-CN" sz="1800" b="1" dirty="0"/>
              <a:t>February</a:t>
            </a:r>
            <a:r>
              <a:rPr lang="en-US" sz="1800" b="1" dirty="0"/>
              <a:t> 2024</a:t>
            </a:r>
          </a:p>
        </p:txBody>
      </p:sp>
    </p:spTree>
    <p:extLst>
      <p:ext uri="{BB962C8B-B14F-4D97-AF65-F5344CB8AC3E}">
        <p14:creationId xmlns:p14="http://schemas.microsoft.com/office/powerpoint/2010/main" val="25313247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xmlns="" id="{44F92BED-E778-4DAB-A6C8-CB5F01350CFE}"/>
              </a:ext>
            </a:extLst>
          </p:cNvPr>
          <p:cNvSpPr>
            <a:spLocks noGrp="1"/>
          </p:cNvSpPr>
          <p:nvPr>
            <p:ph type="title"/>
          </p:nvPr>
        </p:nvSpPr>
        <p:spPr/>
        <p:txBody>
          <a:bodyPr/>
          <a:lstStyle/>
          <a:p>
            <a:r>
              <a:rPr lang="en-US" altLang="zh-CN" dirty="0"/>
              <a:t>References</a:t>
            </a:r>
            <a:endParaRPr lang="zh-CN" altLang="en-US" dirty="0"/>
          </a:p>
        </p:txBody>
      </p:sp>
      <p:sp>
        <p:nvSpPr>
          <p:cNvPr id="3" name="内容占位符 2">
            <a:extLst>
              <a:ext uri="{FF2B5EF4-FFF2-40B4-BE49-F238E27FC236}">
                <a16:creationId xmlns:a16="http://schemas.microsoft.com/office/drawing/2014/main" xmlns="" id="{79D20C79-1FC4-4DC8-AB33-9CC13A6EFBB0}"/>
              </a:ext>
            </a:extLst>
          </p:cNvPr>
          <p:cNvSpPr>
            <a:spLocks noGrp="1"/>
          </p:cNvSpPr>
          <p:nvPr>
            <p:ph idx="1"/>
          </p:nvPr>
        </p:nvSpPr>
        <p:spPr/>
        <p:txBody>
          <a:bodyPr/>
          <a:lstStyle/>
          <a:p>
            <a:pPr marL="0" indent="0">
              <a:buNone/>
            </a:pPr>
            <a:r>
              <a:rPr lang="en-US" altLang="zh-CN" sz="2000" dirty="0"/>
              <a:t>[1] 11-23-2040-00-00bn-enabling-ap-power-save-follow-up.pptx</a:t>
            </a:r>
          </a:p>
          <a:p>
            <a:pPr marL="0" indent="0">
              <a:buNone/>
            </a:pPr>
            <a:r>
              <a:rPr lang="en-US" altLang="zh-CN" sz="2000" dirty="0"/>
              <a:t>[2] 11-23-0225-00-0uhr-considering-unscheduled-ap-power-save.pptx</a:t>
            </a:r>
            <a:endParaRPr lang="zh-CN" altLang="en-US" sz="2000" dirty="0"/>
          </a:p>
        </p:txBody>
      </p:sp>
      <p:sp>
        <p:nvSpPr>
          <p:cNvPr id="5" name="灯片编号占位符 4">
            <a:extLst>
              <a:ext uri="{FF2B5EF4-FFF2-40B4-BE49-F238E27FC236}">
                <a16:creationId xmlns:a16="http://schemas.microsoft.com/office/drawing/2014/main" xmlns="" id="{76614505-79A9-455F-A818-E1A36B4E48C4}"/>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8</a:t>
            </a:fld>
            <a:endParaRPr lang="en-GB" altLang="en-US"/>
          </a:p>
        </p:txBody>
      </p:sp>
      <p:sp>
        <p:nvSpPr>
          <p:cNvPr id="6" name="页脚占位符 5">
            <a:extLst>
              <a:ext uri="{FF2B5EF4-FFF2-40B4-BE49-F238E27FC236}">
                <a16:creationId xmlns:a16="http://schemas.microsoft.com/office/drawing/2014/main" xmlns="" id="{49F32995-32D9-468D-BB4D-1FC2B795F635}"/>
              </a:ext>
            </a:extLst>
          </p:cNvPr>
          <p:cNvSpPr>
            <a:spLocks noGrp="1"/>
          </p:cNvSpPr>
          <p:nvPr>
            <p:ph type="ftr" sz="quarter" idx="11"/>
          </p:nvPr>
        </p:nvSpPr>
        <p:spPr>
          <a:xfrm>
            <a:off x="6858000" y="6480918"/>
            <a:ext cx="1671933" cy="184666"/>
          </a:xfrm>
        </p:spPr>
        <p:txBody>
          <a:bodyPr/>
          <a:lstStyle/>
          <a:p>
            <a:pPr>
              <a:defRPr/>
            </a:pPr>
            <a:r>
              <a:rPr lang="en-GB" dirty="0"/>
              <a:t>Guogang Huang (Huawei)</a:t>
            </a:r>
          </a:p>
        </p:txBody>
      </p:sp>
      <p:sp>
        <p:nvSpPr>
          <p:cNvPr id="7" name="Date Placeholder 3">
            <a:extLst>
              <a:ext uri="{FF2B5EF4-FFF2-40B4-BE49-F238E27FC236}">
                <a16:creationId xmlns:a16="http://schemas.microsoft.com/office/drawing/2014/main" xmlns="" id="{E7711F5C-770A-4FB2-9C04-CB4EEF311A70}"/>
              </a:ext>
            </a:extLst>
          </p:cNvPr>
          <p:cNvSpPr txBox="1">
            <a:spLocks/>
          </p:cNvSpPr>
          <p:nvPr/>
        </p:nvSpPr>
        <p:spPr>
          <a:xfrm>
            <a:off x="696913" y="332601"/>
            <a:ext cx="1665287" cy="276999"/>
          </a:xfrm>
          <a:prstGeom prst="rect">
            <a:avLst/>
          </a:prstGeom>
        </p:spPr>
        <p:txBody>
          <a:bodyPr/>
          <a:ls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altLang="zh-CN" sz="1800" b="1" dirty="0"/>
              <a:t>February</a:t>
            </a:r>
            <a:r>
              <a:rPr lang="en-US" sz="1800" b="1" dirty="0"/>
              <a:t> 2024</a:t>
            </a:r>
          </a:p>
        </p:txBody>
      </p:sp>
    </p:spTree>
    <p:extLst>
      <p:ext uri="{BB962C8B-B14F-4D97-AF65-F5344CB8AC3E}">
        <p14:creationId xmlns:p14="http://schemas.microsoft.com/office/powerpoint/2010/main" val="196407485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a:xfrm>
            <a:off x="771525" y="1762125"/>
            <a:ext cx="7772400" cy="4114800"/>
          </a:xfrm>
        </p:spPr>
        <p:txBody>
          <a:bodyPr/>
          <a:lstStyle/>
          <a:p>
            <a:pPr algn="just"/>
            <a:r>
              <a:rPr lang="en-US" sz="2000" dirty="0"/>
              <a:t>Do you support to define a mechanism that allows an AP affiliated with an AP MLD to be in</a:t>
            </a:r>
            <a:r>
              <a:rPr lang="en-US" altLang="zh-CN" sz="2000" dirty="0"/>
              <a:t> the </a:t>
            </a:r>
            <a:r>
              <a:rPr lang="en-US" sz="2000" dirty="0"/>
              <a:t>PS mode?</a:t>
            </a:r>
          </a:p>
          <a:p>
            <a:endParaRPr lang="en-US" sz="2000" dirty="0"/>
          </a:p>
          <a:p>
            <a:endParaRPr lang="en-US" dirty="0"/>
          </a:p>
          <a:p>
            <a:pPr marL="457200" lvl="1" indent="0">
              <a:buNone/>
            </a:pPr>
            <a:r>
              <a:rPr lang="en-US" dirty="0"/>
              <a:t>Yes:</a:t>
            </a:r>
          </a:p>
          <a:p>
            <a:pPr marL="457200" lvl="1" indent="0">
              <a:buNone/>
            </a:pPr>
            <a:r>
              <a:rPr lang="en-US" dirty="0"/>
              <a:t>No:</a:t>
            </a:r>
          </a:p>
          <a:p>
            <a:pPr marL="457200" lvl="1" indent="0">
              <a:buNone/>
            </a:pPr>
            <a:r>
              <a:rPr lang="en-US" dirty="0"/>
              <a:t>Abstain:</a:t>
            </a:r>
          </a:p>
          <a:p>
            <a:pPr lvl="1"/>
            <a:endParaRPr lang="en-US" sz="1600" dirty="0"/>
          </a:p>
          <a:p>
            <a:pPr marL="457200" lvl="1" indent="0">
              <a:buNone/>
            </a:pPr>
            <a:endParaRPr lang="en-US" sz="1600" dirty="0"/>
          </a:p>
          <a:p>
            <a:pPr marL="457200" lvl="1" indent="0">
              <a:buNone/>
            </a:pPr>
            <a:endParaRPr lang="en-US" sz="1600" dirty="0"/>
          </a:p>
          <a:p>
            <a:endParaRPr lang="en-US" sz="2000" dirty="0"/>
          </a:p>
          <a:p>
            <a:endParaRPr lang="en-US" sz="2000" dirty="0"/>
          </a:p>
        </p:txBody>
      </p:sp>
      <p:sp>
        <p:nvSpPr>
          <p:cNvPr id="5" name="灯片编号占位符 4"/>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9</a:t>
            </a:fld>
            <a:endParaRPr lang="en-GB" altLang="en-US" dirty="0"/>
          </a:p>
        </p:txBody>
      </p:sp>
      <p:sp>
        <p:nvSpPr>
          <p:cNvPr id="6" name="标题 5"/>
          <p:cNvSpPr>
            <a:spLocks noGrp="1"/>
          </p:cNvSpPr>
          <p:nvPr>
            <p:ph type="title" idx="4294967295"/>
          </p:nvPr>
        </p:nvSpPr>
        <p:spPr>
          <a:xfrm>
            <a:off x="685800" y="685800"/>
            <a:ext cx="7772400" cy="1066800"/>
          </a:xfrm>
        </p:spPr>
        <p:txBody>
          <a:bodyPr/>
          <a:lstStyle/>
          <a:p>
            <a:r>
              <a:rPr lang="en-US" dirty="0"/>
              <a:t>SP 1</a:t>
            </a:r>
          </a:p>
        </p:txBody>
      </p:sp>
      <p:sp>
        <p:nvSpPr>
          <p:cNvPr id="9" name="Footer Placeholder 3"/>
          <p:cNvSpPr>
            <a:spLocks noGrp="1"/>
          </p:cNvSpPr>
          <p:nvPr>
            <p:ph type="ftr" sz="quarter" idx="11"/>
          </p:nvPr>
        </p:nvSpPr>
        <p:spPr>
          <a:xfrm>
            <a:off x="6910466" y="6475413"/>
            <a:ext cx="1633460" cy="184666"/>
          </a:xfrm>
        </p:spPr>
        <p:txBody>
          <a:bodyPr/>
          <a:lstStyle/>
          <a:p>
            <a:pPr>
              <a:defRPr/>
            </a:pPr>
            <a:r>
              <a:rPr lang="en-GB" dirty="0"/>
              <a:t>Guogang Huang (</a:t>
            </a:r>
            <a:r>
              <a:rPr lang="en-US" altLang="zh-CN" dirty="0"/>
              <a:t>Huawei</a:t>
            </a:r>
            <a:r>
              <a:rPr lang="en-GB" dirty="0"/>
              <a:t>)</a:t>
            </a:r>
          </a:p>
        </p:txBody>
      </p:sp>
      <p:sp>
        <p:nvSpPr>
          <p:cNvPr id="8" name="Date Placeholder 3">
            <a:extLst>
              <a:ext uri="{FF2B5EF4-FFF2-40B4-BE49-F238E27FC236}">
                <a16:creationId xmlns:a16="http://schemas.microsoft.com/office/drawing/2014/main" xmlns="" id="{F04A0F65-54D6-4561-9BD9-6789C9AFF449}"/>
              </a:ext>
            </a:extLst>
          </p:cNvPr>
          <p:cNvSpPr txBox="1">
            <a:spLocks/>
          </p:cNvSpPr>
          <p:nvPr/>
        </p:nvSpPr>
        <p:spPr>
          <a:xfrm>
            <a:off x="696913" y="332601"/>
            <a:ext cx="1665287" cy="276999"/>
          </a:xfrm>
          <a:prstGeom prst="rect">
            <a:avLst/>
          </a:prstGeom>
        </p:spPr>
        <p:txBody>
          <a:bodyPr/>
          <a:ls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altLang="zh-CN" sz="1800" b="1" dirty="0"/>
              <a:t>February</a:t>
            </a:r>
            <a:r>
              <a:rPr lang="en-US" sz="1800" b="1" dirty="0"/>
              <a:t> 2024</a:t>
            </a:r>
          </a:p>
        </p:txBody>
      </p:sp>
    </p:spTree>
    <p:extLst>
      <p:ext uri="{BB962C8B-B14F-4D97-AF65-F5344CB8AC3E}">
        <p14:creationId xmlns:p14="http://schemas.microsoft.com/office/powerpoint/2010/main" val="1575492543"/>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99467</TotalTime>
  <Words>942</Words>
  <Application>Microsoft Office PowerPoint</Application>
  <PresentationFormat>全屏显示(4:3)</PresentationFormat>
  <Paragraphs>160</Paragraphs>
  <Slides>10</Slides>
  <Notes>2</Notes>
  <HiddenSlides>0</HiddenSlides>
  <MMClips>0</MMClips>
  <ScaleCrop>false</ScaleCrop>
  <HeadingPairs>
    <vt:vector size="6" baseType="variant">
      <vt:variant>
        <vt:lpstr>已用的字体</vt:lpstr>
      </vt:variant>
      <vt:variant>
        <vt:i4>4</vt:i4>
      </vt:variant>
      <vt:variant>
        <vt:lpstr>主题</vt:lpstr>
      </vt:variant>
      <vt:variant>
        <vt:i4>1</vt:i4>
      </vt:variant>
      <vt:variant>
        <vt:lpstr>幻灯片标题</vt:lpstr>
      </vt:variant>
      <vt:variant>
        <vt:i4>10</vt:i4>
      </vt:variant>
    </vt:vector>
  </HeadingPairs>
  <TitlesOfParts>
    <vt:vector size="15" baseType="lpstr">
      <vt:lpstr>Qualcomm Office Regular</vt:lpstr>
      <vt:lpstr>Qualcomm Regular</vt:lpstr>
      <vt:lpstr>Arial</vt:lpstr>
      <vt:lpstr>Times New Roman</vt:lpstr>
      <vt:lpstr>802-11-Submission</vt:lpstr>
      <vt:lpstr>Enabling Unscheduled AP PS Follow-up</vt:lpstr>
      <vt:lpstr>Introduction</vt:lpstr>
      <vt:lpstr>Recap Unscheduled AP PS [2]</vt:lpstr>
      <vt:lpstr>Recap Unscheduled AP PS (Cont.) [2]</vt:lpstr>
      <vt:lpstr>Qualitative Comparison [1]</vt:lpstr>
      <vt:lpstr>Unscheduled AP PS</vt:lpstr>
      <vt:lpstr>Conclusions</vt:lpstr>
      <vt:lpstr>References</vt:lpstr>
      <vt:lpstr>SP 1</vt:lpstr>
      <vt:lpstr>SP 2</vt:lpstr>
    </vt:vector>
  </TitlesOfParts>
  <Company>Qualcomm</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WNG SC Agenda</dc:title>
  <dc:creator>alicel@qti.qualcomm.com</dc:creator>
  <cp:lastModifiedBy>huangguogang</cp:lastModifiedBy>
  <cp:revision>1998</cp:revision>
  <cp:lastPrinted>1998-02-10T13:28:06Z</cp:lastPrinted>
  <dcterms:created xsi:type="dcterms:W3CDTF">2004-12-02T14:01:45Z</dcterms:created>
  <dcterms:modified xsi:type="dcterms:W3CDTF">2024-04-25T12:32:59Z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_2015_ms_pID_725343">
    <vt:lpwstr>(3)xdbwETBlZY9ScSP/Awr8Tm3PQfh1IPUTvdLZXTqJHGP3xPSL0j12GopUXtsxp/cAh4TK5QnT
zOJ4nhLLyhfzP/FoOLVeJUt8NhLoWYeOoneh+uDwXob0bSBE6H0r9Ir9XOMwIOw8wbgIWCWY
sk+chbDGSmaZhSXOohu3aGY4qusJm+MFMbs1iZH0fAnnD9MZU0avkiqJCBPXpSb6AuWObZPO
dGnGEiHQQVgMA2aqZi</vt:lpwstr>
  </property>
  <property fmtid="{D5CDD505-2E9C-101B-9397-08002B2CF9AE}" pid="4" name="_2015_ms_pID_7253431">
    <vt:lpwstr>6YVIXxFAQmwY3/zI7Wp3dvLBkA5sNJyC0T3iANzdMdI8eMtphLV8/N
Xp28KCtWfZcUH1FolB2pv+iwj7NFfeP1zUZZID3vU2TZOKRSCsz0Owj7MI+yZjynFUxe8kLH
isOwO1xuuHUrmMRAir5ejGahcWW822N6hlpUwKrEfK/SmdT+cZ5eVAE9yMNzBIq7Nv4RKuf2
/qJoZHkw/2Lb7kLrOeTlj+YuPD7xQaNU3RTv</vt:lpwstr>
  </property>
  <property fmtid="{D5CDD505-2E9C-101B-9397-08002B2CF9AE}" pid="5" name="_2015_ms_pID_7253432">
    <vt:lpwstr>/g==</vt:lpwstr>
  </property>
  <property fmtid="{D5CDD505-2E9C-101B-9397-08002B2CF9AE}" pid="6" name="_readonly">
    <vt:lpwstr/>
  </property>
  <property fmtid="{D5CDD505-2E9C-101B-9397-08002B2CF9AE}" pid="7" name="_change">
    <vt:lpwstr/>
  </property>
  <property fmtid="{D5CDD505-2E9C-101B-9397-08002B2CF9AE}" pid="8" name="_full-control">
    <vt:lpwstr/>
  </property>
  <property fmtid="{D5CDD505-2E9C-101B-9397-08002B2CF9AE}" pid="9" name="sflag">
    <vt:lpwstr>1709516096</vt:lpwstr>
  </property>
</Properties>
</file>