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Lst>
  <p:notesMasterIdLst>
    <p:notesMasterId r:id="rId14"/>
  </p:notesMasterIdLst>
  <p:sldIdLst>
    <p:sldId id="256" r:id="rId2"/>
    <p:sldId id="259" r:id="rId3"/>
    <p:sldId id="260" r:id="rId4"/>
    <p:sldId id="501" r:id="rId5"/>
    <p:sldId id="261" r:id="rId6"/>
    <p:sldId id="283" r:id="rId7"/>
    <p:sldId id="282" r:id="rId8"/>
    <p:sldId id="502" r:id="rId9"/>
    <p:sldId id="279" r:id="rId10"/>
    <p:sldId id="278" r:id="rId11"/>
    <p:sldId id="503" r:id="rId12"/>
    <p:sldId id="281"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9A3A159-DEE8-4868-A8A5-FF607031DF92}">
  <a:tblStyle styleId="{39A3A159-DEE8-4868-A8A5-FF607031DF92}"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4" autoAdjust="0"/>
    <p:restoredTop sz="96424" autoAdjust="0"/>
  </p:normalViewPr>
  <p:slideViewPr>
    <p:cSldViewPr snapToGrid="0">
      <p:cViewPr varScale="1">
        <p:scale>
          <a:sx n="162" d="100"/>
          <a:sy n="162" d="100"/>
        </p:scale>
        <p:origin x="162"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31956374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533347d482_2_79: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doc.: IEEE 802.11-19/xxxxr0</a:t>
            </a:r>
            <a:endParaRPr/>
          </a:p>
        </p:txBody>
      </p:sp>
      <p:sp>
        <p:nvSpPr>
          <p:cNvPr id="118" name="Google Shape;118;g533347d482_2_79: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 sz="1400" b="1" i="0" u="none" strike="noStrike" cap="none">
                <a:solidFill>
                  <a:schemeClr val="dk1"/>
                </a:solidFill>
                <a:latin typeface="Times New Roman"/>
                <a:ea typeface="Times New Roman"/>
                <a:cs typeface="Times New Roman"/>
                <a:sym typeface="Times New Roman"/>
              </a:rPr>
              <a:t>November 2012</a:t>
            </a:r>
            <a:endParaRPr/>
          </a:p>
        </p:txBody>
      </p:sp>
      <p:sp>
        <p:nvSpPr>
          <p:cNvPr id="119" name="Google Shape;119;g533347d482_2_79: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0" name="Google Shape;120;g533347d482_2_79: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1" name="Google Shape;121;g533347d482_2_79: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2" name="Google Shape;122;g533347d482_2_79: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14912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1c914d9fa49_0_15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46" name="Google Shape;146;g1c914d9fa49_0_1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70956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1c914d9fa49_0_16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53" name="Google Shape;153;g1c914d9fa49_0_16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07446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c914d9fa49_0_17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60" name="Google Shape;160;g1c914d9fa49_0_17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37301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2"/>
        <p:cNvGrpSpPr/>
        <p:nvPr/>
      </p:nvGrpSpPr>
      <p:grpSpPr>
        <a:xfrm>
          <a:off x="0" y="0"/>
          <a:ext cx="0" cy="0"/>
          <a:chOff x="0" y="0"/>
          <a:chExt cx="0" cy="0"/>
        </a:xfrm>
      </p:grpSpPr>
      <p:sp>
        <p:nvSpPr>
          <p:cNvPr id="293" name="Google Shape;293;g2232729cda8_0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94" name="Google Shape;294;g2232729cda8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90259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251edf65ef6_0_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87" name="Google Shape;287;g251edf65ef6_0_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93947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2" name="Google Shape;62;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6"/>
        <p:cNvGrpSpPr/>
        <p:nvPr/>
      </p:nvGrpSpPr>
      <p:grpSpPr>
        <a:xfrm>
          <a:off x="0" y="0"/>
          <a:ext cx="0" cy="0"/>
          <a:chOff x="0" y="0"/>
          <a:chExt cx="0" cy="0"/>
        </a:xfrm>
      </p:grpSpPr>
      <p:sp>
        <p:nvSpPr>
          <p:cNvPr id="107" name="Google Shape;107;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8" name="Google Shape;108;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9" name="Google Shape;109;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0" name="Google Shape;110;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1"/>
        <p:cNvGrpSpPr/>
        <p:nvPr/>
      </p:nvGrpSpPr>
      <p:grpSpPr>
        <a:xfrm>
          <a:off x="0" y="0"/>
          <a:ext cx="0" cy="0"/>
          <a:chOff x="0" y="0"/>
          <a:chExt cx="0" cy="0"/>
        </a:xfrm>
      </p:grpSpPr>
      <p:sp>
        <p:nvSpPr>
          <p:cNvPr id="112" name="Google Shape;112;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3" name="Google Shape;113;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4" name="Google Shape;114;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15" name="Google Shape;115;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26012CC-6F85-4D5D-AEA2-319A8C95B455}" type="datetimeFigureOut">
              <a:rPr lang="en-US" smtClean="0"/>
              <a:t>3/5/2024</a:t>
            </a:fld>
            <a:endParaRPr lang="en-US"/>
          </a:p>
        </p:txBody>
      </p:sp>
      <p:sp>
        <p:nvSpPr>
          <p:cNvPr id="5" name="Footer Placeholder 4"/>
          <p:cNvSpPr>
            <a:spLocks noGrp="1"/>
          </p:cNvSpPr>
          <p:nvPr>
            <p:ph type="ftr" sz="quarter" idx="11"/>
          </p:nvPr>
        </p:nvSpPr>
        <p:spPr>
          <a:xfrm>
            <a:off x="3028950" y="4767263"/>
            <a:ext cx="3086100" cy="273844"/>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C22E37-1463-4C3C-ADE6-DA952E75D73B}" type="slidenum">
              <a:rPr lang="en-US" smtClean="0"/>
              <a:t>‹#›</a:t>
            </a:fld>
            <a:endParaRPr lang="en-US"/>
          </a:p>
        </p:txBody>
      </p:sp>
    </p:spTree>
    <p:extLst>
      <p:ext uri="{BB962C8B-B14F-4D97-AF65-F5344CB8AC3E}">
        <p14:creationId xmlns:p14="http://schemas.microsoft.com/office/powerpoint/2010/main" val="649674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3"/>
        <p:cNvGrpSpPr/>
        <p:nvPr/>
      </p:nvGrpSpPr>
      <p:grpSpPr>
        <a:xfrm>
          <a:off x="0" y="0"/>
          <a:ext cx="0" cy="0"/>
          <a:chOff x="0" y="0"/>
          <a:chExt cx="0" cy="0"/>
        </a:xfrm>
      </p:grpSpPr>
      <p:sp>
        <p:nvSpPr>
          <p:cNvPr id="64" name="Google Shape;64;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5" name="Google Shape;65;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spcBef>
                <a:spcPts val="480"/>
              </a:spcBef>
              <a:spcAft>
                <a:spcPts val="0"/>
              </a:spcAft>
              <a:buClr>
                <a:schemeClr val="dk1"/>
              </a:buClr>
              <a:buSzPts val="2400"/>
              <a:buFont typeface="Times New Roman"/>
              <a:buNone/>
              <a:defRPr/>
            </a:lvl1pPr>
            <a:lvl2pPr lvl="1" algn="ctr">
              <a:spcBef>
                <a:spcPts val="400"/>
              </a:spcBef>
              <a:spcAft>
                <a:spcPts val="0"/>
              </a:spcAft>
              <a:buClr>
                <a:schemeClr val="dk1"/>
              </a:buClr>
              <a:buSzPts val="2000"/>
              <a:buFont typeface="Times New Roman"/>
              <a:buNone/>
              <a:defRPr/>
            </a:lvl2pPr>
            <a:lvl3pPr lvl="2" algn="ctr">
              <a:spcBef>
                <a:spcPts val="360"/>
              </a:spcBef>
              <a:spcAft>
                <a:spcPts val="0"/>
              </a:spcAft>
              <a:buClr>
                <a:schemeClr val="dk1"/>
              </a:buClr>
              <a:buSzPts val="1800"/>
              <a:buFont typeface="Times New Roman"/>
              <a:buNone/>
              <a:defRPr/>
            </a:lvl3pPr>
            <a:lvl4pPr lvl="3" algn="ctr">
              <a:spcBef>
                <a:spcPts val="320"/>
              </a:spcBef>
              <a:spcAft>
                <a:spcPts val="0"/>
              </a:spcAft>
              <a:buClr>
                <a:schemeClr val="dk1"/>
              </a:buClr>
              <a:buSzPts val="1600"/>
              <a:buFont typeface="Times New Roman"/>
              <a:buNone/>
              <a:defRPr/>
            </a:lvl4pPr>
            <a:lvl5pPr lvl="4" algn="ctr">
              <a:spcBef>
                <a:spcPts val="320"/>
              </a:spcBef>
              <a:spcAft>
                <a:spcPts val="0"/>
              </a:spcAft>
              <a:buClr>
                <a:schemeClr val="dk1"/>
              </a:buClr>
              <a:buSzPts val="1600"/>
              <a:buFont typeface="Times New Roman"/>
              <a:buNone/>
              <a:defRPr/>
            </a:lvl5pPr>
            <a:lvl6pPr lvl="5" algn="ctr">
              <a:spcBef>
                <a:spcPts val="320"/>
              </a:spcBef>
              <a:spcAft>
                <a:spcPts val="0"/>
              </a:spcAft>
              <a:buClr>
                <a:schemeClr val="dk1"/>
              </a:buClr>
              <a:buSzPts val="1600"/>
              <a:buFont typeface="Times New Roman"/>
              <a:buNone/>
              <a:defRPr/>
            </a:lvl6pPr>
            <a:lvl7pPr lvl="6" algn="ctr">
              <a:spcBef>
                <a:spcPts val="320"/>
              </a:spcBef>
              <a:spcAft>
                <a:spcPts val="0"/>
              </a:spcAft>
              <a:buClr>
                <a:schemeClr val="dk1"/>
              </a:buClr>
              <a:buSzPts val="1600"/>
              <a:buFont typeface="Times New Roman"/>
              <a:buNone/>
              <a:defRPr/>
            </a:lvl7pPr>
            <a:lvl8pPr lvl="7" algn="ctr">
              <a:spcBef>
                <a:spcPts val="320"/>
              </a:spcBef>
              <a:spcAft>
                <a:spcPts val="0"/>
              </a:spcAft>
              <a:buClr>
                <a:schemeClr val="dk1"/>
              </a:buClr>
              <a:buSzPts val="1600"/>
              <a:buFont typeface="Times New Roman"/>
              <a:buNone/>
              <a:defRPr/>
            </a:lvl8pPr>
            <a:lvl9pPr lvl="8" algn="ctr">
              <a:spcBef>
                <a:spcPts val="320"/>
              </a:spcBef>
              <a:spcAft>
                <a:spcPts val="0"/>
              </a:spcAft>
              <a:buClr>
                <a:schemeClr val="dk1"/>
              </a:buClr>
              <a:buSzPts val="1600"/>
              <a:buFont typeface="Times New Roman"/>
              <a:buNone/>
              <a:defRPr/>
            </a:lvl9pPr>
          </a:lstStyle>
          <a:p>
            <a:endParaRPr/>
          </a:p>
        </p:txBody>
      </p:sp>
      <p:sp>
        <p:nvSpPr>
          <p:cNvPr id="66" name="Google Shape;66;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0" name="Google Shape;70;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71" name="Google Shape;71;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5" name="Google Shape;75;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6" name="Google Shape;76;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79"/>
        <p:cNvGrpSpPr/>
        <p:nvPr/>
      </p:nvGrpSpPr>
      <p:grpSpPr>
        <a:xfrm>
          <a:off x="0" y="0"/>
          <a:ext cx="0" cy="0"/>
          <a:chOff x="0" y="0"/>
          <a:chExt cx="0" cy="0"/>
        </a:xfrm>
      </p:grpSpPr>
      <p:sp>
        <p:nvSpPr>
          <p:cNvPr id="80" name="Google Shape;80;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2" name="Google Shape;82;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3" name="Google Shape;83;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84" name="Google Shape;84;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85" name="Google Shape;85;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6" name="Google Shape;86;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9" name="Google Shape;89;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0" name="Google Shape;90;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1"/>
        <p:cNvGrpSpPr/>
        <p:nvPr/>
      </p:nvGrpSpPr>
      <p:grpSpPr>
        <a:xfrm>
          <a:off x="0" y="0"/>
          <a:ext cx="0" cy="0"/>
          <a:chOff x="0" y="0"/>
          <a:chExt cx="0" cy="0"/>
        </a:xfrm>
      </p:grpSpPr>
      <p:sp>
        <p:nvSpPr>
          <p:cNvPr id="92" name="Google Shape;92;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3" name="Google Shape;93;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4"/>
        <p:cNvGrpSpPr/>
        <p:nvPr/>
      </p:nvGrpSpPr>
      <p:grpSpPr>
        <a:xfrm>
          <a:off x="0" y="0"/>
          <a:ext cx="0" cy="0"/>
          <a:chOff x="0" y="0"/>
          <a:chExt cx="0" cy="0"/>
        </a:xfrm>
      </p:grpSpPr>
      <p:sp>
        <p:nvSpPr>
          <p:cNvPr id="95" name="Google Shape;95;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96" name="Google Shape;96;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97" name="Google Shape;97;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98" name="Google Shape;98;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99" name="Google Shape;99;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0"/>
        <p:cNvGrpSpPr/>
        <p:nvPr/>
      </p:nvGrpSpPr>
      <p:grpSpPr>
        <a:xfrm>
          <a:off x="0" y="0"/>
          <a:ext cx="0" cy="0"/>
          <a:chOff x="0" y="0"/>
          <a:chExt cx="0" cy="0"/>
        </a:xfrm>
      </p:grpSpPr>
      <p:sp>
        <p:nvSpPr>
          <p:cNvPr id="101" name="Google Shape;101;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2" name="Google Shape;102;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3" name="Google Shape;103;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104" name="Google Shape;104;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 name="Google Shape;105;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400"/>
              <a:buNone/>
              <a:defRPr sz="1800" b="1"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spcBef>
                <a:spcPts val="0"/>
              </a:spcBef>
              <a:spcAft>
                <a:spcPts val="0"/>
              </a:spcAft>
              <a:buNone/>
            </a:pPr>
            <a:r>
              <a:rPr lang="en" sz="1800" b="1" i="0" u="none" strike="noStrike" cap="none" dirty="0">
                <a:solidFill>
                  <a:schemeClr val="dk1"/>
                </a:solidFill>
                <a:latin typeface="Times New Roman"/>
                <a:ea typeface="Times New Roman"/>
                <a:cs typeface="Times New Roman"/>
                <a:sym typeface="Times New Roman"/>
              </a:rPr>
              <a:t>doc.: IEEE </a:t>
            </a:r>
            <a:r>
              <a:rPr lang="en" sz="1800" b="1" i="0" u="none" strike="noStrike" cap="none" dirty="0" smtClean="0">
                <a:solidFill>
                  <a:schemeClr val="dk1"/>
                </a:solidFill>
                <a:latin typeface="Times New Roman"/>
                <a:ea typeface="Times New Roman"/>
                <a:cs typeface="Times New Roman"/>
                <a:sym typeface="Times New Roman"/>
              </a:rPr>
              <a:t>802.11-24/</a:t>
            </a:r>
            <a:r>
              <a:rPr lang="en-US" altLang="zh-CN" sz="1800" b="1" dirty="0" smtClean="0">
                <a:solidFill>
                  <a:schemeClr val="dk1"/>
                </a:solidFill>
                <a:latin typeface="Times New Roman"/>
                <a:ea typeface="Times New Roman"/>
                <a:cs typeface="Times New Roman"/>
                <a:sym typeface="Times New Roman"/>
              </a:rPr>
              <a:t>0318</a:t>
            </a:r>
            <a:r>
              <a:rPr lang="en" sz="1800" b="1" i="0" u="none" strike="noStrike" cap="none" dirty="0" smtClean="0">
                <a:solidFill>
                  <a:schemeClr val="dk1"/>
                </a:solidFill>
                <a:latin typeface="Times New Roman"/>
                <a:ea typeface="Times New Roman"/>
                <a:cs typeface="Times New Roman"/>
                <a:sym typeface="Times New Roman"/>
              </a:rPr>
              <a:t>r</a:t>
            </a:r>
            <a:r>
              <a:rPr lang="en" sz="1800" b="1" dirty="0" smtClean="0">
                <a:solidFill>
                  <a:schemeClr val="dk1"/>
                </a:solidFill>
                <a:latin typeface="Times New Roman"/>
                <a:ea typeface="Times New Roman"/>
                <a:cs typeface="Times New Roman"/>
                <a:sym typeface="Times New Roman"/>
              </a:rPr>
              <a:t>0</a:t>
            </a:r>
            <a:endParaRPr sz="1800" b="1" i="0" u="none" strike="noStrike" cap="none" dirty="0">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
        <p:nvSpPr>
          <p:cNvPr id="2" name="文本框 1"/>
          <p:cNvSpPr txBox="1"/>
          <p:nvPr userDrawn="1"/>
        </p:nvSpPr>
        <p:spPr>
          <a:xfrm>
            <a:off x="7234205" y="4819683"/>
            <a:ext cx="1537600" cy="276999"/>
          </a:xfrm>
          <a:prstGeom prst="rect">
            <a:avLst/>
          </a:prstGeom>
          <a:noFill/>
          <a:ln>
            <a:noFill/>
          </a:ln>
        </p:spPr>
        <p:txBody>
          <a:bodyPr spcFirstLastPara="1" wrap="square" lIns="0" tIns="0" rIns="0" bIns="0" anchor="t" anchorCtr="0">
            <a:noAutofit/>
          </a:bodyPr>
          <a:lstStyle>
            <a:defPPr marR="0" lvl="0" algn="l" rtl="0">
              <a:lnSpc>
                <a:spcPct val="100000"/>
              </a:lnSpc>
              <a:spcBef>
                <a:spcPts val="0"/>
              </a:spcBef>
              <a:spcAft>
                <a:spcPts val="0"/>
              </a:spcAft>
            </a:defPPr>
            <a:lvl1pPr marL="0" indent="0">
              <a:buNone/>
              <a:defRPr sz="1200">
                <a:solidFill>
                  <a:schemeClr val="dk1"/>
                </a:solidFill>
                <a:latin typeface="Times New Roman"/>
                <a:ea typeface="Times New Roman"/>
                <a:cs typeface="Times New Roman"/>
              </a:defRPr>
            </a:lvl1pPr>
          </a:lstStyle>
          <a:p>
            <a:pPr lvl="0"/>
            <a:r>
              <a:rPr lang="en-US" altLang="zh-CN" dirty="0" smtClean="0"/>
              <a:t>Yanchun Li (Huawei)</a:t>
            </a:r>
            <a:endParaRPr lang="zh-CN" altLang="en-US"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2"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797-01-0uhr-non-primary-channel-access.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SzPts val="1200"/>
              <a:buFont typeface="Times New Roman"/>
              <a:buNone/>
            </a:pPr>
            <a:r>
              <a:rPr lang="en"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5" name="Google Shape;125;p25"/>
          <p:cNvSpPr txBox="1">
            <a:spLocks noGrp="1"/>
          </p:cNvSpPr>
          <p:nvPr>
            <p:ph type="title"/>
          </p:nvPr>
        </p:nvSpPr>
        <p:spPr>
          <a:xfrm>
            <a:off x="544049" y="533896"/>
            <a:ext cx="8055900" cy="8001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US" altLang="zh-CN" dirty="0"/>
              <a:t>Robust secondary </a:t>
            </a:r>
            <a:r>
              <a:rPr lang="en" dirty="0"/>
              <a:t>channel </a:t>
            </a:r>
            <a:r>
              <a:rPr lang="en-US" altLang="zh-CN" dirty="0"/>
              <a:t>access</a:t>
            </a:r>
            <a:endParaRPr dirty="0"/>
          </a:p>
        </p:txBody>
      </p:sp>
      <p:sp>
        <p:nvSpPr>
          <p:cNvPr id="126" name="Google Shape;126;p25"/>
          <p:cNvSpPr txBox="1">
            <a:spLocks noGrp="1"/>
          </p:cNvSpPr>
          <p:nvPr>
            <p:ph type="body" idx="1"/>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spcBef>
                <a:spcPts val="0"/>
              </a:spcBef>
              <a:spcAft>
                <a:spcPts val="0"/>
              </a:spcAft>
              <a:buClr>
                <a:schemeClr val="dk1"/>
              </a:buClr>
              <a:buSzPts val="2000"/>
              <a:buFont typeface="Times New Roman"/>
              <a:buNone/>
            </a:pPr>
            <a:r>
              <a:rPr lang="en" sz="2000" dirty="0"/>
              <a:t>Date:</a:t>
            </a:r>
            <a:r>
              <a:rPr lang="en" sz="2000" b="0" dirty="0"/>
              <a:t> 2024-</a:t>
            </a:r>
            <a:r>
              <a:rPr lang="en-US" altLang="zh-CN" sz="2000" b="0" dirty="0"/>
              <a:t>01</a:t>
            </a:r>
            <a:r>
              <a:rPr lang="en" sz="2000" b="0" dirty="0"/>
              <a:t>-04</a:t>
            </a:r>
            <a:endParaRPr sz="2000" b="0" dirty="0"/>
          </a:p>
        </p:txBody>
      </p:sp>
      <p:sp>
        <p:nvSpPr>
          <p:cNvPr id="127" name="Google Shape;127;p25"/>
          <p:cNvSpPr txBox="1">
            <a:spLocks noGrp="1"/>
          </p:cNvSpPr>
          <p:nvPr>
            <p:ph type="dt" idx="4294967295"/>
          </p:nvPr>
        </p:nvSpPr>
        <p:spPr>
          <a:xfrm>
            <a:off x="696925" y="249450"/>
            <a:ext cx="16332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US" altLang="zh-CN" dirty="0" smtClean="0"/>
              <a:t>March</a:t>
            </a:r>
            <a:r>
              <a:rPr lang="en" dirty="0" smtClean="0"/>
              <a:t> </a:t>
            </a:r>
            <a:r>
              <a:rPr lang="en" dirty="0"/>
              <a:t>202</a:t>
            </a:r>
            <a:r>
              <a:rPr lang="en-US" altLang="zh-CN" dirty="0"/>
              <a:t>4</a:t>
            </a:r>
            <a:endParaRPr dirty="0"/>
          </a:p>
        </p:txBody>
      </p:sp>
      <p:sp>
        <p:nvSpPr>
          <p:cNvPr id="128" name="Google Shape;128;p25"/>
          <p:cNvSpPr/>
          <p:nvPr/>
        </p:nvSpPr>
        <p:spPr>
          <a:xfrm>
            <a:off x="718260" y="22143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29" name="Google Shape;129;p25"/>
          <p:cNvGraphicFramePr/>
          <p:nvPr>
            <p:extLst>
              <p:ext uri="{D42A27DB-BD31-4B8C-83A1-F6EECF244321}">
                <p14:modId xmlns:p14="http://schemas.microsoft.com/office/powerpoint/2010/main" val="1456541570"/>
              </p:ext>
            </p:extLst>
          </p:nvPr>
        </p:nvGraphicFramePr>
        <p:xfrm>
          <a:off x="1112837" y="2648480"/>
          <a:ext cx="6994525" cy="1828135"/>
        </p:xfrm>
        <a:graphic>
          <a:graphicData uri="http://schemas.openxmlformats.org/drawingml/2006/table">
            <a:tbl>
              <a:tblPr>
                <a:noFill/>
                <a:tableStyleId>{39A3A159-DEE8-4868-A8A5-FF607031DF92}</a:tableStyleId>
              </a:tblPr>
              <a:tblGrid>
                <a:gridCol w="1293019">
                  <a:extLst>
                    <a:ext uri="{9D8B030D-6E8A-4147-A177-3AD203B41FA5}">
                      <a16:colId xmlns:a16="http://schemas.microsoft.com/office/drawing/2014/main" xmlns="" val="20000"/>
                    </a:ext>
                  </a:extLst>
                </a:gridCol>
                <a:gridCol w="1329489">
                  <a:extLst>
                    <a:ext uri="{9D8B030D-6E8A-4147-A177-3AD203B41FA5}">
                      <a16:colId xmlns:a16="http://schemas.microsoft.com/office/drawing/2014/main" xmlns="" val="20001"/>
                    </a:ext>
                  </a:extLst>
                </a:gridCol>
                <a:gridCol w="1497932">
                  <a:extLst>
                    <a:ext uri="{9D8B030D-6E8A-4147-A177-3AD203B41FA5}">
                      <a16:colId xmlns:a16="http://schemas.microsoft.com/office/drawing/2014/main" xmlns="" val="20002"/>
                    </a:ext>
                  </a:extLst>
                </a:gridCol>
                <a:gridCol w="842211">
                  <a:extLst>
                    <a:ext uri="{9D8B030D-6E8A-4147-A177-3AD203B41FA5}">
                      <a16:colId xmlns:a16="http://schemas.microsoft.com/office/drawing/2014/main" xmlns="" val="20003"/>
                    </a:ext>
                  </a:extLst>
                </a:gridCol>
                <a:gridCol w="2031874">
                  <a:extLst>
                    <a:ext uri="{9D8B030D-6E8A-4147-A177-3AD203B41FA5}">
                      <a16:colId xmlns:a16="http://schemas.microsoft.com/office/drawing/2014/main" xmlns=""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dirty="0">
                          <a:solidFill>
                            <a:srgbClr val="000000"/>
                          </a:solidFill>
                          <a:latin typeface="Times New Roman"/>
                          <a:ea typeface="Times New Roman"/>
                          <a:cs typeface="Times New Roman"/>
                          <a:sym typeface="Times New Roman"/>
                        </a:rPr>
                        <a:t>Name</a:t>
                      </a: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xmlns="" val="10000"/>
                  </a:ext>
                </a:extLst>
              </a:tr>
              <a:tr h="232600">
                <a:tc>
                  <a:txBody>
                    <a:bodyPr/>
                    <a:lstStyle/>
                    <a:p>
                      <a:pPr marL="0" lvl="0" indent="0" algn="ctr" rtl="0">
                        <a:spcBef>
                          <a:spcPts val="0"/>
                        </a:spcBef>
                        <a:spcAft>
                          <a:spcPts val="0"/>
                        </a:spcAft>
                        <a:buClr>
                          <a:srgbClr val="000000"/>
                        </a:buClr>
                        <a:buSzPts val="1100"/>
                        <a:buFont typeface="Arial"/>
                        <a:buNone/>
                      </a:pPr>
                      <a:r>
                        <a:rPr lang="en-US" sz="1100" b="0" i="0" u="none" strike="noStrike" cap="none" dirty="0" err="1">
                          <a:solidFill>
                            <a:srgbClr val="000000"/>
                          </a:solidFill>
                          <a:latin typeface="Times New Roman"/>
                          <a:ea typeface="Times New Roman"/>
                          <a:cs typeface="Times New Roman"/>
                          <a:sym typeface="Arial"/>
                        </a:rPr>
                        <a:t>Yanchun</a:t>
                      </a:r>
                      <a:r>
                        <a:rPr lang="en-US" sz="1100" b="0" i="0" u="none" strike="noStrike" cap="none" dirty="0">
                          <a:solidFill>
                            <a:srgbClr val="000000"/>
                          </a:solidFill>
                          <a:latin typeface="Times New Roman"/>
                          <a:ea typeface="Times New Roman"/>
                          <a:cs typeface="Times New Roman"/>
                          <a:sym typeface="Arial"/>
                        </a:rPr>
                        <a:t> Li</a:t>
                      </a:r>
                      <a:endParaRPr sz="1100" b="0" i="0" u="none" strike="noStrike" cap="none" dirty="0">
                        <a:solidFill>
                          <a:srgbClr val="000000"/>
                        </a:solidFill>
                        <a:latin typeface="Times New Roman"/>
                        <a:ea typeface="Times New Roman"/>
                        <a:cs typeface="Times New Roman"/>
                        <a:sym typeface="Arial"/>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6">
                  <a:txBody>
                    <a:bodyPr/>
                    <a:lstStyle/>
                    <a:p>
                      <a:pPr marL="0" lvl="0" indent="0" algn="ctr" rtl="0">
                        <a:spcBef>
                          <a:spcPts val="0"/>
                        </a:spcBef>
                        <a:spcAft>
                          <a:spcPts val="0"/>
                        </a:spcAft>
                        <a:buNone/>
                      </a:pPr>
                      <a:r>
                        <a:rPr lang="en-US" sz="1100" dirty="0">
                          <a:latin typeface="Times New Roman"/>
                          <a:ea typeface="Times New Roman"/>
                          <a:cs typeface="Times New Roman"/>
                          <a:sym typeface="Times New Roman"/>
                        </a:rPr>
                        <a:t>Huawei</a:t>
                      </a:r>
                      <a:endParaRPr sz="1100" dirty="0">
                        <a:latin typeface="Times New Roman"/>
                        <a:ea typeface="Times New Roman"/>
                        <a:cs typeface="Times New Roman"/>
                        <a:sym typeface="Times New Roman"/>
                      </a:endParaRPr>
                    </a:p>
                  </a:txBody>
                  <a:tcPr marL="68600" marR="68600" marT="34300" marB="34300" anchor="ctr">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6">
                  <a:txBody>
                    <a:bodyPr/>
                    <a:lstStyle/>
                    <a:p>
                      <a:pPr marL="0" marR="0" lvl="0" indent="0" algn="l" rtl="0">
                        <a:lnSpc>
                          <a:spcPct val="100000"/>
                        </a:lnSpc>
                        <a:spcBef>
                          <a:spcPts val="0"/>
                        </a:spcBef>
                        <a:spcAft>
                          <a:spcPts val="0"/>
                        </a:spcAft>
                        <a:buNone/>
                      </a:pPr>
                      <a:r>
                        <a:rPr lang="en-US" sz="1100" u="none" strike="noStrike" cap="none" dirty="0">
                          <a:solidFill>
                            <a:srgbClr val="000000"/>
                          </a:solidFill>
                          <a:latin typeface="Times New Roman"/>
                          <a:ea typeface="Times New Roman"/>
                          <a:cs typeface="Times New Roman"/>
                          <a:sym typeface="Times New Roman"/>
                        </a:rPr>
                        <a:t>Huawei Industrial Base, Bantian, </a:t>
                      </a:r>
                      <a:r>
                        <a:rPr lang="en-US" sz="1100" u="none" strike="noStrike" cap="none" dirty="0" err="1">
                          <a:solidFill>
                            <a:srgbClr val="000000"/>
                          </a:solidFill>
                          <a:latin typeface="Times New Roman"/>
                          <a:ea typeface="Times New Roman"/>
                          <a:cs typeface="Times New Roman"/>
                          <a:sym typeface="Times New Roman"/>
                        </a:rPr>
                        <a:t>Longgang</a:t>
                      </a:r>
                      <a:r>
                        <a:rPr lang="en-US" sz="1100" u="none" strike="noStrike" cap="none" dirty="0">
                          <a:solidFill>
                            <a:srgbClr val="000000"/>
                          </a:solidFill>
                          <a:latin typeface="Times New Roman"/>
                          <a:ea typeface="Times New Roman"/>
                          <a:cs typeface="Times New Roman"/>
                          <a:sym typeface="Times New Roman"/>
                        </a:rPr>
                        <a:t> District, Shenzhen</a:t>
                      </a:r>
                    </a:p>
                    <a:p>
                      <a:pPr marL="0" marR="0" lvl="0" indent="0" algn="l" rtl="0">
                        <a:lnSpc>
                          <a:spcPct val="100000"/>
                        </a:lnSpc>
                        <a:spcBef>
                          <a:spcPts val="0"/>
                        </a:spcBef>
                        <a:spcAft>
                          <a:spcPts val="0"/>
                        </a:spcAft>
                        <a:buNone/>
                      </a:pPr>
                      <a:r>
                        <a:rPr lang="en-US" altLang="zh-CN" sz="1100" u="none" strike="noStrike" cap="none" dirty="0">
                          <a:solidFill>
                            <a:srgbClr val="000000"/>
                          </a:solidFill>
                          <a:latin typeface="Times New Roman"/>
                          <a:ea typeface="Times New Roman"/>
                          <a:cs typeface="Times New Roman"/>
                          <a:sym typeface="Times New Roman"/>
                        </a:rPr>
                        <a:t>518129</a:t>
                      </a:r>
                    </a:p>
                    <a:p>
                      <a:pPr marL="0" marR="0" lvl="0" indent="0" algn="l" rtl="0">
                        <a:lnSpc>
                          <a:spcPct val="100000"/>
                        </a:lnSpc>
                        <a:spcBef>
                          <a:spcPts val="0"/>
                        </a:spcBef>
                        <a:spcAft>
                          <a:spcPts val="0"/>
                        </a:spcAft>
                        <a:buNone/>
                      </a:pPr>
                      <a:r>
                        <a:rPr lang="en-US" sz="1100" u="none" strike="noStrike" cap="none" dirty="0">
                          <a:solidFill>
                            <a:srgbClr val="000000"/>
                          </a:solidFill>
                          <a:latin typeface="Times New Roman"/>
                          <a:ea typeface="Times New Roman"/>
                          <a:cs typeface="Times New Roman"/>
                          <a:sym typeface="Times New Roman"/>
                        </a:rPr>
                        <a:t>China</a:t>
                      </a:r>
                      <a:endParaRPr sz="1100" u="none" strike="noStrike" cap="none" dirty="0">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US" sz="1100" b="0" i="0" u="none" strike="noStrike" cap="none" dirty="0">
                          <a:solidFill>
                            <a:srgbClr val="000000"/>
                          </a:solidFill>
                          <a:latin typeface="Times New Roman"/>
                          <a:cs typeface="Times New Roman"/>
                          <a:sym typeface="Arial"/>
                        </a:rPr>
                        <a:t>liyanchun@huawei.com</a:t>
                      </a:r>
                      <a:endParaRPr sz="1100" b="0" i="0" u="none" strike="noStrike" cap="none" dirty="0">
                        <a:solidFill>
                          <a:srgbClr val="000000"/>
                        </a:solidFill>
                        <a:latin typeface="Times New Roman"/>
                        <a:cs typeface="Times New Roman"/>
                        <a:sym typeface="Arial"/>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xmlns=""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US" altLang="zh-CN" sz="1100" b="0" i="0" u="none" strike="noStrike" cap="none" dirty="0" err="1">
                          <a:solidFill>
                            <a:srgbClr val="000000"/>
                          </a:solidFill>
                          <a:latin typeface="Times New Roman"/>
                          <a:ea typeface="Times New Roman"/>
                          <a:cs typeface="Times New Roman"/>
                          <a:sym typeface="Times New Roman"/>
                        </a:rPr>
                        <a:t>Yunbo</a:t>
                      </a:r>
                      <a:r>
                        <a:rPr lang="en-US" altLang="zh-CN" sz="1100" b="0" i="0" u="none" strike="noStrike" cap="none" dirty="0">
                          <a:solidFill>
                            <a:srgbClr val="000000"/>
                          </a:solidFill>
                          <a:latin typeface="Times New Roman"/>
                          <a:ea typeface="Times New Roman"/>
                          <a:cs typeface="Times New Roman"/>
                          <a:sym typeface="Times New Roman"/>
                        </a:rPr>
                        <a:t> Li</a:t>
                      </a: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xmlns="" val="10002"/>
                  </a:ext>
                </a:extLst>
              </a:tr>
              <a:tr h="21832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altLang="zh-CN" sz="1100" b="0" i="0" u="none" strike="noStrike" cap="none" dirty="0">
                          <a:solidFill>
                            <a:srgbClr val="000000"/>
                          </a:solidFill>
                          <a:latin typeface="Times New Roman"/>
                          <a:cs typeface="Times New Roman"/>
                          <a:sym typeface="Arial"/>
                        </a:rPr>
                        <a:t>Hassan Omar</a:t>
                      </a:r>
                      <a:endParaRPr lang="zh-CN" altLang="en-US" sz="1100" b="0" i="0" u="none" strike="noStrike" cap="none" dirty="0">
                        <a:solidFill>
                          <a:srgbClr val="000000"/>
                        </a:solidFill>
                        <a:latin typeface="Times New Roman"/>
                        <a:cs typeface="Times New Roman"/>
                        <a:sym typeface="Arial"/>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100"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xmlns="" val="10003"/>
                  </a:ext>
                </a:extLst>
              </a:tr>
              <a:tr h="21832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zh-CN" altLang="en-US" sz="1100" b="0" i="0" u="none" strike="noStrike" cap="none" dirty="0">
                        <a:solidFill>
                          <a:srgbClr val="000000"/>
                        </a:solidFill>
                        <a:latin typeface="Times New Roman"/>
                        <a:cs typeface="Times New Roman"/>
                        <a:sym typeface="Arial"/>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zh-CN" altLang="en-US"/>
                    </a:p>
                  </a:txBody>
                  <a:tcPr/>
                </a:tc>
                <a:tc vMerge="1">
                  <a:txBody>
                    <a:bodyPr/>
                    <a:lstStyle/>
                    <a:p>
                      <a:endParaRPr lang="zh-CN" alt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100" dirty="0"/>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xmlns="" val="3338224313"/>
                  </a:ext>
                </a:extLst>
              </a:tr>
              <a:tr h="218325">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lang="zh-CN" altLang="en-US" sz="1100" b="0" i="0" u="none" strike="noStrike" cap="none" dirty="0">
                        <a:solidFill>
                          <a:srgbClr val="000000"/>
                        </a:solidFill>
                        <a:latin typeface="Times New Roman"/>
                        <a:cs typeface="Times New Roman"/>
                        <a:sym typeface="Arial"/>
                      </a:endParaRPr>
                    </a:p>
                  </a:txBody>
                  <a:tcPr marL="68600" marR="68600" marT="34300" marB="34300">
                    <a:lnL w="12700" cap="flat" cmpd="sng">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zh-CN" altLang="en-US"/>
                    </a:p>
                  </a:txBody>
                  <a:tcPr/>
                </a:tc>
                <a:tc vMerge="1">
                  <a:txBody>
                    <a:bodyPr/>
                    <a:lstStyle/>
                    <a:p>
                      <a:endParaRPr lang="zh-CN" alt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endParaRPr sz="1100" dirty="0"/>
                    </a:p>
                  </a:txBody>
                  <a:tcPr marL="68600" marR="68600" marT="34300" marB="34300">
                    <a:lnL w="12700" cap="flat" cmpd="sng" algn="ctr">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xmlns="" val="3427413428"/>
                  </a:ext>
                </a:extLst>
              </a:tr>
              <a:tr h="268617">
                <a:tc>
                  <a:txBody>
                    <a:bodyPr/>
                    <a:lstStyle/>
                    <a:p>
                      <a:endParaRPr lang="zh-CN" altLang="en-US"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vMerge="1">
                  <a:txBody>
                    <a:bodyPr/>
                    <a:lstStyle/>
                    <a:p>
                      <a:pPr marL="0" marR="0" lvl="0" indent="0" algn="l" rtl="0">
                        <a:lnSpc>
                          <a:spcPct val="100000"/>
                        </a:lnSpc>
                        <a:spcBef>
                          <a:spcPts val="0"/>
                        </a:spcBef>
                        <a:spcAft>
                          <a:spcPts val="0"/>
                        </a:spcAft>
                        <a:buNone/>
                      </a:pPr>
                      <a:endParaRPr sz="1100" u="none" strike="noStrike" cap="none" dirty="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dirty="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47"/>
          <p:cNvSpPr txBox="1">
            <a:spLocks noGrp="1"/>
          </p:cNvSpPr>
          <p:nvPr>
            <p:ph type="title"/>
          </p:nvPr>
        </p:nvSpPr>
        <p:spPr>
          <a:xfrm>
            <a:off x="628200" y="694054"/>
            <a:ext cx="80508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dirty="0"/>
              <a:t>Reference</a:t>
            </a:r>
            <a:endParaRPr sz="2800" dirty="0"/>
          </a:p>
        </p:txBody>
      </p:sp>
      <p:sp>
        <p:nvSpPr>
          <p:cNvPr id="290" name="Google Shape;290;p47"/>
          <p:cNvSpPr txBox="1">
            <a:spLocks noGrp="1"/>
          </p:cNvSpPr>
          <p:nvPr>
            <p:ph type="body" idx="1"/>
          </p:nvPr>
        </p:nvSpPr>
        <p:spPr>
          <a:xfrm>
            <a:off x="472050" y="1072054"/>
            <a:ext cx="8363100" cy="3457645"/>
          </a:xfrm>
          <a:prstGeom prst="rect">
            <a:avLst/>
          </a:prstGeom>
          <a:noFill/>
          <a:ln>
            <a:noFill/>
          </a:ln>
        </p:spPr>
        <p:txBody>
          <a:bodyPr spcFirstLastPara="1" wrap="square" lIns="68575" tIns="68575" rIns="68575" bIns="68575" anchor="t" anchorCtr="0">
            <a:noAutofit/>
          </a:bodyPr>
          <a:lstStyle/>
          <a:p>
            <a:pPr marL="342900" lvl="0" indent="0" algn="just">
              <a:spcBef>
                <a:spcPts val="900"/>
              </a:spcBef>
              <a:buNone/>
            </a:pPr>
            <a:r>
              <a:rPr lang="en-US" sz="1100" b="0" dirty="0"/>
              <a:t>[1]</a:t>
            </a:r>
            <a:r>
              <a:rPr lang="en-US" sz="1200" b="0" dirty="0"/>
              <a:t> </a:t>
            </a:r>
            <a:r>
              <a:rPr lang="en-US" sz="1200" b="0" dirty="0">
                <a:hlinkClick r:id="rId3"/>
              </a:rPr>
              <a:t>https://mentor.ieee.org/802.11/dcn/23/11-23-0797-01-0uhr-non-primary-channel-access.pptx</a:t>
            </a:r>
            <a:endParaRPr lang="en-US" sz="1200" b="0" dirty="0"/>
          </a:p>
          <a:p>
            <a:pPr marL="342900" lvl="0" indent="0" algn="just">
              <a:spcBef>
                <a:spcPts val="900"/>
              </a:spcBef>
              <a:buNone/>
            </a:pPr>
            <a:r>
              <a:rPr lang="en-US" sz="1200" b="0" dirty="0"/>
              <a:t>[2] https://mentor.ieee.org/802.11/dcn/23/11-23-1288-00-0uhr-non-primary-channel-utilization-follow-up.pptx</a:t>
            </a:r>
            <a:endParaRPr sz="1200" b="0" dirty="0"/>
          </a:p>
        </p:txBody>
      </p:sp>
      <p:sp>
        <p:nvSpPr>
          <p:cNvPr id="291" name="Google Shape;291;p47"/>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Font typeface="Arial"/>
              <a:buNone/>
            </a:pPr>
            <a:r>
              <a:rPr lang="en"/>
              <a:t>Slide </a:t>
            </a:r>
            <a:fld id="{00000000-1234-1234-1234-123412341234}" type="slidenum">
              <a:rPr lang="en"/>
              <a:t>10</a:t>
            </a:fld>
            <a:endParaRPr/>
          </a:p>
        </p:txBody>
      </p:sp>
      <p:sp>
        <p:nvSpPr>
          <p:cNvPr id="5" name="Google Shape;127;p25">
            <a:extLst>
              <a:ext uri="{FF2B5EF4-FFF2-40B4-BE49-F238E27FC236}">
                <a16:creationId xmlns:a16="http://schemas.microsoft.com/office/drawing/2014/main" xmlns="" id="{DAFEF7EB-8AEE-40F6-8E92-3E754487CE5B}"/>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idx="1"/>
          </p:nvPr>
        </p:nvSpPr>
        <p:spPr/>
        <p:txBody>
          <a:bodyPr/>
          <a:lstStyle/>
          <a:p>
            <a:r>
              <a:rPr lang="en-US" altLang="zh-CN" dirty="0"/>
              <a:t>Do you agree that 11bn provides a </a:t>
            </a:r>
            <a:r>
              <a:rPr lang="en-US" altLang="zh-CN" dirty="0" smtClean="0"/>
              <a:t>secondary </a:t>
            </a:r>
            <a:r>
              <a:rPr lang="en-US" altLang="zh-CN" dirty="0"/>
              <a:t>channel access mode </a:t>
            </a:r>
            <a:r>
              <a:rPr lang="en-US" altLang="zh-CN" dirty="0" smtClean="0"/>
              <a:t>to increase </a:t>
            </a:r>
            <a:r>
              <a:rPr lang="en-US" altLang="zh-CN" dirty="0" smtClean="0"/>
              <a:t>channel </a:t>
            </a:r>
            <a:r>
              <a:rPr lang="en-US" altLang="zh-CN" dirty="0"/>
              <a:t>access </a:t>
            </a:r>
            <a:r>
              <a:rPr lang="en-US" altLang="zh-CN" dirty="0" smtClean="0"/>
              <a:t>efficiency?</a:t>
            </a:r>
            <a:endParaRPr lang="en-US" altLang="zh-CN" dirty="0"/>
          </a:p>
          <a:p>
            <a:pPr lvl="1"/>
            <a:r>
              <a:rPr lang="en-US" altLang="zh-CN" dirty="0"/>
              <a:t>Yes</a:t>
            </a:r>
          </a:p>
          <a:p>
            <a:pPr lvl="1"/>
            <a:r>
              <a:rPr lang="en-US" altLang="zh-CN" dirty="0"/>
              <a:t>No</a:t>
            </a:r>
          </a:p>
          <a:p>
            <a:pPr lvl="1"/>
            <a:r>
              <a:rPr lang="en-US" altLang="zh-CN" dirty="0"/>
              <a:t>Abstain</a:t>
            </a:r>
            <a:endParaRPr lang="zh-CN" altLang="en-US" dirty="0"/>
          </a:p>
        </p:txBody>
      </p:sp>
      <p:sp>
        <p:nvSpPr>
          <p:cNvPr id="4" name="标题 3"/>
          <p:cNvSpPr>
            <a:spLocks noGrp="1"/>
          </p:cNvSpPr>
          <p:nvPr>
            <p:ph type="title"/>
          </p:nvPr>
        </p:nvSpPr>
        <p:spPr/>
        <p:txBody>
          <a:bodyPr/>
          <a:lstStyle/>
          <a:p>
            <a:r>
              <a:rPr lang="en-US" altLang="zh-CN" dirty="0"/>
              <a:t>Straw </a:t>
            </a:r>
            <a:r>
              <a:rPr lang="en-US" altLang="zh-CN" dirty="0" smtClean="0"/>
              <a:t>Poll 1</a:t>
            </a:r>
            <a:endParaRPr lang="zh-CN" altLang="en-US" dirty="0"/>
          </a:p>
        </p:txBody>
      </p:sp>
      <p:sp>
        <p:nvSpPr>
          <p:cNvPr id="6" name="Google Shape;127;p25">
            <a:extLst>
              <a:ext uri="{FF2B5EF4-FFF2-40B4-BE49-F238E27FC236}">
                <a16:creationId xmlns:a16="http://schemas.microsoft.com/office/drawing/2014/main" xmlns="" id="{5862CC5C-629D-4A77-948E-114DC1D29F37}"/>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Tree>
    <p:extLst>
      <p:ext uri="{BB962C8B-B14F-4D97-AF65-F5344CB8AC3E}">
        <p14:creationId xmlns:p14="http://schemas.microsoft.com/office/powerpoint/2010/main" val="14526095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idx="1"/>
          </p:nvPr>
        </p:nvSpPr>
        <p:spPr/>
        <p:txBody>
          <a:bodyPr/>
          <a:lstStyle/>
          <a:p>
            <a:r>
              <a:rPr lang="en-US" altLang="zh-CN" dirty="0"/>
              <a:t>Do you agree that 11bn provides a robust secondary channel access mode which allows AP to indicate secondary channel access to avoid hidden node issue?</a:t>
            </a:r>
          </a:p>
          <a:p>
            <a:pPr lvl="1"/>
            <a:r>
              <a:rPr lang="en-US" altLang="zh-CN" dirty="0"/>
              <a:t>Yes</a:t>
            </a:r>
          </a:p>
          <a:p>
            <a:pPr lvl="1"/>
            <a:r>
              <a:rPr lang="en-US" altLang="zh-CN" dirty="0"/>
              <a:t>No</a:t>
            </a:r>
          </a:p>
          <a:p>
            <a:pPr lvl="1"/>
            <a:r>
              <a:rPr lang="en-US" altLang="zh-CN" dirty="0"/>
              <a:t>Abstain</a:t>
            </a:r>
            <a:endParaRPr lang="zh-CN" altLang="en-US" dirty="0"/>
          </a:p>
        </p:txBody>
      </p:sp>
      <p:sp>
        <p:nvSpPr>
          <p:cNvPr id="4" name="标题 3"/>
          <p:cNvSpPr>
            <a:spLocks noGrp="1"/>
          </p:cNvSpPr>
          <p:nvPr>
            <p:ph type="title"/>
          </p:nvPr>
        </p:nvSpPr>
        <p:spPr/>
        <p:txBody>
          <a:bodyPr/>
          <a:lstStyle/>
          <a:p>
            <a:r>
              <a:rPr lang="en-US" altLang="zh-CN" dirty="0"/>
              <a:t>Straw </a:t>
            </a:r>
            <a:r>
              <a:rPr lang="en-US" altLang="zh-CN" dirty="0" smtClean="0"/>
              <a:t>Poll 2</a:t>
            </a:r>
            <a:endParaRPr lang="zh-CN" altLang="en-US" dirty="0"/>
          </a:p>
        </p:txBody>
      </p:sp>
      <p:sp>
        <p:nvSpPr>
          <p:cNvPr id="6" name="Google Shape;127;p25">
            <a:extLst>
              <a:ext uri="{FF2B5EF4-FFF2-40B4-BE49-F238E27FC236}">
                <a16:creationId xmlns:a16="http://schemas.microsoft.com/office/drawing/2014/main" xmlns="" id="{5862CC5C-629D-4A77-948E-114DC1D29F37}"/>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Tree>
    <p:extLst>
      <p:ext uri="{BB962C8B-B14F-4D97-AF65-F5344CB8AC3E}">
        <p14:creationId xmlns:p14="http://schemas.microsoft.com/office/powerpoint/2010/main" val="415444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title"/>
          </p:nvPr>
        </p:nvSpPr>
        <p:spPr>
          <a:xfrm>
            <a:off x="637674" y="615211"/>
            <a:ext cx="8049126" cy="378000"/>
          </a:xfrm>
          <a:prstGeom prst="rect">
            <a:avLst/>
          </a:prstGeom>
          <a:noFill/>
          <a:ln>
            <a:noFill/>
          </a:ln>
        </p:spPr>
        <p:txBody>
          <a:bodyPr spcFirstLastPara="1" wrap="square" lIns="68575" tIns="68575" rIns="68575" bIns="68575" anchor="ctr" anchorCtr="0">
            <a:noAutofit/>
          </a:bodyPr>
          <a:lstStyle/>
          <a:p>
            <a:pPr marL="0" lvl="0" indent="0" rtl="0">
              <a:lnSpc>
                <a:spcPct val="85000"/>
              </a:lnSpc>
              <a:spcBef>
                <a:spcPts val="0"/>
              </a:spcBef>
              <a:spcAft>
                <a:spcPts val="0"/>
              </a:spcAft>
              <a:buClr>
                <a:schemeClr val="dk2"/>
              </a:buClr>
              <a:buSzPts val="1100"/>
              <a:buFont typeface="Arial"/>
              <a:buNone/>
            </a:pPr>
            <a:r>
              <a:rPr lang="en" sz="2800" dirty="0"/>
              <a:t>Introduction</a:t>
            </a:r>
            <a:endParaRPr sz="2800" dirty="0"/>
          </a:p>
        </p:txBody>
      </p:sp>
      <p:sp>
        <p:nvSpPr>
          <p:cNvPr id="149" name="Google Shape;149;p28"/>
          <p:cNvSpPr txBox="1">
            <a:spLocks noGrp="1"/>
          </p:cNvSpPr>
          <p:nvPr>
            <p:ph type="body" idx="1"/>
          </p:nvPr>
        </p:nvSpPr>
        <p:spPr>
          <a:xfrm>
            <a:off x="585225" y="1046825"/>
            <a:ext cx="7846676" cy="3591900"/>
          </a:xfrm>
          <a:prstGeom prst="rect">
            <a:avLst/>
          </a:prstGeom>
          <a:noFill/>
          <a:ln>
            <a:noFill/>
          </a:ln>
        </p:spPr>
        <p:txBody>
          <a:bodyPr spcFirstLastPara="1" wrap="square" lIns="68575" tIns="68575" rIns="68575" bIns="68575" anchor="t" anchorCtr="0">
            <a:noAutofit/>
          </a:bodyPr>
          <a:lstStyle/>
          <a:p>
            <a:pPr marL="120650" lvl="0" indent="0" algn="just" rtl="0">
              <a:lnSpc>
                <a:spcPct val="100000"/>
              </a:lnSpc>
              <a:spcBef>
                <a:spcPts val="900"/>
              </a:spcBef>
              <a:spcAft>
                <a:spcPts val="0"/>
              </a:spcAft>
              <a:buSzPts val="1700"/>
              <a:buNone/>
            </a:pPr>
            <a:r>
              <a:rPr lang="en-US" altLang="zh-CN" sz="1700" b="0" dirty="0"/>
              <a:t>A number of </a:t>
            </a:r>
            <a:r>
              <a:rPr lang="en-US" sz="1700" b="0" dirty="0"/>
              <a:t>UHR/11bn contributions have discussed </a:t>
            </a:r>
            <a:r>
              <a:rPr lang="en" sz="1700" b="0" dirty="0"/>
              <a:t>non-primary channel access (</a:t>
            </a:r>
            <a:r>
              <a:rPr lang="en-US" sz="1700" b="0"/>
              <a:t>NPCA</a:t>
            </a:r>
            <a:r>
              <a:rPr lang="en" sz="1700" b="0"/>
              <a:t>), </a:t>
            </a:r>
            <a:r>
              <a:rPr lang="en" sz="1700" b="0" dirty="0"/>
              <a:t>aka. </a:t>
            </a:r>
            <a:r>
              <a:rPr lang="en-US" sz="1700" b="0" dirty="0"/>
              <a:t>S</a:t>
            </a:r>
            <a:r>
              <a:rPr lang="en" sz="1700" b="0" dirty="0"/>
              <a:t>econdary channel access (</a:t>
            </a:r>
            <a:r>
              <a:rPr lang="en-US" sz="1700" b="0" dirty="0"/>
              <a:t>SCA</a:t>
            </a:r>
            <a:r>
              <a:rPr lang="en" sz="1700" b="0" dirty="0"/>
              <a:t>)</a:t>
            </a:r>
            <a:r>
              <a:rPr lang="en-US" altLang="zh-CN" sz="1700" b="0" dirty="0"/>
              <a:t>. </a:t>
            </a:r>
            <a:endParaRPr sz="1700" b="0" dirty="0"/>
          </a:p>
          <a:p>
            <a:pPr marL="0" lvl="0" indent="0" algn="just">
              <a:spcBef>
                <a:spcPts val="900"/>
              </a:spcBef>
              <a:buNone/>
            </a:pPr>
            <a:r>
              <a:rPr lang="en" sz="1700" b="0" dirty="0"/>
              <a:t>  This contribution discusses </a:t>
            </a:r>
            <a:r>
              <a:rPr lang="en-US" sz="1700" b="0" dirty="0"/>
              <a:t>usage scenario of </a:t>
            </a:r>
            <a:r>
              <a:rPr lang="en-US" altLang="zh-CN" sz="1700" b="0" dirty="0"/>
              <a:t>s</a:t>
            </a:r>
            <a:r>
              <a:rPr lang="en" altLang="zh-CN" sz="1700" b="0" dirty="0"/>
              <a:t>econdary channel access and potential issues</a:t>
            </a:r>
            <a:r>
              <a:rPr lang="en" sz="1700" b="0" dirty="0"/>
              <a:t>. The finding is that coordination among AP</a:t>
            </a:r>
            <a:r>
              <a:rPr lang="en-US" sz="1700" b="0" dirty="0"/>
              <a:t>s and STAs can better address these issues. </a:t>
            </a:r>
            <a:r>
              <a:rPr lang="en" sz="1700" b="0" dirty="0"/>
              <a:t>The </a:t>
            </a:r>
            <a:r>
              <a:rPr lang="en" altLang="zh-CN" sz="1700" b="0" dirty="0"/>
              <a:t>proposed</a:t>
            </a:r>
            <a:r>
              <a:rPr lang="en" sz="1700" b="0" dirty="0"/>
              <a:t> solution </a:t>
            </a:r>
            <a:r>
              <a:rPr lang="en-US" sz="1700" b="0" dirty="0"/>
              <a:t>can utilized idle secondary channel without compromising complexity or cause interference.</a:t>
            </a:r>
            <a:endParaRPr sz="1700" b="0" dirty="0"/>
          </a:p>
          <a:p>
            <a:pPr marL="0" lvl="0" indent="0" algn="just" rtl="0">
              <a:lnSpc>
                <a:spcPct val="100000"/>
              </a:lnSpc>
              <a:spcBef>
                <a:spcPts val="900"/>
              </a:spcBef>
              <a:spcAft>
                <a:spcPts val="0"/>
              </a:spcAft>
              <a:buNone/>
            </a:pPr>
            <a:endParaRPr sz="1800" b="0" dirty="0"/>
          </a:p>
        </p:txBody>
      </p:sp>
      <p:sp>
        <p:nvSpPr>
          <p:cNvPr id="150" name="Google Shape;150;p2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5" name="Google Shape;127;p25">
            <a:extLst>
              <a:ext uri="{FF2B5EF4-FFF2-40B4-BE49-F238E27FC236}">
                <a16:creationId xmlns:a16="http://schemas.microsoft.com/office/drawing/2014/main" xmlns="" id="{F265EBA1-3A32-4A40-949F-C459B0F29A16}"/>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565484" y="615211"/>
            <a:ext cx="8121316" cy="378000"/>
          </a:xfrm>
          <a:prstGeom prst="rect">
            <a:avLst/>
          </a:prstGeom>
          <a:noFill/>
          <a:ln>
            <a:noFill/>
          </a:ln>
        </p:spPr>
        <p:txBody>
          <a:bodyPr spcFirstLastPara="1" wrap="square" lIns="68575" tIns="68575" rIns="68575" bIns="68575" anchor="ctr" anchorCtr="0">
            <a:noAutofit/>
          </a:bodyPr>
          <a:lstStyle/>
          <a:p>
            <a:pPr>
              <a:lnSpc>
                <a:spcPct val="85000"/>
              </a:lnSpc>
              <a:buClr>
                <a:schemeClr val="dk2"/>
              </a:buClr>
              <a:buSzPts val="1100"/>
            </a:pPr>
            <a:r>
              <a:rPr lang="en-US" sz="2800" dirty="0"/>
              <a:t>Recap secondary channel access</a:t>
            </a:r>
            <a:endParaRPr sz="2800" dirty="0"/>
          </a:p>
        </p:txBody>
      </p:sp>
      <p:sp>
        <p:nvSpPr>
          <p:cNvPr id="156" name="Google Shape;156;p29"/>
          <p:cNvSpPr txBox="1">
            <a:spLocks noGrp="1"/>
          </p:cNvSpPr>
          <p:nvPr>
            <p:ph type="body" idx="1"/>
          </p:nvPr>
        </p:nvSpPr>
        <p:spPr>
          <a:xfrm>
            <a:off x="457200" y="1151071"/>
            <a:ext cx="8121316" cy="3553953"/>
          </a:xfrm>
          <a:prstGeom prst="rect">
            <a:avLst/>
          </a:prstGeom>
          <a:noFill/>
          <a:ln>
            <a:noFill/>
          </a:ln>
        </p:spPr>
        <p:txBody>
          <a:bodyPr spcFirstLastPara="1" wrap="square" lIns="68575" tIns="68575" rIns="68575" bIns="68575" anchor="t" anchorCtr="0">
            <a:noAutofit/>
          </a:bodyPr>
          <a:lstStyle/>
          <a:p>
            <a:pPr marL="120650" lvl="0" indent="0" algn="just">
              <a:lnSpc>
                <a:spcPct val="70000"/>
              </a:lnSpc>
              <a:spcBef>
                <a:spcPts val="900"/>
              </a:spcBef>
              <a:buSzPts val="1700"/>
              <a:buNone/>
            </a:pPr>
            <a:r>
              <a:rPr lang="en-US" sz="1800" dirty="0"/>
              <a:t>Due to limited BW capability at non</a:t>
            </a:r>
            <a:r>
              <a:rPr lang="en-US" altLang="zh-CN" sz="1800" dirty="0"/>
              <a:t>-AP STA, or limited power budget, OBSS AP can reduce its transmitting BW to better serve its STA</a:t>
            </a:r>
            <a:r>
              <a:rPr lang="en-US" sz="1800" dirty="0"/>
              <a:t>.</a:t>
            </a:r>
          </a:p>
          <a:p>
            <a:pPr marL="120650" lvl="0" indent="0" algn="just">
              <a:lnSpc>
                <a:spcPct val="70000"/>
              </a:lnSpc>
              <a:spcBef>
                <a:spcPts val="900"/>
              </a:spcBef>
              <a:buSzPts val="1700"/>
              <a:buNone/>
            </a:pPr>
            <a:r>
              <a:rPr lang="en-US" sz="1800" dirty="0"/>
              <a:t>The idle secondary channel (S40) can be used by AP1 to improve channel utilization.</a:t>
            </a:r>
          </a:p>
        </p:txBody>
      </p:sp>
      <p:sp>
        <p:nvSpPr>
          <p:cNvPr id="157" name="Google Shape;157;p2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
        <p:nvSpPr>
          <p:cNvPr id="5" name="Google Shape;127;p25">
            <a:extLst>
              <a:ext uri="{FF2B5EF4-FFF2-40B4-BE49-F238E27FC236}">
                <a16:creationId xmlns:a16="http://schemas.microsoft.com/office/drawing/2014/main" xmlns="" id="{2A0A513E-2B64-4741-9C82-234F99ECF64E}"/>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cxnSp>
        <p:nvCxnSpPr>
          <p:cNvPr id="6" name="Straight Arrow Connector 4"/>
          <p:cNvCxnSpPr/>
          <p:nvPr/>
        </p:nvCxnSpPr>
        <p:spPr>
          <a:xfrm>
            <a:off x="1075624" y="3527660"/>
            <a:ext cx="772908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5"/>
          <p:cNvSpPr/>
          <p:nvPr/>
        </p:nvSpPr>
        <p:spPr>
          <a:xfrm>
            <a:off x="3289435" y="2940519"/>
            <a:ext cx="2810576" cy="5871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OBSS AP2’s P40 Transmissions</a:t>
            </a:r>
            <a:endParaRPr lang="en-US" dirty="0">
              <a:solidFill>
                <a:schemeClr val="tx1"/>
              </a:solidFill>
            </a:endParaRPr>
          </a:p>
        </p:txBody>
      </p:sp>
      <p:sp>
        <p:nvSpPr>
          <p:cNvPr id="8" name="Rectangle 6"/>
          <p:cNvSpPr/>
          <p:nvPr/>
        </p:nvSpPr>
        <p:spPr>
          <a:xfrm>
            <a:off x="1682015" y="2353376"/>
            <a:ext cx="924026" cy="11742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AP1’s P80</a:t>
            </a:r>
          </a:p>
        </p:txBody>
      </p:sp>
      <p:sp>
        <p:nvSpPr>
          <p:cNvPr id="9" name="Rectangle 7"/>
          <p:cNvSpPr/>
          <p:nvPr/>
        </p:nvSpPr>
        <p:spPr>
          <a:xfrm>
            <a:off x="3770696" y="2353377"/>
            <a:ext cx="1934679" cy="5871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AP1’ S40</a:t>
            </a:r>
          </a:p>
        </p:txBody>
      </p:sp>
      <p:sp>
        <p:nvSpPr>
          <p:cNvPr id="10" name="Rectangle 8"/>
          <p:cNvSpPr/>
          <p:nvPr/>
        </p:nvSpPr>
        <p:spPr>
          <a:xfrm>
            <a:off x="6726453" y="2353375"/>
            <a:ext cx="924026" cy="11742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AP1’s P80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2A01248-3510-491D-ACF2-3A9EED7C6EA4}"/>
              </a:ext>
            </a:extLst>
          </p:cNvPr>
          <p:cNvSpPr>
            <a:spLocks noGrp="1"/>
          </p:cNvSpPr>
          <p:nvPr>
            <p:ph type="title"/>
          </p:nvPr>
        </p:nvSpPr>
        <p:spPr/>
        <p:txBody>
          <a:bodyPr/>
          <a:lstStyle/>
          <a:p>
            <a:r>
              <a:rPr lang="en-US" altLang="zh-CN" dirty="0"/>
              <a:t>Issue in Secondary channel access</a:t>
            </a:r>
            <a:endParaRPr lang="zh-CN" altLang="en-US" dirty="0"/>
          </a:p>
        </p:txBody>
      </p:sp>
      <p:sp>
        <p:nvSpPr>
          <p:cNvPr id="3" name="内容占位符 2">
            <a:extLst>
              <a:ext uri="{FF2B5EF4-FFF2-40B4-BE49-F238E27FC236}">
                <a16:creationId xmlns:a16="http://schemas.microsoft.com/office/drawing/2014/main" xmlns="" id="{E33D26E2-D922-4F13-8B3A-FAC96AC0FE8A}"/>
              </a:ext>
            </a:extLst>
          </p:cNvPr>
          <p:cNvSpPr>
            <a:spLocks noGrp="1"/>
          </p:cNvSpPr>
          <p:nvPr>
            <p:ph idx="1"/>
          </p:nvPr>
        </p:nvSpPr>
        <p:spPr>
          <a:xfrm>
            <a:off x="563526" y="1243935"/>
            <a:ext cx="8144539" cy="3086100"/>
          </a:xfrm>
        </p:spPr>
        <p:txBody>
          <a:bodyPr/>
          <a:lstStyle/>
          <a:p>
            <a:r>
              <a:rPr lang="en-US" altLang="zh-CN" dirty="0"/>
              <a:t>Secondary channel access has to be carefully designed. Otherwise, it will make trouble.</a:t>
            </a:r>
            <a:endParaRPr lang="zh-CN" altLang="en-US" dirty="0"/>
          </a:p>
        </p:txBody>
      </p:sp>
      <p:sp>
        <p:nvSpPr>
          <p:cNvPr id="4" name="日期占位符 3">
            <a:extLst>
              <a:ext uri="{FF2B5EF4-FFF2-40B4-BE49-F238E27FC236}">
                <a16:creationId xmlns:a16="http://schemas.microsoft.com/office/drawing/2014/main" xmlns="" id="{3C3F96B3-9ABE-42CB-89EC-DD61E2A35375}"/>
              </a:ext>
            </a:extLst>
          </p:cNvPr>
          <p:cNvSpPr>
            <a:spLocks noGrp="1"/>
          </p:cNvSpPr>
          <p:nvPr>
            <p:ph type="dt" sz="half" idx="10"/>
          </p:nvPr>
        </p:nvSpPr>
        <p:spPr>
          <a:xfrm>
            <a:off x="696912" y="249451"/>
            <a:ext cx="1755523" cy="207749"/>
          </a:xfrm>
        </p:spPr>
        <p:txBody>
          <a:bodyPr/>
          <a:lstStyle/>
          <a:p>
            <a:pPr lvl="0"/>
            <a:r>
              <a:rPr lang="en-US" altLang="zh-CN" dirty="0"/>
              <a:t>March 2024</a:t>
            </a:r>
            <a:endParaRPr lang="en-US" altLang="zh-CN" dirty="0"/>
          </a:p>
        </p:txBody>
      </p:sp>
      <p:sp>
        <p:nvSpPr>
          <p:cNvPr id="6" name="灯片编号占位符 5">
            <a:extLst>
              <a:ext uri="{FF2B5EF4-FFF2-40B4-BE49-F238E27FC236}">
                <a16:creationId xmlns:a16="http://schemas.microsoft.com/office/drawing/2014/main" xmlns="" id="{EE25F139-1510-49FE-A06C-0BC9EF59CA6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cxnSp>
        <p:nvCxnSpPr>
          <p:cNvPr id="7" name="Straight Arrow Connector 4">
            <a:extLst>
              <a:ext uri="{FF2B5EF4-FFF2-40B4-BE49-F238E27FC236}">
                <a16:creationId xmlns:a16="http://schemas.microsoft.com/office/drawing/2014/main" xmlns="" id="{D05CAFC5-DCB9-4A72-BDE9-E3B8CA85565F}"/>
              </a:ext>
            </a:extLst>
          </p:cNvPr>
          <p:cNvCxnSpPr/>
          <p:nvPr/>
        </p:nvCxnSpPr>
        <p:spPr>
          <a:xfrm>
            <a:off x="1831207" y="3161397"/>
            <a:ext cx="579681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Rectangle 5">
            <a:extLst>
              <a:ext uri="{FF2B5EF4-FFF2-40B4-BE49-F238E27FC236}">
                <a16:creationId xmlns:a16="http://schemas.microsoft.com/office/drawing/2014/main" xmlns="" id="{6C09623D-311E-43D7-B207-257F78D47269}"/>
              </a:ext>
            </a:extLst>
          </p:cNvPr>
          <p:cNvSpPr/>
          <p:nvPr/>
        </p:nvSpPr>
        <p:spPr>
          <a:xfrm>
            <a:off x="3491565" y="2721042"/>
            <a:ext cx="2107932" cy="4403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solidFill>
              </a:rPr>
              <a:t>OBSS AP2’s P40 Transmissions</a:t>
            </a:r>
            <a:endParaRPr lang="en-US" sz="1050" dirty="0">
              <a:solidFill>
                <a:schemeClr val="tx1"/>
              </a:solidFill>
            </a:endParaRPr>
          </a:p>
        </p:txBody>
      </p:sp>
      <p:sp>
        <p:nvSpPr>
          <p:cNvPr id="9" name="Rectangle 6">
            <a:extLst>
              <a:ext uri="{FF2B5EF4-FFF2-40B4-BE49-F238E27FC236}">
                <a16:creationId xmlns:a16="http://schemas.microsoft.com/office/drawing/2014/main" xmlns="" id="{B2487FD2-3311-4DB0-B87E-8A1DCB5E3883}"/>
              </a:ext>
            </a:extLst>
          </p:cNvPr>
          <p:cNvSpPr/>
          <p:nvPr/>
        </p:nvSpPr>
        <p:spPr>
          <a:xfrm>
            <a:off x="2286000" y="2280685"/>
            <a:ext cx="693020" cy="8807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AP1’s P80</a:t>
            </a:r>
          </a:p>
        </p:txBody>
      </p:sp>
      <p:sp>
        <p:nvSpPr>
          <p:cNvPr id="10" name="Rectangle 7">
            <a:extLst>
              <a:ext uri="{FF2B5EF4-FFF2-40B4-BE49-F238E27FC236}">
                <a16:creationId xmlns:a16="http://schemas.microsoft.com/office/drawing/2014/main" xmlns="" id="{5C4029CA-9E6D-4ED3-8DD5-93E728FDC0A2}"/>
              </a:ext>
            </a:extLst>
          </p:cNvPr>
          <p:cNvSpPr/>
          <p:nvPr/>
        </p:nvSpPr>
        <p:spPr>
          <a:xfrm>
            <a:off x="3852511" y="2280685"/>
            <a:ext cx="1451009" cy="4403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AP1’ S40</a:t>
            </a:r>
          </a:p>
        </p:txBody>
      </p:sp>
      <p:sp>
        <p:nvSpPr>
          <p:cNvPr id="11" name="Rectangle 8">
            <a:extLst>
              <a:ext uri="{FF2B5EF4-FFF2-40B4-BE49-F238E27FC236}">
                <a16:creationId xmlns:a16="http://schemas.microsoft.com/office/drawing/2014/main" xmlns="" id="{79BCD968-BDB6-4E86-97A8-7CD35AD3B010}"/>
              </a:ext>
            </a:extLst>
          </p:cNvPr>
          <p:cNvSpPr/>
          <p:nvPr/>
        </p:nvSpPr>
        <p:spPr>
          <a:xfrm>
            <a:off x="6069328" y="2280684"/>
            <a:ext cx="693020" cy="8807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AP1’s P80</a:t>
            </a:r>
          </a:p>
        </p:txBody>
      </p:sp>
      <p:sp>
        <p:nvSpPr>
          <p:cNvPr id="12" name="Oval 9">
            <a:extLst>
              <a:ext uri="{FF2B5EF4-FFF2-40B4-BE49-F238E27FC236}">
                <a16:creationId xmlns:a16="http://schemas.microsoft.com/office/drawing/2014/main" xmlns="" id="{BD351861-B409-47EF-88B6-E56C9CECEAEA}"/>
              </a:ext>
            </a:extLst>
          </p:cNvPr>
          <p:cNvSpPr/>
          <p:nvPr/>
        </p:nvSpPr>
        <p:spPr>
          <a:xfrm>
            <a:off x="2391577" y="3496249"/>
            <a:ext cx="2887579" cy="129389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050" dirty="0">
                <a:solidFill>
                  <a:schemeClr val="tx1"/>
                </a:solidFill>
              </a:rPr>
              <a:t>AP1</a:t>
            </a:r>
            <a:endParaRPr lang="en-US" sz="1050" dirty="0">
              <a:solidFill>
                <a:schemeClr val="tx1"/>
              </a:solidFill>
            </a:endParaRPr>
          </a:p>
        </p:txBody>
      </p:sp>
      <p:sp>
        <p:nvSpPr>
          <p:cNvPr id="13" name="Oval 10">
            <a:extLst>
              <a:ext uri="{FF2B5EF4-FFF2-40B4-BE49-F238E27FC236}">
                <a16:creationId xmlns:a16="http://schemas.microsoft.com/office/drawing/2014/main" xmlns="" id="{A36607C6-7185-4BB1-AB17-A71EEDCE60B8}"/>
              </a:ext>
            </a:extLst>
          </p:cNvPr>
          <p:cNvSpPr/>
          <p:nvPr/>
        </p:nvSpPr>
        <p:spPr>
          <a:xfrm>
            <a:off x="3686476" y="3496249"/>
            <a:ext cx="2887579" cy="129389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solidFill>
                  <a:schemeClr val="tx1"/>
                </a:solidFill>
              </a:rPr>
              <a:t>AP2</a:t>
            </a:r>
          </a:p>
        </p:txBody>
      </p:sp>
      <p:sp>
        <p:nvSpPr>
          <p:cNvPr id="14" name="TextBox 11">
            <a:extLst>
              <a:ext uri="{FF2B5EF4-FFF2-40B4-BE49-F238E27FC236}">
                <a16:creationId xmlns:a16="http://schemas.microsoft.com/office/drawing/2014/main" xmlns="" id="{50F93DC0-4F75-47BF-AD48-E803400DA987}"/>
              </a:ext>
            </a:extLst>
          </p:cNvPr>
          <p:cNvSpPr txBox="1"/>
          <p:nvPr/>
        </p:nvSpPr>
        <p:spPr>
          <a:xfrm>
            <a:off x="2437170" y="3993911"/>
            <a:ext cx="818677" cy="577081"/>
          </a:xfrm>
          <a:prstGeom prst="rect">
            <a:avLst/>
          </a:prstGeom>
          <a:noFill/>
        </p:spPr>
        <p:txBody>
          <a:bodyPr wrap="square" rtlCol="0">
            <a:spAutoFit/>
          </a:bodyPr>
          <a:lstStyle/>
          <a:p>
            <a:r>
              <a:rPr lang="en-US" sz="1050" dirty="0"/>
              <a:t>STA1</a:t>
            </a:r>
          </a:p>
          <a:p>
            <a:r>
              <a:rPr lang="en-US" sz="1050" dirty="0"/>
              <a:t>(hidden from AP2)</a:t>
            </a:r>
          </a:p>
        </p:txBody>
      </p:sp>
      <p:graphicFrame>
        <p:nvGraphicFramePr>
          <p:cNvPr id="15" name="Table 12">
            <a:extLst>
              <a:ext uri="{FF2B5EF4-FFF2-40B4-BE49-F238E27FC236}">
                <a16:creationId xmlns:a16="http://schemas.microsoft.com/office/drawing/2014/main" xmlns="" id="{B9C2FB28-4E49-4E27-AAAA-91CE3D52B0E7}"/>
              </a:ext>
            </a:extLst>
          </p:cNvPr>
          <p:cNvGraphicFramePr>
            <a:graphicFrameLocks noGrp="1"/>
          </p:cNvGraphicFramePr>
          <p:nvPr>
            <p:extLst>
              <p:ext uri="{D42A27DB-BD31-4B8C-83A1-F6EECF244321}">
                <p14:modId xmlns:p14="http://schemas.microsoft.com/office/powerpoint/2010/main" val="1879618764"/>
              </p:ext>
            </p:extLst>
          </p:nvPr>
        </p:nvGraphicFramePr>
        <p:xfrm>
          <a:off x="4807819" y="3470396"/>
          <a:ext cx="670561" cy="479070"/>
        </p:xfrm>
        <a:graphic>
          <a:graphicData uri="http://schemas.openxmlformats.org/drawingml/2006/table">
            <a:tbl>
              <a:tblPr firstRow="1" bandRow="1">
                <a:tableStyleId>{5C22544A-7EE6-4342-B048-85BDC9FD1C3A}</a:tableStyleId>
              </a:tblPr>
              <a:tblGrid>
                <a:gridCol w="670561">
                  <a:extLst>
                    <a:ext uri="{9D8B030D-6E8A-4147-A177-3AD203B41FA5}">
                      <a16:colId xmlns:a16="http://schemas.microsoft.com/office/drawing/2014/main" xmlns="" val="3563986175"/>
                    </a:ext>
                  </a:extLst>
                </a:gridCol>
              </a:tblGrid>
              <a:tr h="239535">
                <a:tc>
                  <a:txBody>
                    <a:bodyPr/>
                    <a:lstStyle/>
                    <a:p>
                      <a:endParaRPr lang="en-US" sz="105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51120995"/>
                  </a:ext>
                </a:extLst>
              </a:tr>
              <a:tr h="239535">
                <a:tc>
                  <a:txBody>
                    <a:bodyPr/>
                    <a:lstStyle/>
                    <a:p>
                      <a:r>
                        <a:rPr lang="en-US" altLang="zh-CN" sz="1050" dirty="0"/>
                        <a:t>P40 Tx</a:t>
                      </a:r>
                      <a:endParaRPr lang="en-US" sz="105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99219374"/>
                  </a:ext>
                </a:extLst>
              </a:tr>
            </a:tbl>
          </a:graphicData>
        </a:graphic>
      </p:graphicFrame>
      <p:graphicFrame>
        <p:nvGraphicFramePr>
          <p:cNvPr id="16" name="Table 13">
            <a:extLst>
              <a:ext uri="{FF2B5EF4-FFF2-40B4-BE49-F238E27FC236}">
                <a16:creationId xmlns:a16="http://schemas.microsoft.com/office/drawing/2014/main" xmlns="" id="{5DF96D8E-A896-4391-9767-E71603C17CB5}"/>
              </a:ext>
            </a:extLst>
          </p:cNvPr>
          <p:cNvGraphicFramePr>
            <a:graphicFrameLocks noGrp="1"/>
          </p:cNvGraphicFramePr>
          <p:nvPr>
            <p:extLst/>
          </p:nvPr>
        </p:nvGraphicFramePr>
        <p:xfrm>
          <a:off x="3500087" y="3470396"/>
          <a:ext cx="670561" cy="559575"/>
        </p:xfrm>
        <a:graphic>
          <a:graphicData uri="http://schemas.openxmlformats.org/drawingml/2006/table">
            <a:tbl>
              <a:tblPr firstRow="1" bandRow="1">
                <a:tableStyleId>{5C22544A-7EE6-4342-B048-85BDC9FD1C3A}</a:tableStyleId>
              </a:tblPr>
              <a:tblGrid>
                <a:gridCol w="670561">
                  <a:extLst>
                    <a:ext uri="{9D8B030D-6E8A-4147-A177-3AD203B41FA5}">
                      <a16:colId xmlns:a16="http://schemas.microsoft.com/office/drawing/2014/main" xmlns="" val="3563986175"/>
                    </a:ext>
                  </a:extLst>
                </a:gridCol>
              </a:tblGrid>
              <a:tr h="320040">
                <a:tc>
                  <a:txBody>
                    <a:bodyPr/>
                    <a:lstStyle/>
                    <a:p>
                      <a:r>
                        <a:rPr lang="en-US" altLang="zh-CN" sz="800" dirty="0">
                          <a:solidFill>
                            <a:schemeClr val="tx1"/>
                          </a:solidFill>
                        </a:rPr>
                        <a:t>S40 sensing</a:t>
                      </a:r>
                      <a:endParaRPr lang="en-US" sz="8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51120995"/>
                  </a:ext>
                </a:extLst>
              </a:tr>
              <a:tr h="239535">
                <a:tc>
                  <a:txBody>
                    <a:bodyPr/>
                    <a:lstStyle/>
                    <a:p>
                      <a:endParaRPr lang="en-US" sz="80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99219374"/>
                  </a:ext>
                </a:extLst>
              </a:tr>
            </a:tbl>
          </a:graphicData>
        </a:graphic>
      </p:graphicFrame>
      <p:graphicFrame>
        <p:nvGraphicFramePr>
          <p:cNvPr id="17" name="Table 14">
            <a:extLst>
              <a:ext uri="{FF2B5EF4-FFF2-40B4-BE49-F238E27FC236}">
                <a16:creationId xmlns:a16="http://schemas.microsoft.com/office/drawing/2014/main" xmlns="" id="{62364C89-5D30-4AB9-A821-15D82C8C1548}"/>
              </a:ext>
            </a:extLst>
          </p:cNvPr>
          <p:cNvGraphicFramePr>
            <a:graphicFrameLocks noGrp="1"/>
          </p:cNvGraphicFramePr>
          <p:nvPr>
            <p:extLst>
              <p:ext uri="{D42A27DB-BD31-4B8C-83A1-F6EECF244321}">
                <p14:modId xmlns:p14="http://schemas.microsoft.com/office/powerpoint/2010/main" val="3519514561"/>
              </p:ext>
            </p:extLst>
          </p:nvPr>
        </p:nvGraphicFramePr>
        <p:xfrm>
          <a:off x="2452436" y="3470395"/>
          <a:ext cx="670561" cy="559572"/>
        </p:xfrm>
        <a:graphic>
          <a:graphicData uri="http://schemas.openxmlformats.org/drawingml/2006/table">
            <a:tbl>
              <a:tblPr firstRow="1" bandRow="1">
                <a:tableStyleId>{5C22544A-7EE6-4342-B048-85BDC9FD1C3A}</a:tableStyleId>
              </a:tblPr>
              <a:tblGrid>
                <a:gridCol w="670561">
                  <a:extLst>
                    <a:ext uri="{9D8B030D-6E8A-4147-A177-3AD203B41FA5}">
                      <a16:colId xmlns:a16="http://schemas.microsoft.com/office/drawing/2014/main" xmlns="" val="3563986175"/>
                    </a:ext>
                  </a:extLst>
                </a:gridCol>
              </a:tblGrid>
              <a:tr h="279786">
                <a:tc>
                  <a:txBody>
                    <a:bodyPr/>
                    <a:lstStyle/>
                    <a:p>
                      <a:endParaRPr lang="en-US" sz="105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51120995"/>
                  </a:ext>
                </a:extLst>
              </a:tr>
              <a:tr h="279786">
                <a:tc>
                  <a:txBody>
                    <a:bodyPr/>
                    <a:lstStyle/>
                    <a:p>
                      <a:r>
                        <a:rPr lang="en-US" altLang="zh-CN" sz="1050" dirty="0">
                          <a:solidFill>
                            <a:schemeClr val="tx1"/>
                          </a:solidFill>
                        </a:rPr>
                        <a:t>P40 Tx</a:t>
                      </a:r>
                      <a:endParaRPr lang="en-US" sz="105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99219374"/>
                  </a:ext>
                </a:extLst>
              </a:tr>
            </a:tbl>
          </a:graphicData>
        </a:graphic>
      </p:graphicFrame>
      <p:cxnSp>
        <p:nvCxnSpPr>
          <p:cNvPr id="18" name="Straight Arrow Connector 15">
            <a:extLst>
              <a:ext uri="{FF2B5EF4-FFF2-40B4-BE49-F238E27FC236}">
                <a16:creationId xmlns:a16="http://schemas.microsoft.com/office/drawing/2014/main" xmlns="" id="{DB144501-31BE-4F7F-BBB9-6DE84D4CE00C}"/>
              </a:ext>
            </a:extLst>
          </p:cNvPr>
          <p:cNvCxnSpPr/>
          <p:nvPr/>
        </p:nvCxnSpPr>
        <p:spPr>
          <a:xfrm flipH="1">
            <a:off x="3122997" y="3898177"/>
            <a:ext cx="368569" cy="0"/>
          </a:xfrm>
          <a:prstGeom prst="straightConnector1">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TextBox 16">
            <a:extLst>
              <a:ext uri="{FF2B5EF4-FFF2-40B4-BE49-F238E27FC236}">
                <a16:creationId xmlns:a16="http://schemas.microsoft.com/office/drawing/2014/main" xmlns="" id="{9190C730-C224-4AA0-AE44-DF676951E3DD}"/>
              </a:ext>
            </a:extLst>
          </p:cNvPr>
          <p:cNvSpPr txBox="1"/>
          <p:nvPr/>
        </p:nvSpPr>
        <p:spPr>
          <a:xfrm>
            <a:off x="3255847" y="3762542"/>
            <a:ext cx="34289" cy="253916"/>
          </a:xfrm>
          <a:prstGeom prst="rect">
            <a:avLst/>
          </a:prstGeom>
          <a:noFill/>
        </p:spPr>
        <p:txBody>
          <a:bodyPr wrap="square" rtlCol="0">
            <a:spAutoFit/>
          </a:bodyPr>
          <a:lstStyle/>
          <a:p>
            <a:r>
              <a:rPr lang="en-US" altLang="zh-CN" sz="1050" dirty="0">
                <a:solidFill>
                  <a:srgbClr val="C00000"/>
                </a:solidFill>
              </a:rPr>
              <a:t>X</a:t>
            </a:r>
            <a:endParaRPr lang="en-US" sz="1050" dirty="0">
              <a:solidFill>
                <a:srgbClr val="C00000"/>
              </a:solidFill>
            </a:endParaRPr>
          </a:p>
        </p:txBody>
      </p:sp>
    </p:spTree>
    <p:extLst>
      <p:ext uri="{BB962C8B-B14F-4D97-AF65-F5344CB8AC3E}">
        <p14:creationId xmlns:p14="http://schemas.microsoft.com/office/powerpoint/2010/main" val="14091565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title"/>
          </p:nvPr>
        </p:nvSpPr>
        <p:spPr>
          <a:xfrm>
            <a:off x="613610" y="615211"/>
            <a:ext cx="8073189" cy="378000"/>
          </a:xfrm>
          <a:prstGeom prst="rect">
            <a:avLst/>
          </a:prstGeom>
          <a:noFill/>
          <a:ln>
            <a:noFill/>
          </a:ln>
        </p:spPr>
        <p:txBody>
          <a:bodyPr spcFirstLastPara="1" wrap="square" lIns="68575" tIns="68575" rIns="68575" bIns="68575" anchor="ctr" anchorCtr="0">
            <a:noAutofit/>
          </a:bodyPr>
          <a:lstStyle/>
          <a:p>
            <a:pPr marL="0" lvl="0" indent="0" rtl="0">
              <a:lnSpc>
                <a:spcPct val="85000"/>
              </a:lnSpc>
              <a:spcBef>
                <a:spcPts val="0"/>
              </a:spcBef>
              <a:spcAft>
                <a:spcPts val="0"/>
              </a:spcAft>
              <a:buClr>
                <a:schemeClr val="dk2"/>
              </a:buClr>
              <a:buSzPts val="1100"/>
              <a:buNone/>
            </a:pPr>
            <a:r>
              <a:rPr lang="en" sz="2800" dirty="0"/>
              <a:t>Issues in seconary channel access</a:t>
            </a:r>
            <a:endParaRPr sz="2800" dirty="0"/>
          </a:p>
        </p:txBody>
      </p:sp>
      <p:sp>
        <p:nvSpPr>
          <p:cNvPr id="163" name="Google Shape;163;p30"/>
          <p:cNvSpPr txBox="1">
            <a:spLocks noGrp="1"/>
          </p:cNvSpPr>
          <p:nvPr>
            <p:ph type="body" idx="1"/>
          </p:nvPr>
        </p:nvSpPr>
        <p:spPr>
          <a:xfrm>
            <a:off x="696925" y="1046813"/>
            <a:ext cx="7761276" cy="3591900"/>
          </a:xfrm>
          <a:prstGeom prst="rect">
            <a:avLst/>
          </a:prstGeom>
          <a:noFill/>
          <a:ln>
            <a:noFill/>
          </a:ln>
        </p:spPr>
        <p:txBody>
          <a:bodyPr spcFirstLastPara="1" wrap="square" lIns="68575" tIns="68575" rIns="68575" bIns="68575" anchor="t" anchorCtr="0">
            <a:noAutofit/>
          </a:bodyPr>
          <a:lstStyle/>
          <a:p>
            <a:r>
              <a:rPr lang="en-US" altLang="zh-CN" sz="1800" dirty="0"/>
              <a:t>When lack of coordination, transmission success probability of a secondary channel access will be low.</a:t>
            </a:r>
            <a:endParaRPr lang="zh-CN" altLang="en-US" sz="1800" dirty="0"/>
          </a:p>
        </p:txBody>
      </p:sp>
      <p:sp>
        <p:nvSpPr>
          <p:cNvPr id="164" name="Google Shape;164;p30"/>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5" name="Google Shape;127;p25">
            <a:extLst>
              <a:ext uri="{FF2B5EF4-FFF2-40B4-BE49-F238E27FC236}">
                <a16:creationId xmlns:a16="http://schemas.microsoft.com/office/drawing/2014/main" xmlns="" id="{BDE5A982-FC97-4CBF-B9C3-ED4A68093D7E}"/>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
        <p:nvSpPr>
          <p:cNvPr id="6" name="Oval 9"/>
          <p:cNvSpPr/>
          <p:nvPr/>
        </p:nvSpPr>
        <p:spPr>
          <a:xfrm>
            <a:off x="1801939" y="2299785"/>
            <a:ext cx="3850105" cy="17251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AP1</a:t>
            </a:r>
            <a:endParaRPr lang="en-US" dirty="0">
              <a:solidFill>
                <a:schemeClr val="tx1"/>
              </a:solidFill>
            </a:endParaRPr>
          </a:p>
        </p:txBody>
      </p:sp>
      <p:sp>
        <p:nvSpPr>
          <p:cNvPr id="7" name="Oval 10"/>
          <p:cNvSpPr/>
          <p:nvPr/>
        </p:nvSpPr>
        <p:spPr>
          <a:xfrm>
            <a:off x="3528471" y="2299785"/>
            <a:ext cx="3850105" cy="172519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AP2</a:t>
            </a:r>
          </a:p>
        </p:txBody>
      </p:sp>
      <p:sp>
        <p:nvSpPr>
          <p:cNvPr id="8" name="TextBox 11"/>
          <p:cNvSpPr txBox="1"/>
          <p:nvPr/>
        </p:nvSpPr>
        <p:spPr>
          <a:xfrm>
            <a:off x="1697541" y="2977914"/>
            <a:ext cx="974280" cy="738664"/>
          </a:xfrm>
          <a:prstGeom prst="rect">
            <a:avLst/>
          </a:prstGeom>
          <a:noFill/>
        </p:spPr>
        <p:txBody>
          <a:bodyPr wrap="square" rtlCol="0">
            <a:spAutoFit/>
          </a:bodyPr>
          <a:lstStyle/>
          <a:p>
            <a:r>
              <a:rPr lang="en-US" altLang="zh-CN" dirty="0"/>
              <a:t>STA1</a:t>
            </a:r>
          </a:p>
          <a:p>
            <a:r>
              <a:rPr lang="en-US" altLang="zh-CN" dirty="0"/>
              <a:t>(hidden from AP2)</a:t>
            </a:r>
          </a:p>
        </p:txBody>
      </p:sp>
      <p:graphicFrame>
        <p:nvGraphicFramePr>
          <p:cNvPr id="9" name="Table 13"/>
          <p:cNvGraphicFramePr>
            <a:graphicFrameLocks noGrp="1"/>
          </p:cNvGraphicFramePr>
          <p:nvPr>
            <p:extLst>
              <p:ext uri="{D42A27DB-BD31-4B8C-83A1-F6EECF244321}">
                <p14:modId xmlns:p14="http://schemas.microsoft.com/office/powerpoint/2010/main" val="2941476416"/>
              </p:ext>
            </p:extLst>
          </p:nvPr>
        </p:nvGraphicFramePr>
        <p:xfrm>
          <a:off x="5023595" y="2265315"/>
          <a:ext cx="894081" cy="638760"/>
        </p:xfrm>
        <a:graphic>
          <a:graphicData uri="http://schemas.openxmlformats.org/drawingml/2006/table">
            <a:tbl>
              <a:tblPr firstRow="1" bandRow="1">
                <a:tableStyleId>{5C22544A-7EE6-4342-B048-85BDC9FD1C3A}</a:tableStyleId>
              </a:tblPr>
              <a:tblGrid>
                <a:gridCol w="894081">
                  <a:extLst>
                    <a:ext uri="{9D8B030D-6E8A-4147-A177-3AD203B41FA5}">
                      <a16:colId xmlns:a16="http://schemas.microsoft.com/office/drawing/2014/main" xmlns="" val="3563986175"/>
                    </a:ext>
                  </a:extLst>
                </a:gridCol>
              </a:tblGrid>
              <a:tr h="319380">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51120995"/>
                  </a:ext>
                </a:extLst>
              </a:tr>
              <a:tr h="319380">
                <a:tc>
                  <a:txBody>
                    <a:bodyPr/>
                    <a:lstStyle/>
                    <a:p>
                      <a:r>
                        <a:rPr lang="en-US" altLang="zh-CN" sz="1100" dirty="0"/>
                        <a:t>P40 </a:t>
                      </a:r>
                      <a:r>
                        <a:rPr lang="en-US" altLang="zh-CN" sz="1100" dirty="0" err="1"/>
                        <a:t>Tx</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99219374"/>
                  </a:ext>
                </a:extLst>
              </a:tr>
            </a:tbl>
          </a:graphicData>
        </a:graphic>
      </p:graphicFrame>
      <p:graphicFrame>
        <p:nvGraphicFramePr>
          <p:cNvPr id="10" name="Table 14"/>
          <p:cNvGraphicFramePr>
            <a:graphicFrameLocks noGrp="1"/>
          </p:cNvGraphicFramePr>
          <p:nvPr>
            <p:extLst>
              <p:ext uri="{D42A27DB-BD31-4B8C-83A1-F6EECF244321}">
                <p14:modId xmlns:p14="http://schemas.microsoft.com/office/powerpoint/2010/main" val="1131548391"/>
              </p:ext>
            </p:extLst>
          </p:nvPr>
        </p:nvGraphicFramePr>
        <p:xfrm>
          <a:off x="3279952" y="2265315"/>
          <a:ext cx="894081" cy="638760"/>
        </p:xfrm>
        <a:graphic>
          <a:graphicData uri="http://schemas.openxmlformats.org/drawingml/2006/table">
            <a:tbl>
              <a:tblPr firstRow="1" bandRow="1">
                <a:tableStyleId>{5C22544A-7EE6-4342-B048-85BDC9FD1C3A}</a:tableStyleId>
              </a:tblPr>
              <a:tblGrid>
                <a:gridCol w="894081">
                  <a:extLst>
                    <a:ext uri="{9D8B030D-6E8A-4147-A177-3AD203B41FA5}">
                      <a16:colId xmlns:a16="http://schemas.microsoft.com/office/drawing/2014/main" xmlns="" val="3563986175"/>
                    </a:ext>
                  </a:extLst>
                </a:gridCol>
              </a:tblGrid>
              <a:tr h="319380">
                <a:tc>
                  <a:txBody>
                    <a:bodyPr/>
                    <a:lstStyle/>
                    <a:p>
                      <a:r>
                        <a:rPr lang="en-US" altLang="zh-CN" sz="1100" dirty="0">
                          <a:solidFill>
                            <a:schemeClr val="tx1"/>
                          </a:solidFill>
                        </a:rPr>
                        <a:t>S40 </a:t>
                      </a:r>
                      <a:r>
                        <a:rPr lang="en-US" altLang="zh-CN" sz="1100" dirty="0" err="1">
                          <a:solidFill>
                            <a:schemeClr val="tx1"/>
                          </a:solidFill>
                        </a:rPr>
                        <a:t>Tx</a:t>
                      </a:r>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51120995"/>
                  </a:ext>
                </a:extLst>
              </a:tr>
              <a:tr h="319380">
                <a:tc>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99219374"/>
                  </a:ext>
                </a:extLst>
              </a:tr>
            </a:tbl>
          </a:graphicData>
        </a:graphic>
      </p:graphicFrame>
      <p:graphicFrame>
        <p:nvGraphicFramePr>
          <p:cNvPr id="11" name="Table 15"/>
          <p:cNvGraphicFramePr>
            <a:graphicFrameLocks noGrp="1"/>
          </p:cNvGraphicFramePr>
          <p:nvPr>
            <p:extLst>
              <p:ext uri="{D42A27DB-BD31-4B8C-83A1-F6EECF244321}">
                <p14:modId xmlns:p14="http://schemas.microsoft.com/office/powerpoint/2010/main" val="2930045139"/>
              </p:ext>
            </p:extLst>
          </p:nvPr>
        </p:nvGraphicFramePr>
        <p:xfrm>
          <a:off x="1697540" y="2265315"/>
          <a:ext cx="1079625" cy="638760"/>
        </p:xfrm>
        <a:graphic>
          <a:graphicData uri="http://schemas.openxmlformats.org/drawingml/2006/table">
            <a:tbl>
              <a:tblPr firstRow="1" bandRow="1">
                <a:tableStyleId>{5C22544A-7EE6-4342-B048-85BDC9FD1C3A}</a:tableStyleId>
              </a:tblPr>
              <a:tblGrid>
                <a:gridCol w="1079625">
                  <a:extLst>
                    <a:ext uri="{9D8B030D-6E8A-4147-A177-3AD203B41FA5}">
                      <a16:colId xmlns:a16="http://schemas.microsoft.com/office/drawing/2014/main" xmlns="" val="3563986175"/>
                    </a:ext>
                  </a:extLst>
                </a:gridCol>
              </a:tblGrid>
              <a:tr h="319380">
                <a:tc>
                  <a:txBody>
                    <a:bodyPr/>
                    <a:lstStyle/>
                    <a:p>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51120995"/>
                  </a:ext>
                </a:extLst>
              </a:tr>
              <a:tr h="319380">
                <a:tc>
                  <a:txBody>
                    <a:bodyPr/>
                    <a:lstStyle/>
                    <a:p>
                      <a:r>
                        <a:rPr lang="en-US" altLang="zh-CN" sz="1100" dirty="0">
                          <a:solidFill>
                            <a:schemeClr val="tx1"/>
                          </a:solidFill>
                        </a:rPr>
                        <a:t>P40 sensing</a:t>
                      </a:r>
                      <a:endParaRPr lang="en-US" sz="11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99219374"/>
                  </a:ext>
                </a:extLst>
              </a:tr>
            </a:tbl>
          </a:graphicData>
        </a:graphic>
      </p:graphicFrame>
      <p:cxnSp>
        <p:nvCxnSpPr>
          <p:cNvPr id="12" name="Straight Arrow Connector 17"/>
          <p:cNvCxnSpPr/>
          <p:nvPr/>
        </p:nvCxnSpPr>
        <p:spPr>
          <a:xfrm flipH="1">
            <a:off x="2777165" y="2396209"/>
            <a:ext cx="491425"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8"/>
          <p:cNvSpPr txBox="1"/>
          <p:nvPr/>
        </p:nvSpPr>
        <p:spPr>
          <a:xfrm>
            <a:off x="2954299" y="2215363"/>
            <a:ext cx="45719" cy="369332"/>
          </a:xfrm>
          <a:prstGeom prst="rect">
            <a:avLst/>
          </a:prstGeom>
          <a:noFill/>
        </p:spPr>
        <p:txBody>
          <a:bodyPr wrap="square" rtlCol="0">
            <a:spAutoFit/>
          </a:bodyPr>
          <a:lstStyle/>
          <a:p>
            <a:r>
              <a:rPr lang="en-US" altLang="zh-CN" dirty="0">
                <a:solidFill>
                  <a:srgbClr val="C00000"/>
                </a:solidFill>
              </a:rPr>
              <a:t>X</a:t>
            </a:r>
            <a:endParaRPr lang="en-US" dirty="0">
              <a:solidFill>
                <a:srgbClr val="C00000"/>
              </a:solidFill>
            </a:endParaRPr>
          </a:p>
        </p:txBody>
      </p:sp>
      <p:sp>
        <p:nvSpPr>
          <p:cNvPr id="2" name="文本框 1"/>
          <p:cNvSpPr txBox="1"/>
          <p:nvPr/>
        </p:nvSpPr>
        <p:spPr>
          <a:xfrm>
            <a:off x="2843784" y="1993392"/>
            <a:ext cx="752129" cy="307777"/>
          </a:xfrm>
          <a:prstGeom prst="rect">
            <a:avLst/>
          </a:prstGeom>
          <a:noFill/>
        </p:spPr>
        <p:txBody>
          <a:bodyPr wrap="none" rtlCol="0">
            <a:spAutoFit/>
          </a:bodyPr>
          <a:lstStyle/>
          <a:p>
            <a:r>
              <a:rPr lang="en-US" altLang="zh-CN" dirty="0"/>
              <a:t>missed</a:t>
            </a:r>
            <a:endParaRPr lang="zh-CN" altLang="en-US" dirty="0"/>
          </a:p>
        </p:txBody>
      </p:sp>
      <p:cxnSp>
        <p:nvCxnSpPr>
          <p:cNvPr id="4" name="直接箭头连接符 3"/>
          <p:cNvCxnSpPr>
            <a:cxnSpLocks/>
            <a:endCxn id="7" idx="2"/>
          </p:cNvCxnSpPr>
          <p:nvPr/>
        </p:nvCxnSpPr>
        <p:spPr>
          <a:xfrm>
            <a:off x="2671820" y="3162383"/>
            <a:ext cx="856651" cy="0"/>
          </a:xfrm>
          <a:prstGeom prst="straightConnector1">
            <a:avLst/>
          </a:prstGeom>
          <a:ln>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102" y="408825"/>
            <a:ext cx="7886700" cy="404985"/>
          </a:xfrm>
        </p:spPr>
        <p:txBody>
          <a:bodyPr>
            <a:noAutofit/>
          </a:bodyPr>
          <a:lstStyle/>
          <a:p>
            <a:pPr lvl="0"/>
            <a:r>
              <a:rPr lang="en-US" sz="1800" dirty="0"/>
              <a:t>Issues in secondary channel access</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485199003"/>
              </p:ext>
            </p:extLst>
          </p:nvPr>
        </p:nvGraphicFramePr>
        <p:xfrm>
          <a:off x="1631193" y="1372711"/>
          <a:ext cx="5429872" cy="3303552"/>
        </p:xfrm>
        <a:graphic>
          <a:graphicData uri="http://schemas.openxmlformats.org/drawingml/2006/table">
            <a:tbl>
              <a:tblPr firstRow="1" bandRow="1">
                <a:tableStyleId>{5940675A-B579-460E-94D1-54222C63F5DA}</a:tableStyleId>
              </a:tblPr>
              <a:tblGrid>
                <a:gridCol w="775696">
                  <a:extLst>
                    <a:ext uri="{9D8B030D-6E8A-4147-A177-3AD203B41FA5}">
                      <a16:colId xmlns:a16="http://schemas.microsoft.com/office/drawing/2014/main" xmlns="" val="1546081547"/>
                    </a:ext>
                  </a:extLst>
                </a:gridCol>
                <a:gridCol w="775696">
                  <a:extLst>
                    <a:ext uri="{9D8B030D-6E8A-4147-A177-3AD203B41FA5}">
                      <a16:colId xmlns:a16="http://schemas.microsoft.com/office/drawing/2014/main" xmlns="" val="160775020"/>
                    </a:ext>
                  </a:extLst>
                </a:gridCol>
                <a:gridCol w="775696">
                  <a:extLst>
                    <a:ext uri="{9D8B030D-6E8A-4147-A177-3AD203B41FA5}">
                      <a16:colId xmlns:a16="http://schemas.microsoft.com/office/drawing/2014/main" xmlns="" val="2380763884"/>
                    </a:ext>
                  </a:extLst>
                </a:gridCol>
                <a:gridCol w="775696">
                  <a:extLst>
                    <a:ext uri="{9D8B030D-6E8A-4147-A177-3AD203B41FA5}">
                      <a16:colId xmlns:a16="http://schemas.microsoft.com/office/drawing/2014/main" xmlns="" val="3849143922"/>
                    </a:ext>
                  </a:extLst>
                </a:gridCol>
                <a:gridCol w="775696">
                  <a:extLst>
                    <a:ext uri="{9D8B030D-6E8A-4147-A177-3AD203B41FA5}">
                      <a16:colId xmlns:a16="http://schemas.microsoft.com/office/drawing/2014/main" xmlns="" val="2505240397"/>
                    </a:ext>
                  </a:extLst>
                </a:gridCol>
                <a:gridCol w="775696">
                  <a:extLst>
                    <a:ext uri="{9D8B030D-6E8A-4147-A177-3AD203B41FA5}">
                      <a16:colId xmlns:a16="http://schemas.microsoft.com/office/drawing/2014/main" xmlns="" val="2246707759"/>
                    </a:ext>
                  </a:extLst>
                </a:gridCol>
                <a:gridCol w="775696">
                  <a:extLst>
                    <a:ext uri="{9D8B030D-6E8A-4147-A177-3AD203B41FA5}">
                      <a16:colId xmlns:a16="http://schemas.microsoft.com/office/drawing/2014/main" xmlns="" val="970040591"/>
                    </a:ext>
                  </a:extLst>
                </a:gridCol>
              </a:tblGrid>
              <a:tr h="275296">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1382109561"/>
                  </a:ext>
                </a:extLst>
              </a:tr>
              <a:tr h="275296">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1928513065"/>
                  </a:ext>
                </a:extLst>
              </a:tr>
              <a:tr h="275296">
                <a:tc>
                  <a:txBody>
                    <a:bodyPr/>
                    <a:lstStyle/>
                    <a:p>
                      <a:r>
                        <a:rPr lang="en-US" sz="1100" dirty="0"/>
                        <a:t>S40</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4143128522"/>
                  </a:ext>
                </a:extLst>
              </a:tr>
              <a:tr h="275296">
                <a:tc>
                  <a:txBody>
                    <a:bodyPr/>
                    <a:lstStyle/>
                    <a:p>
                      <a:r>
                        <a:rPr lang="en-US" sz="1100" dirty="0"/>
                        <a:t>P40</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3202504388"/>
                  </a:ext>
                </a:extLst>
              </a:tr>
              <a:tr h="2752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t>S40-2</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1877761661"/>
                  </a:ext>
                </a:extLst>
              </a:tr>
              <a:tr h="2752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t>S40-1</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1303722128"/>
                  </a:ext>
                </a:extLst>
              </a:tr>
              <a:tr h="275296">
                <a:tc>
                  <a:txBody>
                    <a:bodyPr/>
                    <a:lstStyle/>
                    <a:p>
                      <a:r>
                        <a:rPr lang="en-US" sz="1100" dirty="0"/>
                        <a:t>S40-0</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113792126"/>
                  </a:ext>
                </a:extLst>
              </a:tr>
              <a:tr h="275296">
                <a:tc>
                  <a:txBody>
                    <a:bodyPr/>
                    <a:lstStyle/>
                    <a:p>
                      <a:r>
                        <a:rPr lang="en-US" sz="1100" dirty="0"/>
                        <a:t>P40</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4001706175"/>
                  </a:ext>
                </a:extLst>
              </a:tr>
              <a:tr h="275296">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3782732444"/>
                  </a:ext>
                </a:extLst>
              </a:tr>
              <a:tr h="275296">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310834199"/>
                  </a:ext>
                </a:extLst>
              </a:tr>
              <a:tr h="275296">
                <a:tc>
                  <a:txBody>
                    <a:bodyPr/>
                    <a:lstStyle/>
                    <a:p>
                      <a:r>
                        <a:rPr lang="en-US" sz="1100" dirty="0"/>
                        <a:t>S40</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1839625485"/>
                  </a:ext>
                </a:extLst>
              </a:tr>
              <a:tr h="275296">
                <a:tc>
                  <a:txBody>
                    <a:bodyPr/>
                    <a:lstStyle/>
                    <a:p>
                      <a:r>
                        <a:rPr lang="en-US" sz="1100" dirty="0"/>
                        <a:t>P40</a:t>
                      </a:r>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endParaRPr lang="en-US" sz="1100" dirty="0"/>
                    </a:p>
                  </a:txBody>
                  <a:tcPr marL="68580" marR="68580" marT="34290" marB="3429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xmlns="" val="1306043023"/>
                  </a:ext>
                </a:extLst>
              </a:tr>
            </a:tbl>
          </a:graphicData>
        </a:graphic>
      </p:graphicFrame>
      <p:cxnSp>
        <p:nvCxnSpPr>
          <p:cNvPr id="5" name="Straight Connector 4"/>
          <p:cNvCxnSpPr/>
          <p:nvPr/>
        </p:nvCxnSpPr>
        <p:spPr>
          <a:xfrm>
            <a:off x="1551654" y="2482907"/>
            <a:ext cx="5588950"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2435551" y="2199245"/>
            <a:ext cx="3393830" cy="2757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7" name="Straight Connector 6"/>
          <p:cNvCxnSpPr/>
          <p:nvPr/>
        </p:nvCxnSpPr>
        <p:spPr>
          <a:xfrm>
            <a:off x="1551654" y="3575601"/>
            <a:ext cx="5588950"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3493094" y="3024491"/>
            <a:ext cx="113163" cy="2682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9" name="Straight Connector 8"/>
          <p:cNvCxnSpPr/>
          <p:nvPr/>
        </p:nvCxnSpPr>
        <p:spPr>
          <a:xfrm>
            <a:off x="1551654" y="4676258"/>
            <a:ext cx="5588950" cy="0"/>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3807620" y="4121210"/>
            <a:ext cx="1544184" cy="2713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1" name="TextBox 10"/>
          <p:cNvSpPr txBox="1"/>
          <p:nvPr/>
        </p:nvSpPr>
        <p:spPr>
          <a:xfrm>
            <a:off x="1002162" y="2344407"/>
            <a:ext cx="558166" cy="253916"/>
          </a:xfrm>
          <a:prstGeom prst="rect">
            <a:avLst/>
          </a:prstGeom>
          <a:noFill/>
        </p:spPr>
        <p:txBody>
          <a:bodyPr wrap="none" rtlCol="0">
            <a:spAutoFit/>
          </a:bodyPr>
          <a:lstStyle/>
          <a:p>
            <a:r>
              <a:rPr lang="en-US" altLang="zh-CN" sz="1050" dirty="0"/>
              <a:t>OBSS</a:t>
            </a:r>
            <a:endParaRPr lang="en-US" sz="1050" dirty="0"/>
          </a:p>
        </p:txBody>
      </p:sp>
      <p:sp>
        <p:nvSpPr>
          <p:cNvPr id="13" name="TextBox 12"/>
          <p:cNvSpPr txBox="1"/>
          <p:nvPr/>
        </p:nvSpPr>
        <p:spPr>
          <a:xfrm>
            <a:off x="685776" y="3422489"/>
            <a:ext cx="1000595" cy="253916"/>
          </a:xfrm>
          <a:prstGeom prst="rect">
            <a:avLst/>
          </a:prstGeom>
          <a:noFill/>
        </p:spPr>
        <p:txBody>
          <a:bodyPr wrap="none" rtlCol="0">
            <a:spAutoFit/>
          </a:bodyPr>
          <a:lstStyle/>
          <a:p>
            <a:r>
              <a:rPr lang="en-US" altLang="zh-CN" sz="1050" dirty="0"/>
              <a:t>Local BSS </a:t>
            </a:r>
            <a:r>
              <a:rPr lang="en-US" altLang="zh-CN" sz="1050" dirty="0" err="1"/>
              <a:t>Tx</a:t>
            </a:r>
            <a:endParaRPr lang="en-US" sz="1050" dirty="0"/>
          </a:p>
        </p:txBody>
      </p:sp>
      <p:sp>
        <p:nvSpPr>
          <p:cNvPr id="14" name="TextBox 13"/>
          <p:cNvSpPr txBox="1"/>
          <p:nvPr/>
        </p:nvSpPr>
        <p:spPr>
          <a:xfrm>
            <a:off x="668259" y="4513493"/>
            <a:ext cx="1016625" cy="253916"/>
          </a:xfrm>
          <a:prstGeom prst="rect">
            <a:avLst/>
          </a:prstGeom>
          <a:noFill/>
        </p:spPr>
        <p:txBody>
          <a:bodyPr wrap="none" rtlCol="0">
            <a:spAutoFit/>
          </a:bodyPr>
          <a:lstStyle/>
          <a:p>
            <a:r>
              <a:rPr lang="en-US" altLang="zh-CN" sz="1050" dirty="0"/>
              <a:t>Local BSS Rx</a:t>
            </a:r>
            <a:endParaRPr lang="en-US" sz="1050" dirty="0"/>
          </a:p>
        </p:txBody>
      </p:sp>
      <p:sp>
        <p:nvSpPr>
          <p:cNvPr id="15" name="Parallelogram 14"/>
          <p:cNvSpPr/>
          <p:nvPr/>
        </p:nvSpPr>
        <p:spPr>
          <a:xfrm>
            <a:off x="3119437" y="3138487"/>
            <a:ext cx="147638" cy="166688"/>
          </a:xfrm>
          <a:prstGeom prst="parallelogram">
            <a:avLst>
              <a:gd name="adj" fmla="val 508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7" name="Parallelogram 16"/>
          <p:cNvSpPr/>
          <p:nvPr/>
        </p:nvSpPr>
        <p:spPr>
          <a:xfrm>
            <a:off x="3191602" y="3138487"/>
            <a:ext cx="147638" cy="166688"/>
          </a:xfrm>
          <a:prstGeom prst="parallelogram">
            <a:avLst>
              <a:gd name="adj" fmla="val 508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8" name="Parallelogram 17"/>
          <p:cNvSpPr/>
          <p:nvPr/>
        </p:nvSpPr>
        <p:spPr>
          <a:xfrm>
            <a:off x="3263766" y="3138487"/>
            <a:ext cx="147638" cy="166688"/>
          </a:xfrm>
          <a:prstGeom prst="parallelogram">
            <a:avLst>
              <a:gd name="adj" fmla="val 508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19" name="Parallelogram 18"/>
          <p:cNvSpPr/>
          <p:nvPr/>
        </p:nvSpPr>
        <p:spPr>
          <a:xfrm>
            <a:off x="3335930" y="3138487"/>
            <a:ext cx="147638" cy="166688"/>
          </a:xfrm>
          <a:prstGeom prst="parallelogram">
            <a:avLst>
              <a:gd name="adj" fmla="val 508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1" name="Rectangle 20"/>
          <p:cNvSpPr/>
          <p:nvPr/>
        </p:nvSpPr>
        <p:spPr>
          <a:xfrm>
            <a:off x="2408764" y="996421"/>
            <a:ext cx="2943040" cy="369332"/>
          </a:xfrm>
          <a:prstGeom prst="rect">
            <a:avLst/>
          </a:prstGeom>
        </p:spPr>
        <p:txBody>
          <a:bodyPr wrap="square">
            <a:spAutoFit/>
          </a:bodyPr>
          <a:lstStyle/>
          <a:p>
            <a:pPr lvl="1"/>
            <a:r>
              <a:rPr lang="en-US" altLang="zh-CN" sz="900" dirty="0"/>
              <a:t>Sync Issue 2: </a:t>
            </a:r>
            <a:r>
              <a:rPr lang="en-US" altLang="ko-KR" sz="900" dirty="0"/>
              <a:t>AP on the SCH2 while STA is on SCH1,</a:t>
            </a:r>
            <a:endParaRPr lang="en-US" sz="900" dirty="0"/>
          </a:p>
          <a:p>
            <a:pPr lvl="1"/>
            <a:r>
              <a:rPr lang="en-US" altLang="ko-KR" sz="900" dirty="0"/>
              <a:t>when more than one SCHs for Back-off</a:t>
            </a:r>
          </a:p>
        </p:txBody>
      </p:sp>
      <p:sp>
        <p:nvSpPr>
          <p:cNvPr id="22" name="Rectangle 21"/>
          <p:cNvSpPr/>
          <p:nvPr/>
        </p:nvSpPr>
        <p:spPr>
          <a:xfrm>
            <a:off x="3495832" y="2473381"/>
            <a:ext cx="1858710" cy="268281"/>
          </a:xfrm>
          <a:prstGeom prst="rect">
            <a:avLst/>
          </a:prstGeom>
          <a:solidFill>
            <a:schemeClr val="bg1">
              <a:lumMod val="85000"/>
            </a:schemeClr>
          </a:solid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3" name="Parallelogram 22"/>
          <p:cNvSpPr/>
          <p:nvPr/>
        </p:nvSpPr>
        <p:spPr>
          <a:xfrm>
            <a:off x="3122176" y="2580247"/>
            <a:ext cx="147638" cy="166688"/>
          </a:xfrm>
          <a:prstGeom prst="parallelogram">
            <a:avLst>
              <a:gd name="adj" fmla="val 50807"/>
            </a:avLst>
          </a:prstGeom>
          <a:solidFill>
            <a:schemeClr val="bg1">
              <a:lumMod val="85000"/>
            </a:schemeClr>
          </a:solid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4" name="Parallelogram 23"/>
          <p:cNvSpPr/>
          <p:nvPr/>
        </p:nvSpPr>
        <p:spPr>
          <a:xfrm>
            <a:off x="3194340" y="2580247"/>
            <a:ext cx="147638" cy="166688"/>
          </a:xfrm>
          <a:prstGeom prst="parallelogram">
            <a:avLst>
              <a:gd name="adj" fmla="val 50807"/>
            </a:avLst>
          </a:prstGeom>
          <a:solidFill>
            <a:schemeClr val="bg1">
              <a:lumMod val="85000"/>
            </a:schemeClr>
          </a:solid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5" name="Parallelogram 24"/>
          <p:cNvSpPr/>
          <p:nvPr/>
        </p:nvSpPr>
        <p:spPr>
          <a:xfrm>
            <a:off x="3266504" y="2580247"/>
            <a:ext cx="147638" cy="166688"/>
          </a:xfrm>
          <a:prstGeom prst="parallelogram">
            <a:avLst>
              <a:gd name="adj" fmla="val 50807"/>
            </a:avLst>
          </a:prstGeom>
          <a:solidFill>
            <a:schemeClr val="bg1">
              <a:lumMod val="85000"/>
            </a:schemeClr>
          </a:solid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6" name="Parallelogram 25"/>
          <p:cNvSpPr/>
          <p:nvPr/>
        </p:nvSpPr>
        <p:spPr>
          <a:xfrm>
            <a:off x="3338668" y="2580247"/>
            <a:ext cx="147638" cy="166688"/>
          </a:xfrm>
          <a:prstGeom prst="parallelogram">
            <a:avLst>
              <a:gd name="adj" fmla="val 50807"/>
            </a:avLst>
          </a:prstGeom>
          <a:solidFill>
            <a:schemeClr val="bg1">
              <a:lumMod val="85000"/>
            </a:schemeClr>
          </a:solidFill>
          <a:ln>
            <a:solidFill>
              <a:schemeClr val="tx1">
                <a:lumMod val="50000"/>
                <a:lumOff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27" name="Left Brace 26"/>
          <p:cNvSpPr/>
          <p:nvPr/>
        </p:nvSpPr>
        <p:spPr>
          <a:xfrm>
            <a:off x="2187362" y="3299902"/>
            <a:ext cx="90908" cy="263710"/>
          </a:xfrm>
          <a:prstGeom prst="leftBrace">
            <a:avLst>
              <a:gd name="adj1" fmla="val 45282"/>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a:p>
        </p:txBody>
      </p:sp>
      <p:sp>
        <p:nvSpPr>
          <p:cNvPr id="28" name="Left Brace 27"/>
          <p:cNvSpPr/>
          <p:nvPr/>
        </p:nvSpPr>
        <p:spPr>
          <a:xfrm>
            <a:off x="2187362" y="2490869"/>
            <a:ext cx="90908" cy="809032"/>
          </a:xfrm>
          <a:prstGeom prst="leftBrace">
            <a:avLst>
              <a:gd name="adj1" fmla="val 57471"/>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a:p>
        </p:txBody>
      </p:sp>
      <p:sp>
        <p:nvSpPr>
          <p:cNvPr id="29" name="Left Brace 28"/>
          <p:cNvSpPr/>
          <p:nvPr/>
        </p:nvSpPr>
        <p:spPr>
          <a:xfrm>
            <a:off x="2950009" y="3041466"/>
            <a:ext cx="90908" cy="263710"/>
          </a:xfrm>
          <a:prstGeom prst="leftBrace">
            <a:avLst>
              <a:gd name="adj1" fmla="val 45282"/>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a:p>
        </p:txBody>
      </p:sp>
      <p:sp>
        <p:nvSpPr>
          <p:cNvPr id="30" name="Left Brace 29"/>
          <p:cNvSpPr/>
          <p:nvPr/>
        </p:nvSpPr>
        <p:spPr>
          <a:xfrm>
            <a:off x="2950009" y="2766570"/>
            <a:ext cx="90908" cy="263710"/>
          </a:xfrm>
          <a:prstGeom prst="leftBrace">
            <a:avLst>
              <a:gd name="adj1" fmla="val 45282"/>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a:p>
        </p:txBody>
      </p:sp>
      <p:sp>
        <p:nvSpPr>
          <p:cNvPr id="31" name="Left Brace 30"/>
          <p:cNvSpPr/>
          <p:nvPr/>
        </p:nvSpPr>
        <p:spPr>
          <a:xfrm>
            <a:off x="2950009" y="2494897"/>
            <a:ext cx="90908" cy="263710"/>
          </a:xfrm>
          <a:prstGeom prst="leftBrace">
            <a:avLst>
              <a:gd name="adj1" fmla="val 45282"/>
              <a:gd name="adj2" fmla="val 5000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050"/>
          </a:p>
        </p:txBody>
      </p:sp>
      <p:sp>
        <p:nvSpPr>
          <p:cNvPr id="32" name="Rectangle 31"/>
          <p:cNvSpPr/>
          <p:nvPr/>
        </p:nvSpPr>
        <p:spPr>
          <a:xfrm>
            <a:off x="2892192" y="1354903"/>
            <a:ext cx="5891356" cy="369332"/>
          </a:xfrm>
          <a:prstGeom prst="rect">
            <a:avLst/>
          </a:prstGeom>
        </p:spPr>
        <p:txBody>
          <a:bodyPr wrap="none">
            <a:spAutoFit/>
          </a:bodyPr>
          <a:lstStyle/>
          <a:p>
            <a:r>
              <a:rPr lang="en-US" altLang="zh-CN" sz="900" dirty="0"/>
              <a:t>Sync Issue 3: </a:t>
            </a:r>
            <a:r>
              <a:rPr lang="en-US" altLang="ko-KR" sz="900" dirty="0">
                <a:solidFill>
                  <a:schemeClr val="tx1"/>
                </a:solidFill>
              </a:rPr>
              <a:t>ED is not sufficient when PCH of OBSS </a:t>
            </a:r>
            <a:r>
              <a:rPr lang="en-US" altLang="zh-CN" sz="900" dirty="0">
                <a:solidFill>
                  <a:schemeClr val="tx1"/>
                </a:solidFill>
              </a:rPr>
              <a:t>is on this SCH</a:t>
            </a:r>
          </a:p>
          <a:p>
            <a:r>
              <a:rPr lang="en-US" altLang="ko-KR" sz="900" dirty="0"/>
              <a:t>Sync Issue 4: Multiple APs and non-AP STAs may content on </a:t>
            </a:r>
            <a:r>
              <a:rPr lang="en-US" altLang="zh-CN" sz="900" dirty="0"/>
              <a:t>SCH</a:t>
            </a:r>
            <a:r>
              <a:rPr lang="en-US" altLang="ko-KR" sz="900" dirty="0"/>
              <a:t>. Need a simple </a:t>
            </a:r>
            <a:r>
              <a:rPr lang="en-US" altLang="ko-KR" sz="900" dirty="0">
                <a:solidFill>
                  <a:schemeClr val="tx1"/>
                </a:solidFill>
              </a:rPr>
              <a:t>channel access rule on SCH</a:t>
            </a:r>
            <a:endParaRPr lang="en-US" sz="900" dirty="0"/>
          </a:p>
        </p:txBody>
      </p:sp>
      <p:sp>
        <p:nvSpPr>
          <p:cNvPr id="33" name="Freeform 32"/>
          <p:cNvSpPr/>
          <p:nvPr/>
        </p:nvSpPr>
        <p:spPr>
          <a:xfrm>
            <a:off x="3534841" y="3306259"/>
            <a:ext cx="107807" cy="343304"/>
          </a:xfrm>
          <a:custGeom>
            <a:avLst/>
            <a:gdLst>
              <a:gd name="connsiteX0" fmla="*/ 12315 w 328510"/>
              <a:gd name="connsiteY0" fmla="*/ 0 h 1247686"/>
              <a:gd name="connsiteX1" fmla="*/ 29407 w 328510"/>
              <a:gd name="connsiteY1" fmla="*/ 504202 h 1247686"/>
              <a:gd name="connsiteX2" fmla="*/ 268689 w 328510"/>
              <a:gd name="connsiteY2" fmla="*/ 777668 h 1247686"/>
              <a:gd name="connsiteX3" fmla="*/ 328510 w 328510"/>
              <a:gd name="connsiteY3" fmla="*/ 1247686 h 1247686"/>
            </a:gdLst>
            <a:ahLst/>
            <a:cxnLst>
              <a:cxn ang="0">
                <a:pos x="connsiteX0" y="connsiteY0"/>
              </a:cxn>
              <a:cxn ang="0">
                <a:pos x="connsiteX1" y="connsiteY1"/>
              </a:cxn>
              <a:cxn ang="0">
                <a:pos x="connsiteX2" y="connsiteY2"/>
              </a:cxn>
              <a:cxn ang="0">
                <a:pos x="connsiteX3" y="connsiteY3"/>
              </a:cxn>
            </a:cxnLst>
            <a:rect l="l" t="t" r="r" b="b"/>
            <a:pathLst>
              <a:path w="328510" h="1247686">
                <a:moveTo>
                  <a:pt x="12315" y="0"/>
                </a:moveTo>
                <a:cubicBezTo>
                  <a:pt x="-504" y="187295"/>
                  <a:pt x="-13322" y="374591"/>
                  <a:pt x="29407" y="504202"/>
                </a:cubicBezTo>
                <a:cubicBezTo>
                  <a:pt x="72136" y="633813"/>
                  <a:pt x="218838" y="653754"/>
                  <a:pt x="268689" y="777668"/>
                </a:cubicBezTo>
                <a:cubicBezTo>
                  <a:pt x="318540" y="901582"/>
                  <a:pt x="323525" y="1074634"/>
                  <a:pt x="328510" y="1247686"/>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34" name="Freeform 33"/>
          <p:cNvSpPr/>
          <p:nvPr/>
        </p:nvSpPr>
        <p:spPr>
          <a:xfrm>
            <a:off x="3113915" y="1702697"/>
            <a:ext cx="171867" cy="896348"/>
          </a:xfrm>
          <a:custGeom>
            <a:avLst/>
            <a:gdLst>
              <a:gd name="connsiteX0" fmla="*/ 12315 w 328510"/>
              <a:gd name="connsiteY0" fmla="*/ 0 h 1247686"/>
              <a:gd name="connsiteX1" fmla="*/ 29407 w 328510"/>
              <a:gd name="connsiteY1" fmla="*/ 504202 h 1247686"/>
              <a:gd name="connsiteX2" fmla="*/ 268689 w 328510"/>
              <a:gd name="connsiteY2" fmla="*/ 777668 h 1247686"/>
              <a:gd name="connsiteX3" fmla="*/ 328510 w 328510"/>
              <a:gd name="connsiteY3" fmla="*/ 1247686 h 1247686"/>
            </a:gdLst>
            <a:ahLst/>
            <a:cxnLst>
              <a:cxn ang="0">
                <a:pos x="connsiteX0" y="connsiteY0"/>
              </a:cxn>
              <a:cxn ang="0">
                <a:pos x="connsiteX1" y="connsiteY1"/>
              </a:cxn>
              <a:cxn ang="0">
                <a:pos x="connsiteX2" y="connsiteY2"/>
              </a:cxn>
              <a:cxn ang="0">
                <a:pos x="connsiteX3" y="connsiteY3"/>
              </a:cxn>
            </a:cxnLst>
            <a:rect l="l" t="t" r="r" b="b"/>
            <a:pathLst>
              <a:path w="328510" h="1247686">
                <a:moveTo>
                  <a:pt x="12315" y="0"/>
                </a:moveTo>
                <a:cubicBezTo>
                  <a:pt x="-504" y="187295"/>
                  <a:pt x="-13322" y="374591"/>
                  <a:pt x="29407" y="504202"/>
                </a:cubicBezTo>
                <a:cubicBezTo>
                  <a:pt x="72136" y="633813"/>
                  <a:pt x="218838" y="653754"/>
                  <a:pt x="268689" y="777668"/>
                </a:cubicBezTo>
                <a:cubicBezTo>
                  <a:pt x="318540" y="901582"/>
                  <a:pt x="323525" y="1074634"/>
                  <a:pt x="328510" y="1247686"/>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cxnSp>
        <p:nvCxnSpPr>
          <p:cNvPr id="38" name="Straight Connector 37"/>
          <p:cNvCxnSpPr/>
          <p:nvPr/>
        </p:nvCxnSpPr>
        <p:spPr>
          <a:xfrm>
            <a:off x="3493093" y="2895384"/>
            <a:ext cx="0" cy="13489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5351804" y="2906570"/>
            <a:ext cx="0" cy="13489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a:off x="3493093" y="2962832"/>
            <a:ext cx="185871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3344561" y="2727398"/>
            <a:ext cx="2409634" cy="230832"/>
          </a:xfrm>
          <a:prstGeom prst="rect">
            <a:avLst/>
          </a:prstGeom>
        </p:spPr>
        <p:txBody>
          <a:bodyPr wrap="none">
            <a:spAutoFit/>
          </a:bodyPr>
          <a:lstStyle/>
          <a:p>
            <a:r>
              <a:rPr lang="en-US" altLang="ko-KR" sz="900" dirty="0">
                <a:solidFill>
                  <a:schemeClr val="tx1"/>
                </a:solidFill>
              </a:rPr>
              <a:t>Duration </a:t>
            </a:r>
            <a:r>
              <a:rPr lang="en-US" altLang="zh-CN" sz="900" dirty="0">
                <a:solidFill>
                  <a:schemeClr val="tx1"/>
                </a:solidFill>
              </a:rPr>
              <a:t>Rule/</a:t>
            </a:r>
            <a:r>
              <a:rPr lang="en-US" altLang="ko-KR" sz="900" dirty="0">
                <a:solidFill>
                  <a:schemeClr val="tx1"/>
                </a:solidFill>
              </a:rPr>
              <a:t> Maximum number of TXOPs</a:t>
            </a:r>
            <a:endParaRPr lang="en-US" sz="900" dirty="0"/>
          </a:p>
        </p:txBody>
      </p:sp>
      <p:sp>
        <p:nvSpPr>
          <p:cNvPr id="43" name="Rectangle 42"/>
          <p:cNvSpPr/>
          <p:nvPr/>
        </p:nvSpPr>
        <p:spPr>
          <a:xfrm>
            <a:off x="2435552" y="3305175"/>
            <a:ext cx="467900" cy="2704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4" name="Rectangle 43"/>
          <p:cNvSpPr/>
          <p:nvPr/>
        </p:nvSpPr>
        <p:spPr>
          <a:xfrm>
            <a:off x="1762202" y="772772"/>
            <a:ext cx="3001184" cy="230832"/>
          </a:xfrm>
          <a:prstGeom prst="rect">
            <a:avLst/>
          </a:prstGeom>
        </p:spPr>
        <p:txBody>
          <a:bodyPr wrap="square">
            <a:spAutoFit/>
          </a:bodyPr>
          <a:lstStyle/>
          <a:p>
            <a:r>
              <a:rPr lang="en-US" altLang="zh-CN" sz="900" dirty="0"/>
              <a:t>Sync Issue 1: </a:t>
            </a:r>
            <a:r>
              <a:rPr lang="en-US" altLang="ko-KR" sz="900" dirty="0"/>
              <a:t>AP on the SCH while STA is still on PCH</a:t>
            </a:r>
            <a:endParaRPr lang="en-US" sz="900" dirty="0"/>
          </a:p>
        </p:txBody>
      </p:sp>
      <p:sp>
        <p:nvSpPr>
          <p:cNvPr id="45" name="Freeform 44"/>
          <p:cNvSpPr/>
          <p:nvPr/>
        </p:nvSpPr>
        <p:spPr>
          <a:xfrm>
            <a:off x="2165217" y="1050749"/>
            <a:ext cx="372206" cy="2249152"/>
          </a:xfrm>
          <a:custGeom>
            <a:avLst/>
            <a:gdLst>
              <a:gd name="connsiteX0" fmla="*/ 12315 w 328510"/>
              <a:gd name="connsiteY0" fmla="*/ 0 h 1247686"/>
              <a:gd name="connsiteX1" fmla="*/ 29407 w 328510"/>
              <a:gd name="connsiteY1" fmla="*/ 504202 h 1247686"/>
              <a:gd name="connsiteX2" fmla="*/ 268689 w 328510"/>
              <a:gd name="connsiteY2" fmla="*/ 777668 h 1247686"/>
              <a:gd name="connsiteX3" fmla="*/ 328510 w 328510"/>
              <a:gd name="connsiteY3" fmla="*/ 1247686 h 1247686"/>
            </a:gdLst>
            <a:ahLst/>
            <a:cxnLst>
              <a:cxn ang="0">
                <a:pos x="connsiteX0" y="connsiteY0"/>
              </a:cxn>
              <a:cxn ang="0">
                <a:pos x="connsiteX1" y="connsiteY1"/>
              </a:cxn>
              <a:cxn ang="0">
                <a:pos x="connsiteX2" y="connsiteY2"/>
              </a:cxn>
              <a:cxn ang="0">
                <a:pos x="connsiteX3" y="connsiteY3"/>
              </a:cxn>
            </a:cxnLst>
            <a:rect l="l" t="t" r="r" b="b"/>
            <a:pathLst>
              <a:path w="328510" h="1247686">
                <a:moveTo>
                  <a:pt x="12315" y="0"/>
                </a:moveTo>
                <a:cubicBezTo>
                  <a:pt x="-504" y="187295"/>
                  <a:pt x="-13322" y="374591"/>
                  <a:pt x="29407" y="504202"/>
                </a:cubicBezTo>
                <a:cubicBezTo>
                  <a:pt x="72136" y="633813"/>
                  <a:pt x="218838" y="653754"/>
                  <a:pt x="268689" y="777668"/>
                </a:cubicBezTo>
                <a:cubicBezTo>
                  <a:pt x="318540" y="901582"/>
                  <a:pt x="323525" y="1074634"/>
                  <a:pt x="328510" y="1247686"/>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46" name="Rectangle 45"/>
          <p:cNvSpPr/>
          <p:nvPr/>
        </p:nvSpPr>
        <p:spPr>
          <a:xfrm>
            <a:off x="3809144" y="3024491"/>
            <a:ext cx="1533134" cy="2682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grpSp>
        <p:nvGrpSpPr>
          <p:cNvPr id="50" name="Group 49"/>
          <p:cNvGrpSpPr/>
          <p:nvPr/>
        </p:nvGrpSpPr>
        <p:grpSpPr>
          <a:xfrm>
            <a:off x="2438818" y="2886921"/>
            <a:ext cx="735082" cy="168069"/>
            <a:chOff x="3247402" y="3814653"/>
            <a:chExt cx="2478281" cy="194775"/>
          </a:xfrm>
        </p:grpSpPr>
        <p:cxnSp>
          <p:nvCxnSpPr>
            <p:cNvPr id="47" name="Straight Connector 46"/>
            <p:cNvCxnSpPr/>
            <p:nvPr/>
          </p:nvCxnSpPr>
          <p:spPr>
            <a:xfrm>
              <a:off x="3247402" y="3814653"/>
              <a:ext cx="0" cy="179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5725683" y="3829567"/>
              <a:ext cx="0" cy="179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3247402" y="3904583"/>
              <a:ext cx="247828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51" name="Rectangle 50"/>
          <p:cNvSpPr/>
          <p:nvPr/>
        </p:nvSpPr>
        <p:spPr>
          <a:xfrm>
            <a:off x="2397721" y="2659618"/>
            <a:ext cx="837689" cy="507831"/>
          </a:xfrm>
          <a:prstGeom prst="rect">
            <a:avLst/>
          </a:prstGeom>
        </p:spPr>
        <p:txBody>
          <a:bodyPr wrap="square">
            <a:spAutoFit/>
          </a:bodyPr>
          <a:lstStyle/>
          <a:p>
            <a:pPr algn="ctr"/>
            <a:r>
              <a:rPr lang="en-US" altLang="ko-KR" sz="900" dirty="0"/>
              <a:t>PCH to SCH channel switch time</a:t>
            </a:r>
            <a:endParaRPr lang="en-US" sz="900" dirty="0"/>
          </a:p>
        </p:txBody>
      </p:sp>
      <p:grpSp>
        <p:nvGrpSpPr>
          <p:cNvPr id="53" name="Group 52"/>
          <p:cNvGrpSpPr/>
          <p:nvPr/>
        </p:nvGrpSpPr>
        <p:grpSpPr>
          <a:xfrm>
            <a:off x="5343840" y="2881520"/>
            <a:ext cx="460142" cy="168069"/>
            <a:chOff x="3247402" y="3814653"/>
            <a:chExt cx="2478281" cy="194775"/>
          </a:xfrm>
        </p:grpSpPr>
        <p:cxnSp>
          <p:nvCxnSpPr>
            <p:cNvPr id="54" name="Straight Connector 53"/>
            <p:cNvCxnSpPr/>
            <p:nvPr/>
          </p:nvCxnSpPr>
          <p:spPr>
            <a:xfrm>
              <a:off x="3247402" y="3814653"/>
              <a:ext cx="0" cy="179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5725683" y="3829567"/>
              <a:ext cx="0" cy="179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3247402" y="3904583"/>
              <a:ext cx="247828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57" name="Rectangle 56"/>
          <p:cNvSpPr/>
          <p:nvPr/>
        </p:nvSpPr>
        <p:spPr>
          <a:xfrm>
            <a:off x="5169481" y="1699741"/>
            <a:ext cx="3462368" cy="369332"/>
          </a:xfrm>
          <a:prstGeom prst="rect">
            <a:avLst/>
          </a:prstGeom>
        </p:spPr>
        <p:txBody>
          <a:bodyPr wrap="square">
            <a:spAutoFit/>
          </a:bodyPr>
          <a:lstStyle/>
          <a:p>
            <a:pPr lvl="1"/>
            <a:r>
              <a:rPr lang="en-US" altLang="ko-KR" sz="900" dirty="0"/>
              <a:t>Sync Issue 5: If Basic </a:t>
            </a:r>
            <a:r>
              <a:rPr lang="en-US" altLang="zh-CN" sz="900" dirty="0"/>
              <a:t>NAV</a:t>
            </a:r>
            <a:r>
              <a:rPr lang="en-US" altLang="ko-KR" sz="900" dirty="0"/>
              <a:t> on PCH is short, STA may prefer to stay on PCH for the sake of power saving.</a:t>
            </a:r>
          </a:p>
        </p:txBody>
      </p:sp>
      <p:sp>
        <p:nvSpPr>
          <p:cNvPr id="58" name="Freeform 57"/>
          <p:cNvSpPr/>
          <p:nvPr/>
        </p:nvSpPr>
        <p:spPr>
          <a:xfrm>
            <a:off x="5508797" y="2103349"/>
            <a:ext cx="159057" cy="825089"/>
          </a:xfrm>
          <a:custGeom>
            <a:avLst/>
            <a:gdLst>
              <a:gd name="connsiteX0" fmla="*/ 12315 w 328510"/>
              <a:gd name="connsiteY0" fmla="*/ 0 h 1247686"/>
              <a:gd name="connsiteX1" fmla="*/ 29407 w 328510"/>
              <a:gd name="connsiteY1" fmla="*/ 504202 h 1247686"/>
              <a:gd name="connsiteX2" fmla="*/ 268689 w 328510"/>
              <a:gd name="connsiteY2" fmla="*/ 777668 h 1247686"/>
              <a:gd name="connsiteX3" fmla="*/ 328510 w 328510"/>
              <a:gd name="connsiteY3" fmla="*/ 1247686 h 1247686"/>
            </a:gdLst>
            <a:ahLst/>
            <a:cxnLst>
              <a:cxn ang="0">
                <a:pos x="connsiteX0" y="connsiteY0"/>
              </a:cxn>
              <a:cxn ang="0">
                <a:pos x="connsiteX1" y="connsiteY1"/>
              </a:cxn>
              <a:cxn ang="0">
                <a:pos x="connsiteX2" y="connsiteY2"/>
              </a:cxn>
              <a:cxn ang="0">
                <a:pos x="connsiteX3" y="connsiteY3"/>
              </a:cxn>
            </a:cxnLst>
            <a:rect l="l" t="t" r="r" b="b"/>
            <a:pathLst>
              <a:path w="328510" h="1247686">
                <a:moveTo>
                  <a:pt x="12315" y="0"/>
                </a:moveTo>
                <a:cubicBezTo>
                  <a:pt x="-504" y="187295"/>
                  <a:pt x="-13322" y="374591"/>
                  <a:pt x="29407" y="504202"/>
                </a:cubicBezTo>
                <a:cubicBezTo>
                  <a:pt x="72136" y="633813"/>
                  <a:pt x="218838" y="653754"/>
                  <a:pt x="268689" y="777668"/>
                </a:cubicBezTo>
                <a:cubicBezTo>
                  <a:pt x="318540" y="901582"/>
                  <a:pt x="323525" y="1074634"/>
                  <a:pt x="328510" y="1247686"/>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grpSp>
        <p:nvGrpSpPr>
          <p:cNvPr id="60" name="Group 59"/>
          <p:cNvGrpSpPr/>
          <p:nvPr/>
        </p:nvGrpSpPr>
        <p:grpSpPr>
          <a:xfrm>
            <a:off x="2435799" y="2036450"/>
            <a:ext cx="3393582" cy="168069"/>
            <a:chOff x="3247402" y="3814653"/>
            <a:chExt cx="2478281" cy="194775"/>
          </a:xfrm>
        </p:grpSpPr>
        <p:cxnSp>
          <p:nvCxnSpPr>
            <p:cNvPr id="61" name="Straight Connector 60"/>
            <p:cNvCxnSpPr/>
            <p:nvPr/>
          </p:nvCxnSpPr>
          <p:spPr>
            <a:xfrm>
              <a:off x="3247402" y="3814653"/>
              <a:ext cx="0" cy="179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725683" y="3829567"/>
              <a:ext cx="0" cy="179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3247402" y="3904583"/>
              <a:ext cx="2478281"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64" name="Rectangle 63"/>
          <p:cNvSpPr/>
          <p:nvPr/>
        </p:nvSpPr>
        <p:spPr>
          <a:xfrm>
            <a:off x="3858607" y="1954590"/>
            <a:ext cx="1172116" cy="230832"/>
          </a:xfrm>
          <a:prstGeom prst="rect">
            <a:avLst/>
          </a:prstGeom>
        </p:spPr>
        <p:txBody>
          <a:bodyPr wrap="none">
            <a:spAutoFit/>
          </a:bodyPr>
          <a:lstStyle/>
          <a:p>
            <a:r>
              <a:rPr lang="en-US" altLang="ko-KR" sz="900" dirty="0">
                <a:solidFill>
                  <a:schemeClr val="accent1">
                    <a:lumMod val="75000"/>
                  </a:schemeClr>
                </a:solidFill>
              </a:rPr>
              <a:t>Basic NAV on PCH</a:t>
            </a:r>
            <a:endParaRPr lang="en-US" sz="900" dirty="0">
              <a:solidFill>
                <a:schemeClr val="accent1">
                  <a:lumMod val="75000"/>
                </a:schemeClr>
              </a:solidFill>
            </a:endParaRPr>
          </a:p>
        </p:txBody>
      </p:sp>
      <p:sp>
        <p:nvSpPr>
          <p:cNvPr id="67" name="Rectangle 66"/>
          <p:cNvSpPr/>
          <p:nvPr/>
        </p:nvSpPr>
        <p:spPr>
          <a:xfrm>
            <a:off x="3643183" y="4125442"/>
            <a:ext cx="113163" cy="2682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68" name="Rectangle 67"/>
          <p:cNvSpPr/>
          <p:nvPr/>
        </p:nvSpPr>
        <p:spPr>
          <a:xfrm>
            <a:off x="3483568" y="3607400"/>
            <a:ext cx="1441420" cy="230832"/>
          </a:xfrm>
          <a:prstGeom prst="rect">
            <a:avLst/>
          </a:prstGeom>
        </p:spPr>
        <p:txBody>
          <a:bodyPr wrap="none">
            <a:spAutoFit/>
          </a:bodyPr>
          <a:lstStyle/>
          <a:p>
            <a:r>
              <a:rPr lang="en-US" altLang="ko-KR" sz="900" dirty="0">
                <a:solidFill>
                  <a:schemeClr val="tx1"/>
                </a:solidFill>
              </a:rPr>
              <a:t>Subtype of control frame</a:t>
            </a:r>
            <a:endParaRPr lang="en-US" sz="900" dirty="0"/>
          </a:p>
        </p:txBody>
      </p:sp>
      <p:sp>
        <p:nvSpPr>
          <p:cNvPr id="69" name="Freeform 68"/>
          <p:cNvSpPr/>
          <p:nvPr/>
        </p:nvSpPr>
        <p:spPr>
          <a:xfrm>
            <a:off x="2747473" y="1347945"/>
            <a:ext cx="230653" cy="1127002"/>
          </a:xfrm>
          <a:custGeom>
            <a:avLst/>
            <a:gdLst>
              <a:gd name="connsiteX0" fmla="*/ 12315 w 328510"/>
              <a:gd name="connsiteY0" fmla="*/ 0 h 1247686"/>
              <a:gd name="connsiteX1" fmla="*/ 29407 w 328510"/>
              <a:gd name="connsiteY1" fmla="*/ 504202 h 1247686"/>
              <a:gd name="connsiteX2" fmla="*/ 268689 w 328510"/>
              <a:gd name="connsiteY2" fmla="*/ 777668 h 1247686"/>
              <a:gd name="connsiteX3" fmla="*/ 328510 w 328510"/>
              <a:gd name="connsiteY3" fmla="*/ 1247686 h 1247686"/>
            </a:gdLst>
            <a:ahLst/>
            <a:cxnLst>
              <a:cxn ang="0">
                <a:pos x="connsiteX0" y="connsiteY0"/>
              </a:cxn>
              <a:cxn ang="0">
                <a:pos x="connsiteX1" y="connsiteY1"/>
              </a:cxn>
              <a:cxn ang="0">
                <a:pos x="connsiteX2" y="connsiteY2"/>
              </a:cxn>
              <a:cxn ang="0">
                <a:pos x="connsiteX3" y="connsiteY3"/>
              </a:cxn>
            </a:cxnLst>
            <a:rect l="l" t="t" r="r" b="b"/>
            <a:pathLst>
              <a:path w="328510" h="1247686">
                <a:moveTo>
                  <a:pt x="12315" y="0"/>
                </a:moveTo>
                <a:cubicBezTo>
                  <a:pt x="-504" y="187295"/>
                  <a:pt x="-13322" y="374591"/>
                  <a:pt x="29407" y="504202"/>
                </a:cubicBezTo>
                <a:cubicBezTo>
                  <a:pt x="72136" y="633813"/>
                  <a:pt x="218838" y="653754"/>
                  <a:pt x="268689" y="777668"/>
                </a:cubicBezTo>
                <a:cubicBezTo>
                  <a:pt x="318540" y="901582"/>
                  <a:pt x="323525" y="1074634"/>
                  <a:pt x="328510" y="1247686"/>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a:p>
        </p:txBody>
      </p:sp>
      <p:sp>
        <p:nvSpPr>
          <p:cNvPr id="3" name="矩形 2">
            <a:extLst>
              <a:ext uri="{FF2B5EF4-FFF2-40B4-BE49-F238E27FC236}">
                <a16:creationId xmlns:a16="http://schemas.microsoft.com/office/drawing/2014/main" xmlns="" id="{9767AA65-B711-40EF-8109-F046CD4950E3}"/>
              </a:ext>
            </a:extLst>
          </p:cNvPr>
          <p:cNvSpPr/>
          <p:nvPr/>
        </p:nvSpPr>
        <p:spPr>
          <a:xfrm>
            <a:off x="7249698" y="4209564"/>
            <a:ext cx="1750800" cy="430887"/>
          </a:xfrm>
          <a:prstGeom prst="rect">
            <a:avLst/>
          </a:prstGeom>
        </p:spPr>
        <p:txBody>
          <a:bodyPr wrap="none">
            <a:spAutoFit/>
          </a:bodyPr>
          <a:lstStyle/>
          <a:p>
            <a:r>
              <a:rPr lang="en-US" altLang="ko-KR" sz="1100" dirty="0"/>
              <a:t>PCH=primary channel</a:t>
            </a:r>
          </a:p>
          <a:p>
            <a:r>
              <a:rPr lang="en-US" altLang="ko-KR" sz="1100" dirty="0"/>
              <a:t>SCH=secondary channel</a:t>
            </a:r>
            <a:endParaRPr lang="zh-CN" altLang="en-US" sz="1100" dirty="0"/>
          </a:p>
        </p:txBody>
      </p:sp>
      <p:sp>
        <p:nvSpPr>
          <p:cNvPr id="59" name="Google Shape;127;p25">
            <a:extLst>
              <a:ext uri="{FF2B5EF4-FFF2-40B4-BE49-F238E27FC236}">
                <a16:creationId xmlns:a16="http://schemas.microsoft.com/office/drawing/2014/main" xmlns="" id="{13D6E576-8D07-4A12-8637-B9AF0AA629D6}"/>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Tree>
    <p:extLst>
      <p:ext uri="{BB962C8B-B14F-4D97-AF65-F5344CB8AC3E}">
        <p14:creationId xmlns:p14="http://schemas.microsoft.com/office/powerpoint/2010/main" val="1428875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p:cNvSpPr>
            <a:spLocks noGrp="1"/>
          </p:cNvSpPr>
          <p:nvPr>
            <p:ph type="body" idx="1"/>
          </p:nvPr>
        </p:nvSpPr>
        <p:spPr>
          <a:xfrm>
            <a:off x="626259" y="992268"/>
            <a:ext cx="7772400" cy="3086100"/>
          </a:xfrm>
        </p:spPr>
        <p:txBody>
          <a:bodyPr/>
          <a:lstStyle/>
          <a:p>
            <a:r>
              <a:rPr lang="en-US" altLang="zh-CN" sz="1600" dirty="0"/>
              <a:t>Propose that AP1 use explicit frames to notify all STAs. So, the process is in more coordinated way. AP, as initiator, performs concurrent PD on secondary channels to better avoid interference on secondary channel, while STA can be simple and do single primary/secondary channel sensing.</a:t>
            </a:r>
            <a:endParaRPr lang="zh-CN" altLang="en-US" sz="1600" dirty="0"/>
          </a:p>
        </p:txBody>
      </p:sp>
      <p:sp>
        <p:nvSpPr>
          <p:cNvPr id="4" name="标题 3"/>
          <p:cNvSpPr>
            <a:spLocks noGrp="1"/>
          </p:cNvSpPr>
          <p:nvPr>
            <p:ph type="title"/>
          </p:nvPr>
        </p:nvSpPr>
        <p:spPr>
          <a:xfrm>
            <a:off x="685800" y="514350"/>
            <a:ext cx="7772400" cy="550778"/>
          </a:xfrm>
        </p:spPr>
        <p:txBody>
          <a:bodyPr/>
          <a:lstStyle/>
          <a:p>
            <a:r>
              <a:rPr lang="en-US" altLang="zh-CN" dirty="0"/>
              <a:t>Proposed scheme</a:t>
            </a:r>
            <a:endParaRPr lang="zh-CN" altLang="en-US" dirty="0"/>
          </a:p>
        </p:txBody>
      </p:sp>
      <p:cxnSp>
        <p:nvCxnSpPr>
          <p:cNvPr id="6" name="Straight Arrow Connector 3"/>
          <p:cNvCxnSpPr/>
          <p:nvPr/>
        </p:nvCxnSpPr>
        <p:spPr>
          <a:xfrm>
            <a:off x="2109554" y="2884146"/>
            <a:ext cx="591750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4"/>
          <p:cNvSpPr/>
          <p:nvPr/>
        </p:nvSpPr>
        <p:spPr>
          <a:xfrm>
            <a:off x="3745525" y="2498245"/>
            <a:ext cx="2210773" cy="385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 dirty="0">
                <a:solidFill>
                  <a:schemeClr val="tx1"/>
                </a:solidFill>
              </a:rPr>
              <a:t>OBSS AP2’s P40 Transmissions</a:t>
            </a:r>
            <a:endParaRPr lang="en-US" sz="800" dirty="0">
              <a:solidFill>
                <a:schemeClr val="tx1"/>
              </a:solidFill>
            </a:endParaRPr>
          </a:p>
        </p:txBody>
      </p:sp>
      <p:sp>
        <p:nvSpPr>
          <p:cNvPr id="8" name="Rectangle 5"/>
          <p:cNvSpPr/>
          <p:nvPr/>
        </p:nvSpPr>
        <p:spPr>
          <a:xfrm>
            <a:off x="2573815" y="2112347"/>
            <a:ext cx="707448" cy="7717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AP1’s P80</a:t>
            </a:r>
          </a:p>
        </p:txBody>
      </p:sp>
      <p:sp>
        <p:nvSpPr>
          <p:cNvPr id="9" name="Rectangle 6"/>
          <p:cNvSpPr/>
          <p:nvPr/>
        </p:nvSpPr>
        <p:spPr>
          <a:xfrm>
            <a:off x="4224523" y="2112347"/>
            <a:ext cx="1481219" cy="385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AP1’ S40</a:t>
            </a:r>
          </a:p>
        </p:txBody>
      </p:sp>
      <p:sp>
        <p:nvSpPr>
          <p:cNvPr id="10" name="Rectangle 7"/>
          <p:cNvSpPr/>
          <p:nvPr/>
        </p:nvSpPr>
        <p:spPr>
          <a:xfrm>
            <a:off x="6435911" y="2112346"/>
            <a:ext cx="707448" cy="7717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AP1’s P80</a:t>
            </a:r>
          </a:p>
        </p:txBody>
      </p:sp>
      <p:sp>
        <p:nvSpPr>
          <p:cNvPr id="11" name="Rectangle 8"/>
          <p:cNvSpPr/>
          <p:nvPr/>
        </p:nvSpPr>
        <p:spPr>
          <a:xfrm>
            <a:off x="3998404" y="2111645"/>
            <a:ext cx="155573" cy="3859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9"/>
          <p:cNvSpPr/>
          <p:nvPr/>
        </p:nvSpPr>
        <p:spPr>
          <a:xfrm>
            <a:off x="3953805" y="2498099"/>
            <a:ext cx="155573" cy="3859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3" name="Rectangle 10"/>
          <p:cNvSpPr/>
          <p:nvPr/>
        </p:nvSpPr>
        <p:spPr>
          <a:xfrm>
            <a:off x="3734673" y="2498245"/>
            <a:ext cx="166425" cy="3859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4" name="Freeform 11"/>
          <p:cNvSpPr/>
          <p:nvPr/>
        </p:nvSpPr>
        <p:spPr>
          <a:xfrm>
            <a:off x="3637784" y="2883852"/>
            <a:ext cx="191225" cy="253195"/>
          </a:xfrm>
          <a:custGeom>
            <a:avLst/>
            <a:gdLst>
              <a:gd name="connsiteX0" fmla="*/ 249766 w 249766"/>
              <a:gd name="connsiteY0" fmla="*/ 0 h 385234"/>
              <a:gd name="connsiteX1" fmla="*/ 198966 w 249766"/>
              <a:gd name="connsiteY1" fmla="*/ 156634 h 385234"/>
              <a:gd name="connsiteX2" fmla="*/ 63500 w 249766"/>
              <a:gd name="connsiteY2" fmla="*/ 228600 h 385234"/>
              <a:gd name="connsiteX3" fmla="*/ 0 w 249766"/>
              <a:gd name="connsiteY3" fmla="*/ 385234 h 385234"/>
            </a:gdLst>
            <a:ahLst/>
            <a:cxnLst>
              <a:cxn ang="0">
                <a:pos x="connsiteX0" y="connsiteY0"/>
              </a:cxn>
              <a:cxn ang="0">
                <a:pos x="connsiteX1" y="connsiteY1"/>
              </a:cxn>
              <a:cxn ang="0">
                <a:pos x="connsiteX2" y="connsiteY2"/>
              </a:cxn>
              <a:cxn ang="0">
                <a:pos x="connsiteX3" y="connsiteY3"/>
              </a:cxn>
            </a:cxnLst>
            <a:rect l="l" t="t" r="r" b="b"/>
            <a:pathLst>
              <a:path w="249766" h="385234">
                <a:moveTo>
                  <a:pt x="249766" y="0"/>
                </a:moveTo>
                <a:cubicBezTo>
                  <a:pt x="239888" y="59267"/>
                  <a:pt x="230010" y="118534"/>
                  <a:pt x="198966" y="156634"/>
                </a:cubicBezTo>
                <a:cubicBezTo>
                  <a:pt x="167922" y="194734"/>
                  <a:pt x="96661" y="190500"/>
                  <a:pt x="63500" y="228600"/>
                </a:cubicBezTo>
                <a:cubicBezTo>
                  <a:pt x="30339" y="266700"/>
                  <a:pt x="15169" y="325967"/>
                  <a:pt x="0" y="385234"/>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Freeform 12"/>
          <p:cNvSpPr/>
          <p:nvPr/>
        </p:nvSpPr>
        <p:spPr>
          <a:xfrm>
            <a:off x="3824096" y="2883852"/>
            <a:ext cx="242160" cy="567602"/>
          </a:xfrm>
          <a:custGeom>
            <a:avLst/>
            <a:gdLst>
              <a:gd name="connsiteX0" fmla="*/ 249766 w 249766"/>
              <a:gd name="connsiteY0" fmla="*/ 0 h 385234"/>
              <a:gd name="connsiteX1" fmla="*/ 198966 w 249766"/>
              <a:gd name="connsiteY1" fmla="*/ 156634 h 385234"/>
              <a:gd name="connsiteX2" fmla="*/ 63500 w 249766"/>
              <a:gd name="connsiteY2" fmla="*/ 228600 h 385234"/>
              <a:gd name="connsiteX3" fmla="*/ 0 w 249766"/>
              <a:gd name="connsiteY3" fmla="*/ 385234 h 385234"/>
            </a:gdLst>
            <a:ahLst/>
            <a:cxnLst>
              <a:cxn ang="0">
                <a:pos x="connsiteX0" y="connsiteY0"/>
              </a:cxn>
              <a:cxn ang="0">
                <a:pos x="connsiteX1" y="connsiteY1"/>
              </a:cxn>
              <a:cxn ang="0">
                <a:pos x="connsiteX2" y="connsiteY2"/>
              </a:cxn>
              <a:cxn ang="0">
                <a:pos x="connsiteX3" y="connsiteY3"/>
              </a:cxn>
            </a:cxnLst>
            <a:rect l="l" t="t" r="r" b="b"/>
            <a:pathLst>
              <a:path w="249766" h="385234">
                <a:moveTo>
                  <a:pt x="249766" y="0"/>
                </a:moveTo>
                <a:cubicBezTo>
                  <a:pt x="239888" y="59267"/>
                  <a:pt x="230010" y="118534"/>
                  <a:pt x="198966" y="156634"/>
                </a:cubicBezTo>
                <a:cubicBezTo>
                  <a:pt x="167922" y="194734"/>
                  <a:pt x="96661" y="190500"/>
                  <a:pt x="63500" y="228600"/>
                </a:cubicBezTo>
                <a:cubicBezTo>
                  <a:pt x="30339" y="266700"/>
                  <a:pt x="15169" y="325967"/>
                  <a:pt x="0" y="385234"/>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6" name="TextBox 13"/>
          <p:cNvSpPr txBox="1"/>
          <p:nvPr/>
        </p:nvSpPr>
        <p:spPr>
          <a:xfrm>
            <a:off x="2927539" y="3148923"/>
            <a:ext cx="2328680" cy="215444"/>
          </a:xfrm>
          <a:prstGeom prst="rect">
            <a:avLst/>
          </a:prstGeom>
          <a:noFill/>
        </p:spPr>
        <p:txBody>
          <a:bodyPr wrap="square" rtlCol="0">
            <a:spAutoFit/>
          </a:bodyPr>
          <a:lstStyle/>
          <a:p>
            <a:r>
              <a:rPr lang="en-US" altLang="zh-CN" sz="800" dirty="0"/>
              <a:t>AP2 queries AP1</a:t>
            </a:r>
            <a:endParaRPr lang="en-US" sz="800" dirty="0"/>
          </a:p>
        </p:txBody>
      </p:sp>
      <p:sp>
        <p:nvSpPr>
          <p:cNvPr id="17" name="TextBox 14"/>
          <p:cNvSpPr txBox="1"/>
          <p:nvPr/>
        </p:nvSpPr>
        <p:spPr>
          <a:xfrm>
            <a:off x="1493874" y="3492724"/>
            <a:ext cx="6618768" cy="338554"/>
          </a:xfrm>
          <a:prstGeom prst="rect">
            <a:avLst/>
          </a:prstGeom>
          <a:noFill/>
        </p:spPr>
        <p:txBody>
          <a:bodyPr wrap="square" rtlCol="0">
            <a:spAutoFit/>
          </a:bodyPr>
          <a:lstStyle/>
          <a:p>
            <a:r>
              <a:rPr lang="en-US" altLang="zh-CN" sz="800" dirty="0"/>
              <a:t>AP1</a:t>
            </a:r>
            <a:r>
              <a:rPr lang="zh-CN" altLang="en-US" sz="800" dirty="0"/>
              <a:t> </a:t>
            </a:r>
            <a:r>
              <a:rPr lang="en-US" altLang="zh-CN" sz="800" dirty="0"/>
              <a:t>respond and indicate to switch to S40. It can prevent local hidden STA to contend on primary channel, also notify STA to go to secondary channel for SCA. </a:t>
            </a:r>
            <a:endParaRPr lang="en-US" sz="800" dirty="0"/>
          </a:p>
        </p:txBody>
      </p:sp>
      <p:cxnSp>
        <p:nvCxnSpPr>
          <p:cNvPr id="18" name="Straight Arrow Connector 15"/>
          <p:cNvCxnSpPr/>
          <p:nvPr/>
        </p:nvCxnSpPr>
        <p:spPr>
          <a:xfrm>
            <a:off x="2087446" y="4493768"/>
            <a:ext cx="591750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16"/>
          <p:cNvSpPr/>
          <p:nvPr/>
        </p:nvSpPr>
        <p:spPr>
          <a:xfrm>
            <a:off x="2573815" y="4105015"/>
            <a:ext cx="1566987" cy="385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 dirty="0">
                <a:solidFill>
                  <a:schemeClr val="tx1"/>
                </a:solidFill>
              </a:rPr>
              <a:t>P40 sensing</a:t>
            </a:r>
            <a:endParaRPr lang="en-US" sz="800" dirty="0">
              <a:solidFill>
                <a:schemeClr val="tx1"/>
              </a:solidFill>
            </a:endParaRPr>
          </a:p>
        </p:txBody>
      </p:sp>
      <p:sp>
        <p:nvSpPr>
          <p:cNvPr id="20" name="Rectangle 17"/>
          <p:cNvSpPr/>
          <p:nvPr/>
        </p:nvSpPr>
        <p:spPr>
          <a:xfrm>
            <a:off x="4149298" y="3719116"/>
            <a:ext cx="1566987" cy="385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 dirty="0">
                <a:solidFill>
                  <a:schemeClr val="tx1"/>
                </a:solidFill>
              </a:rPr>
              <a:t>S40 sensing and Rx</a:t>
            </a:r>
            <a:endParaRPr lang="en-US" sz="800" dirty="0">
              <a:solidFill>
                <a:schemeClr val="tx1"/>
              </a:solidFill>
            </a:endParaRPr>
          </a:p>
        </p:txBody>
      </p:sp>
      <p:sp>
        <p:nvSpPr>
          <p:cNvPr id="21" name="Rectangle 18"/>
          <p:cNvSpPr/>
          <p:nvPr/>
        </p:nvSpPr>
        <p:spPr>
          <a:xfrm>
            <a:off x="5711713" y="4105015"/>
            <a:ext cx="1566987" cy="385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 dirty="0">
                <a:solidFill>
                  <a:schemeClr val="tx1"/>
                </a:solidFill>
              </a:rPr>
              <a:t>P40 sensing</a:t>
            </a:r>
            <a:endParaRPr lang="en-US" sz="800" dirty="0">
              <a:solidFill>
                <a:schemeClr val="tx1"/>
              </a:solidFill>
            </a:endParaRPr>
          </a:p>
        </p:txBody>
      </p:sp>
      <p:sp>
        <p:nvSpPr>
          <p:cNvPr id="22" name="Rectangle 19"/>
          <p:cNvSpPr/>
          <p:nvPr/>
        </p:nvSpPr>
        <p:spPr>
          <a:xfrm>
            <a:off x="1704866" y="2767706"/>
            <a:ext cx="380232" cy="215444"/>
          </a:xfrm>
          <a:prstGeom prst="rect">
            <a:avLst/>
          </a:prstGeom>
        </p:spPr>
        <p:txBody>
          <a:bodyPr wrap="none">
            <a:spAutoFit/>
          </a:bodyPr>
          <a:lstStyle/>
          <a:p>
            <a:r>
              <a:rPr lang="en-US" sz="800" dirty="0">
                <a:solidFill>
                  <a:schemeClr val="tx1"/>
                </a:solidFill>
              </a:rPr>
              <a:t>AP1</a:t>
            </a:r>
            <a:endParaRPr lang="en-US" sz="800" dirty="0"/>
          </a:p>
        </p:txBody>
      </p:sp>
      <p:sp>
        <p:nvSpPr>
          <p:cNvPr id="23" name="Rectangle 20"/>
          <p:cNvSpPr/>
          <p:nvPr/>
        </p:nvSpPr>
        <p:spPr>
          <a:xfrm>
            <a:off x="1651166" y="4362510"/>
            <a:ext cx="442750" cy="215444"/>
          </a:xfrm>
          <a:prstGeom prst="rect">
            <a:avLst/>
          </a:prstGeom>
        </p:spPr>
        <p:txBody>
          <a:bodyPr wrap="none">
            <a:spAutoFit/>
          </a:bodyPr>
          <a:lstStyle/>
          <a:p>
            <a:r>
              <a:rPr lang="en-US" altLang="zh-CN" sz="800" dirty="0"/>
              <a:t>STA</a:t>
            </a:r>
            <a:r>
              <a:rPr lang="en-US" sz="800" dirty="0">
                <a:solidFill>
                  <a:schemeClr val="tx1"/>
                </a:solidFill>
              </a:rPr>
              <a:t>1</a:t>
            </a:r>
            <a:endParaRPr lang="en-US" sz="800" dirty="0"/>
          </a:p>
        </p:txBody>
      </p:sp>
      <p:sp>
        <p:nvSpPr>
          <p:cNvPr id="24" name="Google Shape;127;p25">
            <a:extLst>
              <a:ext uri="{FF2B5EF4-FFF2-40B4-BE49-F238E27FC236}">
                <a16:creationId xmlns:a16="http://schemas.microsoft.com/office/drawing/2014/main" xmlns="" id="{E9B7D34C-0A30-40A8-8457-74A427A99748}"/>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Tree>
    <p:extLst>
      <p:ext uri="{BB962C8B-B14F-4D97-AF65-F5344CB8AC3E}">
        <p14:creationId xmlns:p14="http://schemas.microsoft.com/office/powerpoint/2010/main" val="3450658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4">
            <a:extLst>
              <a:ext uri="{FF2B5EF4-FFF2-40B4-BE49-F238E27FC236}">
                <a16:creationId xmlns:a16="http://schemas.microsoft.com/office/drawing/2014/main" xmlns="" id="{8BDA3B31-CB70-4DB7-8C61-0902E6F2B3ED}"/>
              </a:ext>
            </a:extLst>
          </p:cNvPr>
          <p:cNvSpPr>
            <a:spLocks noGrp="1"/>
          </p:cNvSpPr>
          <p:nvPr>
            <p:ph type="body" idx="1"/>
          </p:nvPr>
        </p:nvSpPr>
        <p:spPr>
          <a:xfrm>
            <a:off x="685800" y="1387351"/>
            <a:ext cx="7772400" cy="3086100"/>
          </a:xfrm>
        </p:spPr>
        <p:txBody>
          <a:bodyPr/>
          <a:lstStyle/>
          <a:p>
            <a:r>
              <a:rPr lang="en-US" altLang="zh-CN" sz="2000" dirty="0"/>
              <a:t>To simplify the implementation, AP1’s transmission on secondary channel and primary channel starts simultaneously.</a:t>
            </a:r>
            <a:endParaRPr lang="zh-CN" altLang="en-US" sz="2000" dirty="0"/>
          </a:p>
        </p:txBody>
      </p:sp>
      <p:sp>
        <p:nvSpPr>
          <p:cNvPr id="4" name="标题 3">
            <a:extLst>
              <a:ext uri="{FF2B5EF4-FFF2-40B4-BE49-F238E27FC236}">
                <a16:creationId xmlns:a16="http://schemas.microsoft.com/office/drawing/2014/main" xmlns="" id="{B490CC39-C63E-486C-ABDA-1D37742FEE3E}"/>
              </a:ext>
            </a:extLst>
          </p:cNvPr>
          <p:cNvSpPr>
            <a:spLocks noGrp="1"/>
          </p:cNvSpPr>
          <p:nvPr>
            <p:ph type="title"/>
          </p:nvPr>
        </p:nvSpPr>
        <p:spPr/>
        <p:txBody>
          <a:bodyPr/>
          <a:lstStyle/>
          <a:p>
            <a:r>
              <a:rPr lang="en-US" altLang="zh-CN" dirty="0"/>
              <a:t>Proposed scheme</a:t>
            </a:r>
            <a:endParaRPr lang="zh-CN" altLang="en-US" dirty="0"/>
          </a:p>
        </p:txBody>
      </p:sp>
      <p:cxnSp>
        <p:nvCxnSpPr>
          <p:cNvPr id="6" name="Straight Arrow Connector 3">
            <a:extLst>
              <a:ext uri="{FF2B5EF4-FFF2-40B4-BE49-F238E27FC236}">
                <a16:creationId xmlns:a16="http://schemas.microsoft.com/office/drawing/2014/main" xmlns="" id="{A99DAF98-F10A-41F7-9411-BB9528D5BC32}"/>
              </a:ext>
            </a:extLst>
          </p:cNvPr>
          <p:cNvCxnSpPr/>
          <p:nvPr/>
        </p:nvCxnSpPr>
        <p:spPr>
          <a:xfrm>
            <a:off x="1980196" y="3150599"/>
            <a:ext cx="591750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4">
            <a:extLst>
              <a:ext uri="{FF2B5EF4-FFF2-40B4-BE49-F238E27FC236}">
                <a16:creationId xmlns:a16="http://schemas.microsoft.com/office/drawing/2014/main" xmlns="" id="{198A1172-95A5-40DA-830B-D555200853DB}"/>
              </a:ext>
            </a:extLst>
          </p:cNvPr>
          <p:cNvSpPr/>
          <p:nvPr/>
        </p:nvSpPr>
        <p:spPr>
          <a:xfrm>
            <a:off x="3616167" y="2764698"/>
            <a:ext cx="2210773" cy="385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800" dirty="0">
                <a:solidFill>
                  <a:schemeClr val="tx1"/>
                </a:solidFill>
              </a:rPr>
              <a:t>OBSS AP2’s P40 Transmissions</a:t>
            </a:r>
            <a:endParaRPr lang="en-US" sz="800" dirty="0">
              <a:solidFill>
                <a:schemeClr val="tx1"/>
              </a:solidFill>
            </a:endParaRPr>
          </a:p>
        </p:txBody>
      </p:sp>
      <p:sp>
        <p:nvSpPr>
          <p:cNvPr id="8" name="Rectangle 5">
            <a:extLst>
              <a:ext uri="{FF2B5EF4-FFF2-40B4-BE49-F238E27FC236}">
                <a16:creationId xmlns:a16="http://schemas.microsoft.com/office/drawing/2014/main" xmlns="" id="{B72212D2-1301-4662-BDD3-219F6700F030}"/>
              </a:ext>
            </a:extLst>
          </p:cNvPr>
          <p:cNvSpPr/>
          <p:nvPr/>
        </p:nvSpPr>
        <p:spPr>
          <a:xfrm>
            <a:off x="2444457" y="2378800"/>
            <a:ext cx="707448" cy="7717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AP1’s P80</a:t>
            </a:r>
          </a:p>
        </p:txBody>
      </p:sp>
      <p:sp>
        <p:nvSpPr>
          <p:cNvPr id="9" name="Rectangle 6">
            <a:extLst>
              <a:ext uri="{FF2B5EF4-FFF2-40B4-BE49-F238E27FC236}">
                <a16:creationId xmlns:a16="http://schemas.microsoft.com/office/drawing/2014/main" xmlns="" id="{0B42703B-27FB-4800-A121-469AD496681E}"/>
              </a:ext>
            </a:extLst>
          </p:cNvPr>
          <p:cNvSpPr/>
          <p:nvPr/>
        </p:nvSpPr>
        <p:spPr>
          <a:xfrm>
            <a:off x="4095165" y="2378800"/>
            <a:ext cx="1481219" cy="38589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AP1’ S40</a:t>
            </a:r>
          </a:p>
        </p:txBody>
      </p:sp>
      <p:sp>
        <p:nvSpPr>
          <p:cNvPr id="10" name="Rectangle 7">
            <a:extLst>
              <a:ext uri="{FF2B5EF4-FFF2-40B4-BE49-F238E27FC236}">
                <a16:creationId xmlns:a16="http://schemas.microsoft.com/office/drawing/2014/main" xmlns="" id="{DBA7FBB2-BDF2-4AFE-B86B-684DE9E1311C}"/>
              </a:ext>
            </a:extLst>
          </p:cNvPr>
          <p:cNvSpPr/>
          <p:nvPr/>
        </p:nvSpPr>
        <p:spPr>
          <a:xfrm>
            <a:off x="6306553" y="2378799"/>
            <a:ext cx="707448" cy="7717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a:solidFill>
                  <a:schemeClr val="tx1"/>
                </a:solidFill>
              </a:rPr>
              <a:t>AP1’s P80</a:t>
            </a:r>
          </a:p>
        </p:txBody>
      </p:sp>
      <p:sp>
        <p:nvSpPr>
          <p:cNvPr id="11" name="Rectangle 8">
            <a:extLst>
              <a:ext uri="{FF2B5EF4-FFF2-40B4-BE49-F238E27FC236}">
                <a16:creationId xmlns:a16="http://schemas.microsoft.com/office/drawing/2014/main" xmlns="" id="{CB65A1D9-9FBC-4C06-86CF-85F23ABE1F48}"/>
              </a:ext>
            </a:extLst>
          </p:cNvPr>
          <p:cNvSpPr/>
          <p:nvPr/>
        </p:nvSpPr>
        <p:spPr>
          <a:xfrm>
            <a:off x="3849162" y="2378799"/>
            <a:ext cx="155573" cy="3859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2" name="Rectangle 9">
            <a:extLst>
              <a:ext uri="{FF2B5EF4-FFF2-40B4-BE49-F238E27FC236}">
                <a16:creationId xmlns:a16="http://schemas.microsoft.com/office/drawing/2014/main" xmlns="" id="{99625728-7E7F-478E-BBDE-FEB9660D68E5}"/>
              </a:ext>
            </a:extLst>
          </p:cNvPr>
          <p:cNvSpPr/>
          <p:nvPr/>
        </p:nvSpPr>
        <p:spPr>
          <a:xfrm>
            <a:off x="3849162" y="2764552"/>
            <a:ext cx="155573" cy="3859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3" name="Rectangle 10">
            <a:extLst>
              <a:ext uri="{FF2B5EF4-FFF2-40B4-BE49-F238E27FC236}">
                <a16:creationId xmlns:a16="http://schemas.microsoft.com/office/drawing/2014/main" xmlns="" id="{2C28E89D-4127-41AA-AD24-7C33EC2134D5}"/>
              </a:ext>
            </a:extLst>
          </p:cNvPr>
          <p:cNvSpPr/>
          <p:nvPr/>
        </p:nvSpPr>
        <p:spPr>
          <a:xfrm>
            <a:off x="3605315" y="2764698"/>
            <a:ext cx="166425" cy="385900"/>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4" name="Freeform 11">
            <a:extLst>
              <a:ext uri="{FF2B5EF4-FFF2-40B4-BE49-F238E27FC236}">
                <a16:creationId xmlns:a16="http://schemas.microsoft.com/office/drawing/2014/main" xmlns="" id="{5C2A3E6F-4D2B-4727-B40B-3E0BD6DADC64}"/>
              </a:ext>
            </a:extLst>
          </p:cNvPr>
          <p:cNvSpPr/>
          <p:nvPr/>
        </p:nvSpPr>
        <p:spPr>
          <a:xfrm>
            <a:off x="3508426" y="3150305"/>
            <a:ext cx="191225" cy="253195"/>
          </a:xfrm>
          <a:custGeom>
            <a:avLst/>
            <a:gdLst>
              <a:gd name="connsiteX0" fmla="*/ 249766 w 249766"/>
              <a:gd name="connsiteY0" fmla="*/ 0 h 385234"/>
              <a:gd name="connsiteX1" fmla="*/ 198966 w 249766"/>
              <a:gd name="connsiteY1" fmla="*/ 156634 h 385234"/>
              <a:gd name="connsiteX2" fmla="*/ 63500 w 249766"/>
              <a:gd name="connsiteY2" fmla="*/ 228600 h 385234"/>
              <a:gd name="connsiteX3" fmla="*/ 0 w 249766"/>
              <a:gd name="connsiteY3" fmla="*/ 385234 h 385234"/>
            </a:gdLst>
            <a:ahLst/>
            <a:cxnLst>
              <a:cxn ang="0">
                <a:pos x="connsiteX0" y="connsiteY0"/>
              </a:cxn>
              <a:cxn ang="0">
                <a:pos x="connsiteX1" y="connsiteY1"/>
              </a:cxn>
              <a:cxn ang="0">
                <a:pos x="connsiteX2" y="connsiteY2"/>
              </a:cxn>
              <a:cxn ang="0">
                <a:pos x="connsiteX3" y="connsiteY3"/>
              </a:cxn>
            </a:cxnLst>
            <a:rect l="l" t="t" r="r" b="b"/>
            <a:pathLst>
              <a:path w="249766" h="385234">
                <a:moveTo>
                  <a:pt x="249766" y="0"/>
                </a:moveTo>
                <a:cubicBezTo>
                  <a:pt x="239888" y="59267"/>
                  <a:pt x="230010" y="118534"/>
                  <a:pt x="198966" y="156634"/>
                </a:cubicBezTo>
                <a:cubicBezTo>
                  <a:pt x="167922" y="194734"/>
                  <a:pt x="96661" y="190500"/>
                  <a:pt x="63500" y="228600"/>
                </a:cubicBezTo>
                <a:cubicBezTo>
                  <a:pt x="30339" y="266700"/>
                  <a:pt x="15169" y="325967"/>
                  <a:pt x="0" y="385234"/>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5" name="Freeform 12">
            <a:extLst>
              <a:ext uri="{FF2B5EF4-FFF2-40B4-BE49-F238E27FC236}">
                <a16:creationId xmlns:a16="http://schemas.microsoft.com/office/drawing/2014/main" xmlns="" id="{183E610B-278C-4B30-A2D7-BFF6776CE0CD}"/>
              </a:ext>
            </a:extLst>
          </p:cNvPr>
          <p:cNvSpPr/>
          <p:nvPr/>
        </p:nvSpPr>
        <p:spPr>
          <a:xfrm>
            <a:off x="3694738" y="3150305"/>
            <a:ext cx="242160" cy="567602"/>
          </a:xfrm>
          <a:custGeom>
            <a:avLst/>
            <a:gdLst>
              <a:gd name="connsiteX0" fmla="*/ 249766 w 249766"/>
              <a:gd name="connsiteY0" fmla="*/ 0 h 385234"/>
              <a:gd name="connsiteX1" fmla="*/ 198966 w 249766"/>
              <a:gd name="connsiteY1" fmla="*/ 156634 h 385234"/>
              <a:gd name="connsiteX2" fmla="*/ 63500 w 249766"/>
              <a:gd name="connsiteY2" fmla="*/ 228600 h 385234"/>
              <a:gd name="connsiteX3" fmla="*/ 0 w 249766"/>
              <a:gd name="connsiteY3" fmla="*/ 385234 h 385234"/>
            </a:gdLst>
            <a:ahLst/>
            <a:cxnLst>
              <a:cxn ang="0">
                <a:pos x="connsiteX0" y="connsiteY0"/>
              </a:cxn>
              <a:cxn ang="0">
                <a:pos x="connsiteX1" y="connsiteY1"/>
              </a:cxn>
              <a:cxn ang="0">
                <a:pos x="connsiteX2" y="connsiteY2"/>
              </a:cxn>
              <a:cxn ang="0">
                <a:pos x="connsiteX3" y="connsiteY3"/>
              </a:cxn>
            </a:cxnLst>
            <a:rect l="l" t="t" r="r" b="b"/>
            <a:pathLst>
              <a:path w="249766" h="385234">
                <a:moveTo>
                  <a:pt x="249766" y="0"/>
                </a:moveTo>
                <a:cubicBezTo>
                  <a:pt x="239888" y="59267"/>
                  <a:pt x="230010" y="118534"/>
                  <a:pt x="198966" y="156634"/>
                </a:cubicBezTo>
                <a:cubicBezTo>
                  <a:pt x="167922" y="194734"/>
                  <a:pt x="96661" y="190500"/>
                  <a:pt x="63500" y="228600"/>
                </a:cubicBezTo>
                <a:cubicBezTo>
                  <a:pt x="30339" y="266700"/>
                  <a:pt x="15169" y="325967"/>
                  <a:pt x="0" y="385234"/>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16" name="TextBox 13">
            <a:extLst>
              <a:ext uri="{FF2B5EF4-FFF2-40B4-BE49-F238E27FC236}">
                <a16:creationId xmlns:a16="http://schemas.microsoft.com/office/drawing/2014/main" xmlns="" id="{40DC925A-542C-42AA-AD3E-952867D594D0}"/>
              </a:ext>
            </a:extLst>
          </p:cNvPr>
          <p:cNvSpPr txBox="1"/>
          <p:nvPr/>
        </p:nvSpPr>
        <p:spPr>
          <a:xfrm>
            <a:off x="1955740" y="3416531"/>
            <a:ext cx="2328680" cy="215444"/>
          </a:xfrm>
          <a:prstGeom prst="rect">
            <a:avLst/>
          </a:prstGeom>
          <a:noFill/>
        </p:spPr>
        <p:txBody>
          <a:bodyPr wrap="square" rtlCol="0">
            <a:spAutoFit/>
          </a:bodyPr>
          <a:lstStyle/>
          <a:p>
            <a:r>
              <a:rPr lang="en-US" altLang="zh-CN" sz="800" dirty="0"/>
              <a:t>AP2 transmit PPDU to </a:t>
            </a:r>
            <a:r>
              <a:rPr lang="en-US" altLang="zh-CN" sz="800" dirty="0" err="1"/>
              <a:t>querie</a:t>
            </a:r>
            <a:r>
              <a:rPr lang="en-US" altLang="zh-CN" sz="800" dirty="0"/>
              <a:t> AP1</a:t>
            </a:r>
            <a:endParaRPr lang="en-US" sz="800" dirty="0"/>
          </a:p>
        </p:txBody>
      </p:sp>
      <p:sp>
        <p:nvSpPr>
          <p:cNvPr id="17" name="Rectangle 19">
            <a:extLst>
              <a:ext uri="{FF2B5EF4-FFF2-40B4-BE49-F238E27FC236}">
                <a16:creationId xmlns:a16="http://schemas.microsoft.com/office/drawing/2014/main" xmlns="" id="{43B1FD65-8EAF-4484-8502-7F388EE32AE9}"/>
              </a:ext>
            </a:extLst>
          </p:cNvPr>
          <p:cNvSpPr/>
          <p:nvPr/>
        </p:nvSpPr>
        <p:spPr>
          <a:xfrm>
            <a:off x="1575508" y="3034159"/>
            <a:ext cx="380232" cy="215444"/>
          </a:xfrm>
          <a:prstGeom prst="rect">
            <a:avLst/>
          </a:prstGeom>
        </p:spPr>
        <p:txBody>
          <a:bodyPr wrap="none">
            <a:spAutoFit/>
          </a:bodyPr>
          <a:lstStyle/>
          <a:p>
            <a:r>
              <a:rPr lang="en-US" sz="800" dirty="0">
                <a:solidFill>
                  <a:schemeClr val="tx1"/>
                </a:solidFill>
              </a:rPr>
              <a:t>AP1</a:t>
            </a:r>
            <a:endParaRPr lang="en-US" sz="800" dirty="0"/>
          </a:p>
        </p:txBody>
      </p:sp>
      <p:sp>
        <p:nvSpPr>
          <p:cNvPr id="18" name="矩形 17">
            <a:extLst>
              <a:ext uri="{FF2B5EF4-FFF2-40B4-BE49-F238E27FC236}">
                <a16:creationId xmlns:a16="http://schemas.microsoft.com/office/drawing/2014/main" xmlns="" id="{F01F274C-CDEA-4443-89D9-96955DF4C768}"/>
              </a:ext>
            </a:extLst>
          </p:cNvPr>
          <p:cNvSpPr/>
          <p:nvPr/>
        </p:nvSpPr>
        <p:spPr>
          <a:xfrm>
            <a:off x="1914342" y="3722193"/>
            <a:ext cx="5808000" cy="246221"/>
          </a:xfrm>
          <a:prstGeom prst="rect">
            <a:avLst/>
          </a:prstGeom>
        </p:spPr>
        <p:txBody>
          <a:bodyPr wrap="none">
            <a:spAutoFit/>
          </a:bodyPr>
          <a:lstStyle/>
          <a:p>
            <a:r>
              <a:rPr lang="en-US" altLang="zh-CN" sz="1000" dirty="0"/>
              <a:t>AP1</a:t>
            </a:r>
            <a:r>
              <a:rPr lang="zh-CN" altLang="en-US" sz="1000" dirty="0"/>
              <a:t> </a:t>
            </a:r>
            <a:r>
              <a:rPr lang="en-US" altLang="zh-CN" sz="1000" dirty="0"/>
              <a:t>transmits</a:t>
            </a:r>
            <a:r>
              <a:rPr lang="zh-CN" altLang="en-US" sz="1000" dirty="0"/>
              <a:t> </a:t>
            </a:r>
            <a:r>
              <a:rPr lang="en-US" altLang="zh-CN" sz="1000" dirty="0"/>
              <a:t>PPDU</a:t>
            </a:r>
            <a:r>
              <a:rPr lang="zh-CN" altLang="en-US" sz="1000" dirty="0"/>
              <a:t> </a:t>
            </a:r>
            <a:r>
              <a:rPr lang="en-US" altLang="zh-CN" sz="1000" dirty="0"/>
              <a:t>to indicate switching to S40 and also announce NAV on secondary channel. </a:t>
            </a:r>
            <a:endParaRPr lang="zh-CN" altLang="en-US" sz="1000" dirty="0"/>
          </a:p>
        </p:txBody>
      </p:sp>
      <p:sp>
        <p:nvSpPr>
          <p:cNvPr id="19" name="Google Shape;127;p25">
            <a:extLst>
              <a:ext uri="{FF2B5EF4-FFF2-40B4-BE49-F238E27FC236}">
                <a16:creationId xmlns:a16="http://schemas.microsoft.com/office/drawing/2014/main" xmlns="" id="{4AFCA6EE-F78D-420F-9220-CAF1BD6BF788}"/>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Tree>
    <p:extLst>
      <p:ext uri="{BB962C8B-B14F-4D97-AF65-F5344CB8AC3E}">
        <p14:creationId xmlns:p14="http://schemas.microsoft.com/office/powerpoint/2010/main" val="362404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Google Shape;296;p48"/>
          <p:cNvSpPr txBox="1">
            <a:spLocks noGrp="1"/>
          </p:cNvSpPr>
          <p:nvPr>
            <p:ph type="title"/>
          </p:nvPr>
        </p:nvSpPr>
        <p:spPr>
          <a:xfrm>
            <a:off x="688833" y="787406"/>
            <a:ext cx="8050800" cy="378000"/>
          </a:xfrm>
          <a:prstGeom prst="rect">
            <a:avLst/>
          </a:prstGeom>
          <a:noFill/>
          <a:ln>
            <a:noFill/>
          </a:ln>
        </p:spPr>
        <p:txBody>
          <a:bodyPr spcFirstLastPara="1" wrap="square" lIns="68575" tIns="68575" rIns="68575" bIns="68575" anchor="ctr" anchorCtr="0">
            <a:noAutofit/>
          </a:bodyPr>
          <a:lstStyle/>
          <a:p>
            <a:pPr marL="0" lvl="0" indent="0" rtl="0">
              <a:lnSpc>
                <a:spcPct val="85000"/>
              </a:lnSpc>
              <a:spcBef>
                <a:spcPts val="0"/>
              </a:spcBef>
              <a:spcAft>
                <a:spcPts val="0"/>
              </a:spcAft>
              <a:buClr>
                <a:schemeClr val="dk2"/>
              </a:buClr>
              <a:buSzPts val="1100"/>
              <a:buNone/>
            </a:pPr>
            <a:r>
              <a:rPr lang="en" sz="2800" dirty="0"/>
              <a:t>Conclusions</a:t>
            </a:r>
            <a:endParaRPr sz="2800" dirty="0"/>
          </a:p>
        </p:txBody>
      </p:sp>
      <p:sp>
        <p:nvSpPr>
          <p:cNvPr id="297" name="Google Shape;297;p48"/>
          <p:cNvSpPr txBox="1">
            <a:spLocks noGrp="1"/>
          </p:cNvSpPr>
          <p:nvPr>
            <p:ph type="body" idx="1"/>
          </p:nvPr>
        </p:nvSpPr>
        <p:spPr>
          <a:xfrm>
            <a:off x="731300" y="1273778"/>
            <a:ext cx="7805797" cy="3402019"/>
          </a:xfrm>
          <a:prstGeom prst="rect">
            <a:avLst/>
          </a:prstGeom>
          <a:noFill/>
          <a:ln>
            <a:noFill/>
          </a:ln>
        </p:spPr>
        <p:txBody>
          <a:bodyPr spcFirstLastPara="1" wrap="square" lIns="68575" tIns="68575" rIns="68575" bIns="68575" anchor="t" anchorCtr="0">
            <a:noAutofit/>
          </a:bodyPr>
          <a:lstStyle/>
          <a:p>
            <a:pPr marL="342900" lvl="0" indent="-336550" algn="just">
              <a:spcBef>
                <a:spcPts val="900"/>
              </a:spcBef>
              <a:buSzPts val="1700"/>
              <a:buChar char="●"/>
            </a:pPr>
            <a:r>
              <a:rPr lang="en" sz="1700" b="0" dirty="0"/>
              <a:t>This presentation proposed an UHR </a:t>
            </a:r>
            <a:r>
              <a:rPr lang="en-US" sz="1700" b="0" dirty="0"/>
              <a:t>secondary channel access process to improve channel utilization. It increases the robustness of access on secondary </a:t>
            </a:r>
            <a:r>
              <a:rPr lang="en-US" altLang="zh-CN" sz="1700" b="0" dirty="0"/>
              <a:t>channel and </a:t>
            </a:r>
            <a:r>
              <a:rPr lang="en-US" sz="1700" b="0" dirty="0"/>
              <a:t>resolves hidden node issue.</a:t>
            </a:r>
          </a:p>
          <a:p>
            <a:pPr marL="342900" lvl="0" indent="-336550" algn="just" rtl="0">
              <a:spcBef>
                <a:spcPts val="900"/>
              </a:spcBef>
              <a:spcAft>
                <a:spcPts val="0"/>
              </a:spcAft>
              <a:buSzPts val="1700"/>
              <a:buChar char="●"/>
            </a:pPr>
            <a:endParaRPr sz="1700" b="0" dirty="0"/>
          </a:p>
          <a:p>
            <a:pPr marL="342900" lvl="0" indent="0" algn="just" rtl="0">
              <a:lnSpc>
                <a:spcPct val="100000"/>
              </a:lnSpc>
              <a:spcBef>
                <a:spcPts val="900"/>
              </a:spcBef>
              <a:spcAft>
                <a:spcPts val="0"/>
              </a:spcAft>
              <a:buNone/>
            </a:pPr>
            <a:endParaRPr sz="1700" b="0" dirty="0"/>
          </a:p>
        </p:txBody>
      </p:sp>
      <p:sp>
        <p:nvSpPr>
          <p:cNvPr id="298" name="Google Shape;298;p48"/>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sp>
        <p:nvSpPr>
          <p:cNvPr id="5" name="Google Shape;127;p25">
            <a:extLst>
              <a:ext uri="{FF2B5EF4-FFF2-40B4-BE49-F238E27FC236}">
                <a16:creationId xmlns:a16="http://schemas.microsoft.com/office/drawing/2014/main" xmlns="" id="{1DCCDEB0-346E-4FEF-95E7-A7A1FD1468F1}"/>
              </a:ext>
            </a:extLst>
          </p:cNvPr>
          <p:cNvSpPr txBox="1">
            <a:spLocks/>
          </p:cNvSpPr>
          <p:nvPr/>
        </p:nvSpPr>
        <p:spPr>
          <a:xfrm>
            <a:off x="696925" y="2494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r>
              <a:rPr lang="en-US" altLang="zh-CN" dirty="0"/>
              <a:t>March 2024</a:t>
            </a:r>
            <a:endParaRPr lang="en-US" altLang="zh-CN" dirty="0"/>
          </a:p>
        </p:txBody>
      </p:sp>
      <p:sp>
        <p:nvSpPr>
          <p:cNvPr id="6" name="Google Shape;127;p25">
            <a:extLst>
              <a:ext uri="{FF2B5EF4-FFF2-40B4-BE49-F238E27FC236}">
                <a16:creationId xmlns:a16="http://schemas.microsoft.com/office/drawing/2014/main" xmlns="" id="{7E8817E6-BD64-4202-9567-97324BB00395}"/>
              </a:ext>
            </a:extLst>
          </p:cNvPr>
          <p:cNvSpPr txBox="1">
            <a:spLocks/>
          </p:cNvSpPr>
          <p:nvPr/>
        </p:nvSpPr>
        <p:spPr>
          <a:xfrm>
            <a:off x="849325" y="401850"/>
            <a:ext cx="1633200" cy="207900"/>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pPr lvl="0"/>
            <a:endParaRPr lang="en-US" altLang="zh-CN"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6717</TotalTime>
  <Words>706</Words>
  <Application>Microsoft Office PowerPoint</Application>
  <PresentationFormat>全屏显示(16:9)</PresentationFormat>
  <Paragraphs>135</Paragraphs>
  <Slides>12</Slides>
  <Notes>6</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12</vt:i4>
      </vt:variant>
    </vt:vector>
  </HeadingPairs>
  <TitlesOfParts>
    <vt:vector size="16" baseType="lpstr">
      <vt:lpstr>宋体</vt:lpstr>
      <vt:lpstr>Arial</vt:lpstr>
      <vt:lpstr>Times New Roman</vt:lpstr>
      <vt:lpstr>802-11-Submission</vt:lpstr>
      <vt:lpstr>Robust secondary channel access</vt:lpstr>
      <vt:lpstr>Introduction</vt:lpstr>
      <vt:lpstr>Recap secondary channel access</vt:lpstr>
      <vt:lpstr>Issue in Secondary channel access</vt:lpstr>
      <vt:lpstr>Issues in seconary channel access</vt:lpstr>
      <vt:lpstr>Issues in secondary channel access</vt:lpstr>
      <vt:lpstr>Proposed scheme</vt:lpstr>
      <vt:lpstr>Proposed scheme</vt:lpstr>
      <vt:lpstr>Conclusions</vt:lpstr>
      <vt:lpstr>Reference</vt:lpstr>
      <vt:lpstr>Straw Poll 1</vt:lpstr>
      <vt:lpstr>Straw Poll 2</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Non-Primary Channel Utilization Follow-up</dc:title>
  <dc:creator>l00651623</dc:creator>
  <cp:lastModifiedBy>Liyanchun (CTL)</cp:lastModifiedBy>
  <cp:revision>52</cp:revision>
  <dcterms:modified xsi:type="dcterms:W3CDTF">2024-03-05T01:45:05Z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(3)Nj+dVxF6FsKX6GhcUwqpOgv/Rp2li6PukfSP4e0Rka6JMtgC7lAwMSVeCy0ocaG80w9gjZZb
KIcpKJ4U8YupnU4IITZlfO9DCfL1FXZEaFvL0Gd5VwlrFllQrzYJh8fn8r6T3cMpk2o/WtCH
w7kkFhW9NFz4bi/dyjCswb/QiDIKZzvjmG1I56NX2Iu5ja6ivcjfXnx9xeu2tnNRhFDVfAv9
ey8AXjfQy4mFxSN5uD</vt:lpwstr>
  </property>
  <property fmtid="{D5CDD505-2E9C-101B-9397-08002B2CF9AE}" pid="3" name="_2015_ms_pID_7253431">
    <vt:lpwstr>bJtbzdpRkD/Q0vKidHsSPUNbbodIKqc95vgv3bm+4V80u3cK+x5/qa
5nsAhNINDrqowMcZgT6+733E1rQMp3zqly8m1nYtbu07Ypl5DWY+KeHnJ81zpircdYHnPMks
esc8kPrcA0dI2avzwvj/FtcgrVUkf43kmuAEaWIa7ppf452TLpXobfo+IgYrz9cqk3nG9gVV
QMizt+2LU/6AsgUir5vXva8/irrgfSpz/Hts</vt:lpwstr>
  </property>
  <property fmtid="{D5CDD505-2E9C-101B-9397-08002B2CF9AE}" pid="4" name="_2015_ms_pID_7253432">
    <vt:lpwstr>2hOhsE06ma/yW+b8eKivn74=</vt:lpwstr>
  </property>
</Properties>
</file>