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41" r:id="rId3"/>
    <p:sldId id="461" r:id="rId4"/>
    <p:sldId id="467" r:id="rId5"/>
    <p:sldId id="458" r:id="rId6"/>
    <p:sldId id="450" r:id="rId7"/>
    <p:sldId id="466" r:id="rId8"/>
    <p:sldId id="468" r:id="rId9"/>
    <p:sldId id="455" r:id="rId10"/>
    <p:sldId id="465" r:id="rId11"/>
    <p:sldId id="462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0000FF"/>
    <a:srgbClr val="FF3300"/>
    <a:srgbClr val="FF5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6327" autoAdjust="0"/>
  </p:normalViewPr>
  <p:slideViewPr>
    <p:cSldViewPr>
      <p:cViewPr varScale="1">
        <p:scale>
          <a:sx n="112" d="100"/>
          <a:sy n="112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4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2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17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2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</a:t>
            </a:r>
            <a:r>
              <a:rPr lang="en-US" altLang="zh-CN" sz="1800" b="1" dirty="0" smtClean="0">
                <a:cs typeface="+mn-cs"/>
              </a:rPr>
              <a:t>4</a:t>
            </a:r>
            <a:r>
              <a:rPr lang="en-US" sz="1800" b="1" dirty="0" smtClean="0">
                <a:cs typeface="+mn-cs"/>
              </a:rPr>
              <a:t>/0317r</a:t>
            </a:r>
            <a:r>
              <a:rPr lang="en-US" altLang="zh-CN" sz="1800" b="1" dirty="0" smtClean="0">
                <a:cs typeface="+mn-cs"/>
              </a:rPr>
              <a:t>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4" y="6475413"/>
            <a:ext cx="13455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Yanchun </a:t>
            </a:r>
            <a:r>
              <a:rPr lang="en-US" dirty="0" smtClean="0"/>
              <a:t>Li </a:t>
            </a:r>
            <a:r>
              <a:rPr lang="en-US" dirty="0"/>
              <a:t>(Huawei)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Coordinated Transmission ID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2024-02-01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459796"/>
              </p:ext>
            </p:extLst>
          </p:nvPr>
        </p:nvGraphicFramePr>
        <p:xfrm>
          <a:off x="685800" y="2824688"/>
          <a:ext cx="7772401" cy="3038746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293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050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+mn-cs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Yanchun</a:t>
                      </a: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Li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Huawei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Huawei Industrial Base, Bantian,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Longgang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District, Shenzhen 518129 P.R. China.</a:t>
                      </a: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(+86)13127744874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liyanchun@</a:t>
                      </a:r>
                      <a:r>
                        <a:rPr lang="en-US" altLang="zh-CN" sz="1200" dirty="0" err="1">
                          <a:effectLst/>
                          <a:latin typeface="Times New Roman"/>
                          <a:ea typeface="Times New Roman"/>
                        </a:rPr>
                        <a:t>huawei</a:t>
                      </a: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Ming 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Gan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in </a:t>
            </a:r>
            <a:r>
              <a:rPr lang="en-US" altLang="zh-CN" dirty="0" smtClean="0"/>
              <a:t>11bn should support to use UHR preamble for indicating of the APs involving multi-AP transmissions?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06379" y="6475413"/>
            <a:ext cx="133754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B5A4A56-DBC7-457B-A478-7162C9417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BF60EE8-2C5B-4101-8F08-B101F0A44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buNone/>
            </a:pPr>
            <a:r>
              <a:rPr lang="en-US" altLang="zh-CN" dirty="0"/>
              <a:t>[1] https://mentor.ieee.org/802.11/dcn/22/11-22-1394-01-0uhr-virtual-bss-and-multi-ap-transmissions.pptx</a:t>
            </a:r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6681B57-E6CF-4D7C-9DED-C4893B56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F254D9C-AB0D-47F7-B186-73671DA1B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1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r>
              <a:rPr lang="en-US" sz="1800" b="0" dirty="0"/>
              <a:t>BSS color has been introduced to </a:t>
            </a:r>
            <a:r>
              <a:rPr lang="en-US" sz="1800" b="0" dirty="0" smtClean="0"/>
              <a:t>IEEE 802.11 </a:t>
            </a:r>
            <a:r>
              <a:rPr lang="en-US" sz="1800" b="0" dirty="0"/>
              <a:t>in 11ax.</a:t>
            </a:r>
          </a:p>
          <a:p>
            <a:r>
              <a:rPr lang="en-US" altLang="zh-CN" sz="1800" b="0" dirty="0"/>
              <a:t>BSS color allows the PHY to </a:t>
            </a:r>
            <a:r>
              <a:rPr lang="en-US" altLang="zh-CN" sz="1800" b="0" dirty="0" smtClean="0"/>
              <a:t>infer </a:t>
            </a:r>
            <a:r>
              <a:rPr lang="en-US" altLang="zh-CN" sz="1800" b="0" dirty="0"/>
              <a:t>the relevant </a:t>
            </a:r>
            <a:r>
              <a:rPr lang="en-US" altLang="zh-CN" sz="1800" b="0" dirty="0" smtClean="0"/>
              <a:t>BSS/source/destination </a:t>
            </a:r>
            <a:r>
              <a:rPr lang="en-US" altLang="zh-CN" sz="1800" b="0" dirty="0"/>
              <a:t>of the PPDU</a:t>
            </a:r>
          </a:p>
          <a:p>
            <a:pPr lvl="1"/>
            <a:r>
              <a:rPr lang="en-US" sz="1400" dirty="0"/>
              <a:t>If a home AP is not involved in any current transmission, the home AP or STA is able to reuse the channel.</a:t>
            </a:r>
          </a:p>
          <a:p>
            <a:pPr lvl="1"/>
            <a:r>
              <a:rPr lang="en-US" sz="1400" dirty="0"/>
              <a:t>BSS color collision detection allows each of the </a:t>
            </a:r>
            <a:r>
              <a:rPr lang="en-US" sz="1400" dirty="0" smtClean="0"/>
              <a:t>nearby APs </a:t>
            </a:r>
            <a:r>
              <a:rPr lang="en-US" sz="1400" dirty="0"/>
              <a:t>to have an unique BSS </a:t>
            </a:r>
            <a:r>
              <a:rPr lang="en-US" sz="1400" dirty="0" smtClean="0"/>
              <a:t>color locally.</a:t>
            </a:r>
            <a:endParaRPr lang="en-US" sz="1400" dirty="0"/>
          </a:p>
          <a:p>
            <a:r>
              <a:rPr lang="en-US" sz="1800" b="0" dirty="0" smtClean="0"/>
              <a:t>However</a:t>
            </a:r>
            <a:r>
              <a:rPr lang="en-US" sz="1800" b="0" dirty="0"/>
              <a:t>, coordinated transmission such as JT, Coordinated BF, Coordinated OFDMA, </a:t>
            </a:r>
            <a:r>
              <a:rPr lang="en-US" sz="1800" b="0" dirty="0" err="1"/>
              <a:t>etc</a:t>
            </a:r>
            <a:r>
              <a:rPr lang="en-US" sz="1800" b="0" dirty="0"/>
              <a:t>, involves aligned transmission from multiple APs. It causes a problem over the air. This contribution discussed </a:t>
            </a:r>
            <a:r>
              <a:rPr lang="en-US" sz="1800" b="0" dirty="0" smtClean="0"/>
              <a:t>the problem.</a:t>
            </a: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94F0808-5B28-4DDF-8D04-52B1D34ED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BSS color in </a:t>
            </a:r>
            <a:r>
              <a:rPr lang="en-US" altLang="zh-CN" dirty="0" smtClean="0"/>
              <a:t>802.11ax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0CA0F35-6238-46A5-8636-7B9C83F93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729" y="17145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Usage of BSS </a:t>
            </a:r>
            <a:r>
              <a:rPr lang="en-US" altLang="zh-CN" dirty="0"/>
              <a:t>color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allows </a:t>
            </a:r>
            <a:r>
              <a:rPr lang="en-US" altLang="zh-CN" dirty="0"/>
              <a:t>power saving at mobile STAs.</a:t>
            </a:r>
          </a:p>
          <a:p>
            <a:pPr lvl="2"/>
            <a:r>
              <a:rPr lang="en-US" altLang="zh-CN" dirty="0"/>
              <a:t>Ignore irrelevant PPDU over air (if BSS color </a:t>
            </a:r>
            <a:r>
              <a:rPr lang="en-US" altLang="zh-CN" dirty="0" smtClean="0"/>
              <a:t>does not match).</a:t>
            </a:r>
            <a:endParaRPr lang="en-US" altLang="zh-CN" dirty="0"/>
          </a:p>
          <a:p>
            <a:pPr lvl="1"/>
            <a:r>
              <a:rPr lang="en-US" altLang="zh-CN" dirty="0" smtClean="0"/>
              <a:t>allows </a:t>
            </a:r>
            <a:r>
              <a:rPr lang="en-US" altLang="zh-CN" dirty="0"/>
              <a:t>the efficient spatial reuse of </a:t>
            </a:r>
            <a:r>
              <a:rPr lang="en-US" altLang="zh-CN" dirty="0" smtClean="0"/>
              <a:t>spectrum (Fig. 1). </a:t>
            </a:r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58A12F92-FBA8-44D0-A7AB-E5E04A0B6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5CEA2FA-1D67-4DBA-A39C-CB25E376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220B5D06-0F5B-4482-993B-7F940B47CC3F}"/>
              </a:ext>
            </a:extLst>
          </p:cNvPr>
          <p:cNvSpPr/>
          <p:nvPr/>
        </p:nvSpPr>
        <p:spPr bwMode="auto">
          <a:xfrm>
            <a:off x="2767483" y="3326331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CB92F84A-97FD-4986-8CDF-DF24B4A58371}"/>
              </a:ext>
            </a:extLst>
          </p:cNvPr>
          <p:cNvSpPr/>
          <p:nvPr/>
        </p:nvSpPr>
        <p:spPr bwMode="auto">
          <a:xfrm>
            <a:off x="4100983" y="3326331"/>
            <a:ext cx="685800" cy="3679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31E30864-1EAB-4C5E-88F6-470EC48CB805}"/>
              </a:ext>
            </a:extLst>
          </p:cNvPr>
          <p:cNvSpPr txBox="1"/>
          <p:nvPr/>
        </p:nvSpPr>
        <p:spPr>
          <a:xfrm>
            <a:off x="2839777" y="3352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AP1: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9980B452-9CB7-4A73-9DD2-A8E2B5DD8EB3}"/>
              </a:ext>
            </a:extLst>
          </p:cNvPr>
          <p:cNvSpPr txBox="1"/>
          <p:nvPr/>
        </p:nvSpPr>
        <p:spPr>
          <a:xfrm>
            <a:off x="4191000" y="3352800"/>
            <a:ext cx="500458" cy="276999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altLang="zh-CN" dirty="0"/>
              <a:t>AP2: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20190397-7298-4E95-87E7-A5756EC501D3}"/>
              </a:ext>
            </a:extLst>
          </p:cNvPr>
          <p:cNvSpPr/>
          <p:nvPr/>
        </p:nvSpPr>
        <p:spPr bwMode="auto">
          <a:xfrm>
            <a:off x="3453283" y="4360949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08218E25-20D5-4604-A0C4-2AF7D57F34DE}"/>
              </a:ext>
            </a:extLst>
          </p:cNvPr>
          <p:cNvSpPr txBox="1"/>
          <p:nvPr/>
        </p:nvSpPr>
        <p:spPr>
          <a:xfrm>
            <a:off x="3543300" y="438741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15" name="椭圆 14">
            <a:extLst>
              <a:ext uri="{FF2B5EF4-FFF2-40B4-BE49-F238E27FC236}">
                <a16:creationId xmlns="" xmlns:a16="http://schemas.microsoft.com/office/drawing/2014/main" id="{939ED2D2-4AA6-4695-9CF8-C7F0AC44C034}"/>
              </a:ext>
            </a:extLst>
          </p:cNvPr>
          <p:cNvSpPr/>
          <p:nvPr/>
        </p:nvSpPr>
        <p:spPr bwMode="auto">
          <a:xfrm rot="19975209">
            <a:off x="3383088" y="3603173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C7F37E35-FB03-41A5-B1E4-84AB2FCCD0E4}"/>
              </a:ext>
            </a:extLst>
          </p:cNvPr>
          <p:cNvSpPr/>
          <p:nvPr/>
        </p:nvSpPr>
        <p:spPr bwMode="auto">
          <a:xfrm>
            <a:off x="4575859" y="4374022"/>
            <a:ext cx="685800" cy="3679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06F8E476-5F7E-42DE-8E82-42B6E50AB008}"/>
              </a:ext>
            </a:extLst>
          </p:cNvPr>
          <p:cNvSpPr txBox="1"/>
          <p:nvPr/>
        </p:nvSpPr>
        <p:spPr>
          <a:xfrm>
            <a:off x="4665876" y="4400491"/>
            <a:ext cx="539443" cy="276999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sp>
        <p:nvSpPr>
          <p:cNvPr id="19" name="椭圆 18">
            <a:extLst>
              <a:ext uri="{FF2B5EF4-FFF2-40B4-BE49-F238E27FC236}">
                <a16:creationId xmlns="" xmlns:a16="http://schemas.microsoft.com/office/drawing/2014/main" id="{D2939BCB-164D-4BC4-958A-B7E24621FA24}"/>
              </a:ext>
            </a:extLst>
          </p:cNvPr>
          <p:cNvSpPr/>
          <p:nvPr/>
        </p:nvSpPr>
        <p:spPr bwMode="auto">
          <a:xfrm rot="20689274">
            <a:off x="4627399" y="3588302"/>
            <a:ext cx="206090" cy="858018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D249C4DB-C190-43A0-91AC-5F71AFB8AFD4}"/>
              </a:ext>
            </a:extLst>
          </p:cNvPr>
          <p:cNvSpPr txBox="1"/>
          <p:nvPr/>
        </p:nvSpPr>
        <p:spPr>
          <a:xfrm>
            <a:off x="1981200" y="51054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AP1: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498C5535-F433-430D-897C-91AC95C193A9}"/>
              </a:ext>
            </a:extLst>
          </p:cNvPr>
          <p:cNvSpPr txBox="1"/>
          <p:nvPr/>
        </p:nvSpPr>
        <p:spPr>
          <a:xfrm>
            <a:off x="1960119" y="563279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AP2:</a:t>
            </a:r>
            <a:endParaRPr lang="zh-CN" altLang="en-US" dirty="0"/>
          </a:p>
        </p:txBody>
      </p:sp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E7DA409A-7381-4EA7-A4B2-992B364E97A7}"/>
              </a:ext>
            </a:extLst>
          </p:cNvPr>
          <p:cNvSpPr/>
          <p:nvPr/>
        </p:nvSpPr>
        <p:spPr bwMode="auto">
          <a:xfrm>
            <a:off x="2881783" y="5001399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zh-CN" dirty="0"/>
              <a:t>Preamble (BSS color =A)</a:t>
            </a:r>
            <a:endParaRPr lang="zh-CN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CA161C5D-0912-455C-B757-9C6A70C07BD4}"/>
              </a:ext>
            </a:extLst>
          </p:cNvPr>
          <p:cNvSpPr/>
          <p:nvPr/>
        </p:nvSpPr>
        <p:spPr bwMode="auto">
          <a:xfrm>
            <a:off x="4100982" y="5001399"/>
            <a:ext cx="2604617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直接箭头连接符 24">
            <a:extLst>
              <a:ext uri="{FF2B5EF4-FFF2-40B4-BE49-F238E27FC236}">
                <a16:creationId xmlns="" xmlns:a16="http://schemas.microsoft.com/office/drawing/2014/main" id="{DADDB973-AB31-4C10-BA8C-E5594C9354F2}"/>
              </a:ext>
            </a:extLst>
          </p:cNvPr>
          <p:cNvCxnSpPr>
            <a:endCxn id="26" idx="2"/>
          </p:cNvCxnSpPr>
          <p:nvPr/>
        </p:nvCxnSpPr>
        <p:spPr bwMode="auto">
          <a:xfrm>
            <a:off x="4082743" y="5382399"/>
            <a:ext cx="188856" cy="5412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流程图: 数据 25">
            <a:extLst>
              <a:ext uri="{FF2B5EF4-FFF2-40B4-BE49-F238E27FC236}">
                <a16:creationId xmlns="" xmlns:a16="http://schemas.microsoft.com/office/drawing/2014/main" id="{97031F49-86E8-4BAD-A274-38D93055E8E3}"/>
              </a:ext>
            </a:extLst>
          </p:cNvPr>
          <p:cNvSpPr/>
          <p:nvPr/>
        </p:nvSpPr>
        <p:spPr bwMode="auto">
          <a:xfrm>
            <a:off x="4253153" y="5785190"/>
            <a:ext cx="184457" cy="276999"/>
          </a:xfrm>
          <a:prstGeom prst="flowChartInputOutpu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流程图: 数据 26">
            <a:extLst>
              <a:ext uri="{FF2B5EF4-FFF2-40B4-BE49-F238E27FC236}">
                <a16:creationId xmlns="" xmlns:a16="http://schemas.microsoft.com/office/drawing/2014/main" id="{43215B8B-A814-4A1A-BA73-592E04ACEA06}"/>
              </a:ext>
            </a:extLst>
          </p:cNvPr>
          <p:cNvSpPr/>
          <p:nvPr/>
        </p:nvSpPr>
        <p:spPr bwMode="auto">
          <a:xfrm>
            <a:off x="4351425" y="5785191"/>
            <a:ext cx="184457" cy="276999"/>
          </a:xfrm>
          <a:prstGeom prst="flowChartInputOutpu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流程图: 数据 27">
            <a:extLst>
              <a:ext uri="{FF2B5EF4-FFF2-40B4-BE49-F238E27FC236}">
                <a16:creationId xmlns="" xmlns:a16="http://schemas.microsoft.com/office/drawing/2014/main" id="{E47D5ED1-6471-4393-B7F7-D73CE0C53C2F}"/>
              </a:ext>
            </a:extLst>
          </p:cNvPr>
          <p:cNvSpPr/>
          <p:nvPr/>
        </p:nvSpPr>
        <p:spPr bwMode="auto">
          <a:xfrm>
            <a:off x="4449696" y="5785191"/>
            <a:ext cx="184457" cy="276999"/>
          </a:xfrm>
          <a:prstGeom prst="flowChartInputOutpu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="" xmlns:a16="http://schemas.microsoft.com/office/drawing/2014/main" id="{52A5FADD-4873-4B3D-BDDF-32BEE20EEC11}"/>
              </a:ext>
            </a:extLst>
          </p:cNvPr>
          <p:cNvSpPr/>
          <p:nvPr/>
        </p:nvSpPr>
        <p:spPr bwMode="auto">
          <a:xfrm>
            <a:off x="4564293" y="5678174"/>
            <a:ext cx="2604617" cy="3810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72000" y="3756160"/>
            <a:ext cx="1143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(BSS color =B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995495" y="6086499"/>
            <a:ext cx="53919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Fig. </a:t>
            </a:r>
            <a:r>
              <a:rPr lang="en-US" altLang="zh-CN" dirty="0" smtClean="0"/>
              <a:t>1 AP2’s BSS reuses spectrum after identifying transmission with </a:t>
            </a:r>
            <a:r>
              <a:rPr lang="en-US" altLang="zh-CN" dirty="0"/>
              <a:t>BSS Color </a:t>
            </a:r>
            <a:r>
              <a:rPr lang="en-US" altLang="zh-CN" dirty="0" smtClean="0"/>
              <a:t>=A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2437663" y="3842618"/>
            <a:ext cx="1143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(BSS color </a:t>
            </a:r>
            <a:r>
              <a:rPr lang="en-US" altLang="zh-CN" dirty="0" smtClean="0"/>
              <a:t>=A)</a:t>
            </a:r>
            <a:endParaRPr lang="zh-CN" altLang="en-US" dirty="0"/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0" dirty="0"/>
              <a:t>Recap </a:t>
            </a:r>
            <a:r>
              <a:rPr lang="en-US" altLang="zh-CN" b="0" dirty="0" smtClean="0"/>
              <a:t>multi-AP </a:t>
            </a:r>
            <a:r>
              <a:rPr lang="en-US" altLang="zh-CN" b="0" dirty="0"/>
              <a:t>transmissions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85153"/>
          </a:xfrm>
        </p:spPr>
        <p:txBody>
          <a:bodyPr/>
          <a:lstStyle/>
          <a:p>
            <a:r>
              <a:rPr lang="en-US" altLang="zh-CN" dirty="0"/>
              <a:t>Considering that AP1 and AP2 serve STA1 and </a:t>
            </a:r>
            <a:r>
              <a:rPr lang="en-US" altLang="zh-CN" dirty="0" smtClean="0"/>
              <a:t>STA2, </a:t>
            </a:r>
            <a:r>
              <a:rPr lang="en-US" altLang="zh-CN" dirty="0"/>
              <a:t>they transmit their preambles simultaneously on overlapping 20MHz channel(s).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06379" y="6475413"/>
            <a:ext cx="133754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3056421" y="4863365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3168943" y="4915374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 bwMode="auto">
          <a:xfrm>
            <a:off x="2119895" y="37982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453395" y="37982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92189" y="382471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AP1: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3543412" y="382471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AP2:</a:t>
            </a:r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2538995" y="4811271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2614402" y="485043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15" name="椭圆 14">
            <a:extLst>
              <a:ext uri="{FF2B5EF4-FFF2-40B4-BE49-F238E27FC236}">
                <a16:creationId xmlns=""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19435015">
            <a:off x="2676035" y="4013596"/>
            <a:ext cx="409489" cy="108412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椭圆 16">
            <a:extLst>
              <a:ext uri="{FF2B5EF4-FFF2-40B4-BE49-F238E27FC236}">
                <a16:creationId xmlns=""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2610057">
            <a:off x="3259849" y="4011816"/>
            <a:ext cx="382662" cy="108412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432142" y="5436583"/>
            <a:ext cx="1798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Case 1: Joint transmission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5194174" y="5468941"/>
            <a:ext cx="16706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Case 2: Coordinated </a:t>
            </a:r>
            <a:r>
              <a:rPr lang="en-US" altLang="zh-CN" dirty="0"/>
              <a:t>BF</a:t>
            </a:r>
            <a:endParaRPr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6089777" y="4982643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6202299" y="503465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 bwMode="auto">
          <a:xfrm>
            <a:off x="4977283" y="37982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6310783" y="37982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049577" y="382471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AP1: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6400800" y="382471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AP2:</a:t>
            </a:r>
            <a:endParaRPr lang="zh-CN" altLang="en-US" dirty="0"/>
          </a:p>
        </p:txBody>
      </p:sp>
      <p:sp>
        <p:nvSpPr>
          <p:cNvPr id="26" name="矩形 25">
            <a:extLst>
              <a:ext uri="{FF2B5EF4-FFF2-40B4-BE49-F238E27FC236}">
                <a16:creationId xmlns=""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5194174" y="49914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5269581" y="503061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28" name="椭圆 27">
            <a:extLst>
              <a:ext uri="{FF2B5EF4-FFF2-40B4-BE49-F238E27FC236}">
                <a16:creationId xmlns=""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21119622">
            <a:off x="5404947" y="4016143"/>
            <a:ext cx="181299" cy="108412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=""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2610057">
            <a:off x="6073900" y="3862929"/>
            <a:ext cx="108881" cy="139936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=""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19344391">
            <a:off x="5874164" y="3842096"/>
            <a:ext cx="121511" cy="139936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=""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480378" flipH="1">
            <a:off x="6456608" y="4059153"/>
            <a:ext cx="181299" cy="108412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676400" y="34290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e.g.</a:t>
            </a:r>
            <a:endParaRPr lang="zh-CN" altLang="en-US" dirty="0"/>
          </a:p>
        </p:txBody>
      </p:sp>
      <p:sp>
        <p:nvSpPr>
          <p:cNvPr id="33" name="任意多边形 32"/>
          <p:cNvSpPr/>
          <p:nvPr/>
        </p:nvSpPr>
        <p:spPr bwMode="auto">
          <a:xfrm>
            <a:off x="5941616" y="4548143"/>
            <a:ext cx="1452785" cy="201986"/>
          </a:xfrm>
          <a:custGeom>
            <a:avLst/>
            <a:gdLst>
              <a:gd name="connsiteX0" fmla="*/ 0 w 1452785"/>
              <a:gd name="connsiteY0" fmla="*/ 13979 h 201986"/>
              <a:gd name="connsiteX1" fmla="*/ 700755 w 1452785"/>
              <a:gd name="connsiteY1" fmla="*/ 13979 h 201986"/>
              <a:gd name="connsiteX2" fmla="*/ 1042587 w 1452785"/>
              <a:gd name="connsiteY2" fmla="*/ 159257 h 201986"/>
              <a:gd name="connsiteX3" fmla="*/ 1452785 w 1452785"/>
              <a:gd name="connsiteY3" fmla="*/ 201986 h 20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2785" h="201986">
                <a:moveTo>
                  <a:pt x="0" y="13979"/>
                </a:moveTo>
                <a:cubicBezTo>
                  <a:pt x="263495" y="1872"/>
                  <a:pt x="526991" y="-10234"/>
                  <a:pt x="700755" y="13979"/>
                </a:cubicBezTo>
                <a:cubicBezTo>
                  <a:pt x="874519" y="38192"/>
                  <a:pt x="917249" y="127923"/>
                  <a:pt x="1042587" y="159257"/>
                </a:cubicBezTo>
                <a:cubicBezTo>
                  <a:pt x="1167925" y="190591"/>
                  <a:pt x="1310355" y="196288"/>
                  <a:pt x="1452785" y="20198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460650" y="4467990"/>
            <a:ext cx="1554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With nulling to suppress inter-BSS interference</a:t>
            </a:r>
            <a:endParaRPr lang="zh-CN" altLang="en-US" dirty="0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3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>
            <a:extLst>
              <a:ext uri="{FF2B5EF4-FFF2-40B4-BE49-F238E27FC236}">
                <a16:creationId xmlns=""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4075598" y="3535472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4188120" y="358748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3182422" y="2433935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15922" y="2433935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2839"/>
          </a:xfrm>
        </p:spPr>
        <p:txBody>
          <a:bodyPr/>
          <a:lstStyle/>
          <a:p>
            <a:r>
              <a:rPr lang="en-US" altLang="zh-CN" sz="2800" b="0" dirty="0" smtClean="0"/>
              <a:t>When </a:t>
            </a:r>
            <a:r>
              <a:rPr lang="en-US" altLang="zh-CN" sz="2800" b="0" dirty="0"/>
              <a:t>BSS coloring meets multi-AP 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8639"/>
            <a:ext cx="7772400" cy="4114800"/>
          </a:xfrm>
        </p:spPr>
        <p:txBody>
          <a:bodyPr/>
          <a:lstStyle/>
          <a:p>
            <a:r>
              <a:rPr lang="en-US" altLang="zh-CN" sz="1800" b="0" dirty="0" smtClean="0"/>
              <a:t>BSS coloring in </a:t>
            </a:r>
            <a:r>
              <a:rPr lang="en-US" altLang="zh-CN" sz="1800" b="0" dirty="0"/>
              <a:t>multi-AP </a:t>
            </a:r>
            <a:r>
              <a:rPr lang="en-US" altLang="zh-CN" sz="1800" b="0" dirty="0" smtClean="0"/>
              <a:t>transmission which allows spatial reuse can be beneficial for throughput, e.g.</a:t>
            </a:r>
            <a:endParaRPr lang="en-US" altLang="zh-CN" sz="1800" b="0" dirty="0"/>
          </a:p>
          <a:p>
            <a:endParaRPr lang="en-US" altLang="zh-CN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文本框 7"/>
          <p:cNvSpPr txBox="1"/>
          <p:nvPr/>
        </p:nvSpPr>
        <p:spPr>
          <a:xfrm>
            <a:off x="3254716" y="246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AP1: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605939" y="246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AP2:</a:t>
            </a:r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6D829DCA-4978-4450-ADCB-42033C3BA0FC}"/>
              </a:ext>
            </a:extLst>
          </p:cNvPr>
          <p:cNvSpPr/>
          <p:nvPr/>
        </p:nvSpPr>
        <p:spPr bwMode="auto">
          <a:xfrm>
            <a:off x="1977039" y="4497971"/>
            <a:ext cx="1137568" cy="46332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Preamble </a:t>
            </a:r>
            <a:r>
              <a:rPr lang="en-US" altLang="zh-CN" dirty="0" smtClean="0"/>
              <a:t>from AP1 and AP2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05A72175-2DCA-45FF-A0D7-657A3593C306}"/>
              </a:ext>
            </a:extLst>
          </p:cNvPr>
          <p:cNvSpPr/>
          <p:nvPr/>
        </p:nvSpPr>
        <p:spPr bwMode="auto">
          <a:xfrm>
            <a:off x="3114607" y="4491235"/>
            <a:ext cx="1219200" cy="4718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="" xmlns:a16="http://schemas.microsoft.com/office/drawing/2014/main" id="{E662725A-388E-4911-AD2A-5D0A32E221F9}"/>
              </a:ext>
            </a:extLst>
          </p:cNvPr>
          <p:cNvSpPr/>
          <p:nvPr/>
        </p:nvSpPr>
        <p:spPr bwMode="auto">
          <a:xfrm>
            <a:off x="5849422" y="2433935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270494DE-15E7-499F-B495-F9DA066771AF}"/>
              </a:ext>
            </a:extLst>
          </p:cNvPr>
          <p:cNvSpPr txBox="1"/>
          <p:nvPr/>
        </p:nvSpPr>
        <p:spPr>
          <a:xfrm>
            <a:off x="5939439" y="246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AP3:</a:t>
            </a:r>
            <a:endParaRPr lang="zh-CN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3585801" y="3475516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3667609" y="352062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10" name="椭圆 9">
            <a:extLst>
              <a:ext uri="{FF2B5EF4-FFF2-40B4-BE49-F238E27FC236}">
                <a16:creationId xmlns=""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19975209">
            <a:off x="3798027" y="2710777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="" xmlns:a16="http://schemas.microsoft.com/office/drawing/2014/main" id="{3D0B9D1E-936C-44DE-8F96-95FABEC00925}"/>
              </a:ext>
            </a:extLst>
          </p:cNvPr>
          <p:cNvSpPr/>
          <p:nvPr/>
        </p:nvSpPr>
        <p:spPr bwMode="auto">
          <a:xfrm rot="1374034">
            <a:off x="4384160" y="2739981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33161287-FB05-47D1-87DD-DD9A5FDFEB26}"/>
              </a:ext>
            </a:extLst>
          </p:cNvPr>
          <p:cNvSpPr/>
          <p:nvPr/>
        </p:nvSpPr>
        <p:spPr bwMode="auto">
          <a:xfrm>
            <a:off x="5400753" y="3487023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7CBA8328-1C2B-46E5-BDD8-58C3458EBC38}"/>
              </a:ext>
            </a:extLst>
          </p:cNvPr>
          <p:cNvSpPr txBox="1"/>
          <p:nvPr/>
        </p:nvSpPr>
        <p:spPr>
          <a:xfrm>
            <a:off x="5490770" y="351349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STA3</a:t>
            </a:r>
            <a:endParaRPr lang="zh-CN" altLang="en-US" dirty="0"/>
          </a:p>
        </p:txBody>
      </p:sp>
      <p:sp>
        <p:nvSpPr>
          <p:cNvPr id="21" name="椭圆 20">
            <a:extLst>
              <a:ext uri="{FF2B5EF4-FFF2-40B4-BE49-F238E27FC236}">
                <a16:creationId xmlns="" xmlns:a16="http://schemas.microsoft.com/office/drawing/2014/main" id="{C64583E7-C11B-4D74-8A7D-6A37C8E0CB21}"/>
              </a:ext>
            </a:extLst>
          </p:cNvPr>
          <p:cNvSpPr/>
          <p:nvPr/>
        </p:nvSpPr>
        <p:spPr bwMode="auto">
          <a:xfrm rot="1694005">
            <a:off x="5946356" y="2731403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54C321A9-EB81-47F1-B54B-0924E8320A57}"/>
              </a:ext>
            </a:extLst>
          </p:cNvPr>
          <p:cNvSpPr txBox="1"/>
          <p:nvPr/>
        </p:nvSpPr>
        <p:spPr>
          <a:xfrm>
            <a:off x="2986326" y="5481935"/>
            <a:ext cx="4100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(2) STA2 hears Preamble from AP1 and </a:t>
            </a:r>
            <a:r>
              <a:rPr lang="en-US" altLang="zh-CN" dirty="0" smtClean="0"/>
              <a:t>AP2. </a:t>
            </a:r>
            <a:r>
              <a:rPr lang="en-US" altLang="zh-CN" dirty="0"/>
              <a:t>It understands AP3 is idle and initiate EDCA uplink transmission to AP3.</a:t>
            </a:r>
            <a:endParaRPr lang="zh-CN" altLang="en-US" dirty="0"/>
          </a:p>
        </p:txBody>
      </p:sp>
      <p:sp>
        <p:nvSpPr>
          <p:cNvPr id="26" name="任意多边形: 形状 25">
            <a:extLst>
              <a:ext uri="{FF2B5EF4-FFF2-40B4-BE49-F238E27FC236}">
                <a16:creationId xmlns="" xmlns:a16="http://schemas.microsoft.com/office/drawing/2014/main" id="{821E5BA9-B30A-4762-909D-416A0E8FDBFA}"/>
              </a:ext>
            </a:extLst>
          </p:cNvPr>
          <p:cNvSpPr/>
          <p:nvPr/>
        </p:nvSpPr>
        <p:spPr bwMode="auto">
          <a:xfrm>
            <a:off x="5400102" y="3913748"/>
            <a:ext cx="539337" cy="1476775"/>
          </a:xfrm>
          <a:custGeom>
            <a:avLst/>
            <a:gdLst>
              <a:gd name="connsiteX0" fmla="*/ 226194 w 226194"/>
              <a:gd name="connsiteY0" fmla="*/ 0 h 351322"/>
              <a:gd name="connsiteX1" fmla="*/ 96253 w 226194"/>
              <a:gd name="connsiteY1" fmla="*/ 129941 h 351322"/>
              <a:gd name="connsiteX2" fmla="*/ 81815 w 226194"/>
              <a:gd name="connsiteY2" fmla="*/ 288758 h 351322"/>
              <a:gd name="connsiteX3" fmla="*/ 0 w 226194"/>
              <a:gd name="connsiteY3" fmla="*/ 351322 h 351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194" h="351322">
                <a:moveTo>
                  <a:pt x="226194" y="0"/>
                </a:moveTo>
                <a:cubicBezTo>
                  <a:pt x="173255" y="40907"/>
                  <a:pt x="120316" y="81815"/>
                  <a:pt x="96253" y="129941"/>
                </a:cubicBezTo>
                <a:cubicBezTo>
                  <a:pt x="72190" y="178067"/>
                  <a:pt x="97857" y="251861"/>
                  <a:pt x="81815" y="288758"/>
                </a:cubicBezTo>
                <a:cubicBezTo>
                  <a:pt x="65773" y="325655"/>
                  <a:pt x="32886" y="338488"/>
                  <a:pt x="0" y="35132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F74C29BA-DBF7-4A5D-81B1-0976927988C2}"/>
              </a:ext>
            </a:extLst>
          </p:cNvPr>
          <p:cNvSpPr txBox="1"/>
          <p:nvPr/>
        </p:nvSpPr>
        <p:spPr>
          <a:xfrm>
            <a:off x="1219200" y="4034135"/>
            <a:ext cx="3861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 AP1 and AP2 have coordinated BF/joint </a:t>
            </a:r>
            <a:r>
              <a:rPr lang="en-US" altLang="zh-CN" dirty="0" smtClean="0"/>
              <a:t>transmission etc. </a:t>
            </a:r>
            <a:r>
              <a:rPr lang="en-US" altLang="zh-CN" dirty="0"/>
              <a:t>to </a:t>
            </a:r>
            <a:r>
              <a:rPr lang="en-US" altLang="zh-CN" dirty="0" smtClean="0"/>
              <a:t>STA1/2 </a:t>
            </a:r>
            <a:r>
              <a:rPr lang="en-US" altLang="zh-CN" dirty="0"/>
              <a:t>with PPDU: 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647305" y="2941587"/>
            <a:ext cx="963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multi-AP </a:t>
            </a:r>
            <a:endParaRPr lang="en-US" altLang="zh-CN" dirty="0" smtClean="0"/>
          </a:p>
          <a:p>
            <a:r>
              <a:rPr lang="en-US" altLang="zh-CN" dirty="0" smtClean="0"/>
              <a:t>transmission</a:t>
            </a:r>
            <a:endParaRPr lang="zh-CN" altLang="en-US" dirty="0"/>
          </a:p>
        </p:txBody>
      </p:sp>
      <p:sp>
        <p:nvSpPr>
          <p:cNvPr id="24" name="任意多边形 23"/>
          <p:cNvSpPr/>
          <p:nvPr/>
        </p:nvSpPr>
        <p:spPr bwMode="auto">
          <a:xfrm>
            <a:off x="3375707" y="2601346"/>
            <a:ext cx="1577294" cy="1122192"/>
          </a:xfrm>
          <a:custGeom>
            <a:avLst/>
            <a:gdLst>
              <a:gd name="connsiteX0" fmla="*/ 153825 w 1435694"/>
              <a:gd name="connsiteY0" fmla="*/ 0 h 914400"/>
              <a:gd name="connsiteX1" fmla="*/ 1290415 w 1435694"/>
              <a:gd name="connsiteY1" fmla="*/ 0 h 914400"/>
              <a:gd name="connsiteX2" fmla="*/ 1435694 w 1435694"/>
              <a:gd name="connsiteY2" fmla="*/ 188008 h 914400"/>
              <a:gd name="connsiteX3" fmla="*/ 1034041 w 1435694"/>
              <a:gd name="connsiteY3" fmla="*/ 914400 h 914400"/>
              <a:gd name="connsiteX4" fmla="*/ 444382 w 1435694"/>
              <a:gd name="connsiteY4" fmla="*/ 914400 h 914400"/>
              <a:gd name="connsiteX5" fmla="*/ 0 w 1435694"/>
              <a:gd name="connsiteY5" fmla="*/ 222191 h 914400"/>
              <a:gd name="connsiteX6" fmla="*/ 153825 w 1435694"/>
              <a:gd name="connsiteY6" fmla="*/ 0 h 914400"/>
              <a:gd name="connsiteX0" fmla="*/ 183342 w 1465211"/>
              <a:gd name="connsiteY0" fmla="*/ 25681 h 940081"/>
              <a:gd name="connsiteX1" fmla="*/ 1319932 w 1465211"/>
              <a:gd name="connsiteY1" fmla="*/ 25681 h 940081"/>
              <a:gd name="connsiteX2" fmla="*/ 1465211 w 1465211"/>
              <a:gd name="connsiteY2" fmla="*/ 213689 h 940081"/>
              <a:gd name="connsiteX3" fmla="*/ 1063558 w 1465211"/>
              <a:gd name="connsiteY3" fmla="*/ 940081 h 940081"/>
              <a:gd name="connsiteX4" fmla="*/ 473899 w 1465211"/>
              <a:gd name="connsiteY4" fmla="*/ 940081 h 940081"/>
              <a:gd name="connsiteX5" fmla="*/ 29517 w 1465211"/>
              <a:gd name="connsiteY5" fmla="*/ 247872 h 940081"/>
              <a:gd name="connsiteX6" fmla="*/ 183342 w 1465211"/>
              <a:gd name="connsiteY6" fmla="*/ 25681 h 940081"/>
              <a:gd name="connsiteX0" fmla="*/ 183342 w 1465211"/>
              <a:gd name="connsiteY0" fmla="*/ 37986 h 952386"/>
              <a:gd name="connsiteX1" fmla="*/ 1319932 w 1465211"/>
              <a:gd name="connsiteY1" fmla="*/ 37986 h 952386"/>
              <a:gd name="connsiteX2" fmla="*/ 1465211 w 1465211"/>
              <a:gd name="connsiteY2" fmla="*/ 225994 h 952386"/>
              <a:gd name="connsiteX3" fmla="*/ 1063558 w 1465211"/>
              <a:gd name="connsiteY3" fmla="*/ 952386 h 952386"/>
              <a:gd name="connsiteX4" fmla="*/ 473899 w 1465211"/>
              <a:gd name="connsiteY4" fmla="*/ 952386 h 952386"/>
              <a:gd name="connsiteX5" fmla="*/ 29517 w 1465211"/>
              <a:gd name="connsiteY5" fmla="*/ 260177 h 952386"/>
              <a:gd name="connsiteX6" fmla="*/ 183342 w 1465211"/>
              <a:gd name="connsiteY6" fmla="*/ 37986 h 952386"/>
              <a:gd name="connsiteX0" fmla="*/ 183342 w 1470676"/>
              <a:gd name="connsiteY0" fmla="*/ 37986 h 952386"/>
              <a:gd name="connsiteX1" fmla="*/ 1319932 w 1470676"/>
              <a:gd name="connsiteY1" fmla="*/ 37986 h 952386"/>
              <a:gd name="connsiteX2" fmla="*/ 1465211 w 1470676"/>
              <a:gd name="connsiteY2" fmla="*/ 225994 h 952386"/>
              <a:gd name="connsiteX3" fmla="*/ 1063558 w 1470676"/>
              <a:gd name="connsiteY3" fmla="*/ 952386 h 952386"/>
              <a:gd name="connsiteX4" fmla="*/ 473899 w 1470676"/>
              <a:gd name="connsiteY4" fmla="*/ 952386 h 952386"/>
              <a:gd name="connsiteX5" fmla="*/ 29517 w 1470676"/>
              <a:gd name="connsiteY5" fmla="*/ 260177 h 952386"/>
              <a:gd name="connsiteX6" fmla="*/ 183342 w 1470676"/>
              <a:gd name="connsiteY6" fmla="*/ 37986 h 952386"/>
              <a:gd name="connsiteX0" fmla="*/ 183342 w 1465211"/>
              <a:gd name="connsiteY0" fmla="*/ 37986 h 952386"/>
              <a:gd name="connsiteX1" fmla="*/ 1319932 w 1465211"/>
              <a:gd name="connsiteY1" fmla="*/ 37986 h 952386"/>
              <a:gd name="connsiteX2" fmla="*/ 1465211 w 1465211"/>
              <a:gd name="connsiteY2" fmla="*/ 225994 h 952386"/>
              <a:gd name="connsiteX3" fmla="*/ 1063558 w 1465211"/>
              <a:gd name="connsiteY3" fmla="*/ 952386 h 952386"/>
              <a:gd name="connsiteX4" fmla="*/ 473899 w 1465211"/>
              <a:gd name="connsiteY4" fmla="*/ 952386 h 952386"/>
              <a:gd name="connsiteX5" fmla="*/ 29517 w 1465211"/>
              <a:gd name="connsiteY5" fmla="*/ 260177 h 952386"/>
              <a:gd name="connsiteX6" fmla="*/ 183342 w 1465211"/>
              <a:gd name="connsiteY6" fmla="*/ 37986 h 952386"/>
              <a:gd name="connsiteX0" fmla="*/ 183342 w 1465211"/>
              <a:gd name="connsiteY0" fmla="*/ 37986 h 952386"/>
              <a:gd name="connsiteX1" fmla="*/ 1319932 w 1465211"/>
              <a:gd name="connsiteY1" fmla="*/ 37986 h 952386"/>
              <a:gd name="connsiteX2" fmla="*/ 1465211 w 1465211"/>
              <a:gd name="connsiteY2" fmla="*/ 225994 h 952386"/>
              <a:gd name="connsiteX3" fmla="*/ 1063558 w 1465211"/>
              <a:gd name="connsiteY3" fmla="*/ 952386 h 952386"/>
              <a:gd name="connsiteX4" fmla="*/ 473899 w 1465211"/>
              <a:gd name="connsiteY4" fmla="*/ 952386 h 952386"/>
              <a:gd name="connsiteX5" fmla="*/ 29517 w 1465211"/>
              <a:gd name="connsiteY5" fmla="*/ 260177 h 952386"/>
              <a:gd name="connsiteX6" fmla="*/ 183342 w 1465211"/>
              <a:gd name="connsiteY6" fmla="*/ 37986 h 952386"/>
              <a:gd name="connsiteX0" fmla="*/ 183342 w 1465211"/>
              <a:gd name="connsiteY0" fmla="*/ 37986 h 952386"/>
              <a:gd name="connsiteX1" fmla="*/ 1319932 w 1465211"/>
              <a:gd name="connsiteY1" fmla="*/ 37986 h 952386"/>
              <a:gd name="connsiteX2" fmla="*/ 1465211 w 1465211"/>
              <a:gd name="connsiteY2" fmla="*/ 225994 h 952386"/>
              <a:gd name="connsiteX3" fmla="*/ 1063558 w 1465211"/>
              <a:gd name="connsiteY3" fmla="*/ 952386 h 952386"/>
              <a:gd name="connsiteX4" fmla="*/ 473899 w 1465211"/>
              <a:gd name="connsiteY4" fmla="*/ 952386 h 952386"/>
              <a:gd name="connsiteX5" fmla="*/ 29517 w 1465211"/>
              <a:gd name="connsiteY5" fmla="*/ 260177 h 952386"/>
              <a:gd name="connsiteX6" fmla="*/ 183342 w 1465211"/>
              <a:gd name="connsiteY6" fmla="*/ 37986 h 952386"/>
              <a:gd name="connsiteX0" fmla="*/ 183342 w 1465211"/>
              <a:gd name="connsiteY0" fmla="*/ 34082 h 948482"/>
              <a:gd name="connsiteX1" fmla="*/ 1319932 w 1465211"/>
              <a:gd name="connsiteY1" fmla="*/ 34082 h 948482"/>
              <a:gd name="connsiteX2" fmla="*/ 1465211 w 1465211"/>
              <a:gd name="connsiteY2" fmla="*/ 222090 h 948482"/>
              <a:gd name="connsiteX3" fmla="*/ 1063558 w 1465211"/>
              <a:gd name="connsiteY3" fmla="*/ 948482 h 948482"/>
              <a:gd name="connsiteX4" fmla="*/ 473899 w 1465211"/>
              <a:gd name="connsiteY4" fmla="*/ 948482 h 948482"/>
              <a:gd name="connsiteX5" fmla="*/ 29517 w 1465211"/>
              <a:gd name="connsiteY5" fmla="*/ 256273 h 948482"/>
              <a:gd name="connsiteX6" fmla="*/ 183342 w 1465211"/>
              <a:gd name="connsiteY6" fmla="*/ 34082 h 948482"/>
              <a:gd name="connsiteX0" fmla="*/ 183342 w 1467031"/>
              <a:gd name="connsiteY0" fmla="*/ 34082 h 948482"/>
              <a:gd name="connsiteX1" fmla="*/ 1319932 w 1467031"/>
              <a:gd name="connsiteY1" fmla="*/ 34082 h 948482"/>
              <a:gd name="connsiteX2" fmla="*/ 1465211 w 1467031"/>
              <a:gd name="connsiteY2" fmla="*/ 222090 h 948482"/>
              <a:gd name="connsiteX3" fmla="*/ 1063558 w 1467031"/>
              <a:gd name="connsiteY3" fmla="*/ 948482 h 948482"/>
              <a:gd name="connsiteX4" fmla="*/ 473899 w 1467031"/>
              <a:gd name="connsiteY4" fmla="*/ 948482 h 948482"/>
              <a:gd name="connsiteX5" fmla="*/ 29517 w 1467031"/>
              <a:gd name="connsiteY5" fmla="*/ 256273 h 948482"/>
              <a:gd name="connsiteX6" fmla="*/ 183342 w 1467031"/>
              <a:gd name="connsiteY6" fmla="*/ 34082 h 948482"/>
              <a:gd name="connsiteX0" fmla="*/ 183342 w 1466966"/>
              <a:gd name="connsiteY0" fmla="*/ 34082 h 960123"/>
              <a:gd name="connsiteX1" fmla="*/ 1319932 w 1466966"/>
              <a:gd name="connsiteY1" fmla="*/ 34082 h 960123"/>
              <a:gd name="connsiteX2" fmla="*/ 1465211 w 1466966"/>
              <a:gd name="connsiteY2" fmla="*/ 222090 h 960123"/>
              <a:gd name="connsiteX3" fmla="*/ 1063558 w 1466966"/>
              <a:gd name="connsiteY3" fmla="*/ 948482 h 960123"/>
              <a:gd name="connsiteX4" fmla="*/ 473899 w 1466966"/>
              <a:gd name="connsiteY4" fmla="*/ 948482 h 960123"/>
              <a:gd name="connsiteX5" fmla="*/ 29517 w 1466966"/>
              <a:gd name="connsiteY5" fmla="*/ 256273 h 960123"/>
              <a:gd name="connsiteX6" fmla="*/ 183342 w 1466966"/>
              <a:gd name="connsiteY6" fmla="*/ 34082 h 960123"/>
              <a:gd name="connsiteX0" fmla="*/ 183342 w 1466966"/>
              <a:gd name="connsiteY0" fmla="*/ 34082 h 968127"/>
              <a:gd name="connsiteX1" fmla="*/ 1319932 w 1466966"/>
              <a:gd name="connsiteY1" fmla="*/ 34082 h 968127"/>
              <a:gd name="connsiteX2" fmla="*/ 1465211 w 1466966"/>
              <a:gd name="connsiteY2" fmla="*/ 222090 h 968127"/>
              <a:gd name="connsiteX3" fmla="*/ 1063558 w 1466966"/>
              <a:gd name="connsiteY3" fmla="*/ 948482 h 968127"/>
              <a:gd name="connsiteX4" fmla="*/ 473899 w 1466966"/>
              <a:gd name="connsiteY4" fmla="*/ 948482 h 968127"/>
              <a:gd name="connsiteX5" fmla="*/ 29517 w 1466966"/>
              <a:gd name="connsiteY5" fmla="*/ 256273 h 968127"/>
              <a:gd name="connsiteX6" fmla="*/ 183342 w 1466966"/>
              <a:gd name="connsiteY6" fmla="*/ 34082 h 968127"/>
              <a:gd name="connsiteX0" fmla="*/ 197561 w 1462135"/>
              <a:gd name="connsiteY0" fmla="*/ 18153 h 976011"/>
              <a:gd name="connsiteX1" fmla="*/ 1315101 w 1462135"/>
              <a:gd name="connsiteY1" fmla="*/ 41966 h 976011"/>
              <a:gd name="connsiteX2" fmla="*/ 1460380 w 1462135"/>
              <a:gd name="connsiteY2" fmla="*/ 229974 h 976011"/>
              <a:gd name="connsiteX3" fmla="*/ 1058727 w 1462135"/>
              <a:gd name="connsiteY3" fmla="*/ 956366 h 976011"/>
              <a:gd name="connsiteX4" fmla="*/ 469068 w 1462135"/>
              <a:gd name="connsiteY4" fmla="*/ 956366 h 976011"/>
              <a:gd name="connsiteX5" fmla="*/ 24686 w 1462135"/>
              <a:gd name="connsiteY5" fmla="*/ 264157 h 976011"/>
              <a:gd name="connsiteX6" fmla="*/ 197561 w 1462135"/>
              <a:gd name="connsiteY6" fmla="*/ 18153 h 976011"/>
              <a:gd name="connsiteX0" fmla="*/ 191515 w 1456089"/>
              <a:gd name="connsiteY0" fmla="*/ 29786 h 987644"/>
              <a:gd name="connsiteX1" fmla="*/ 1309055 w 1456089"/>
              <a:gd name="connsiteY1" fmla="*/ 53599 h 987644"/>
              <a:gd name="connsiteX2" fmla="*/ 1454334 w 1456089"/>
              <a:gd name="connsiteY2" fmla="*/ 241607 h 987644"/>
              <a:gd name="connsiteX3" fmla="*/ 1052681 w 1456089"/>
              <a:gd name="connsiteY3" fmla="*/ 967999 h 987644"/>
              <a:gd name="connsiteX4" fmla="*/ 463022 w 1456089"/>
              <a:gd name="connsiteY4" fmla="*/ 967999 h 987644"/>
              <a:gd name="connsiteX5" fmla="*/ 18640 w 1456089"/>
              <a:gd name="connsiteY5" fmla="*/ 275790 h 987644"/>
              <a:gd name="connsiteX6" fmla="*/ 191515 w 1456089"/>
              <a:gd name="connsiteY6" fmla="*/ 29786 h 987644"/>
              <a:gd name="connsiteX0" fmla="*/ 177010 w 1441584"/>
              <a:gd name="connsiteY0" fmla="*/ 29786 h 987644"/>
              <a:gd name="connsiteX1" fmla="*/ 1294550 w 1441584"/>
              <a:gd name="connsiteY1" fmla="*/ 53599 h 987644"/>
              <a:gd name="connsiteX2" fmla="*/ 1439829 w 1441584"/>
              <a:gd name="connsiteY2" fmla="*/ 241607 h 987644"/>
              <a:gd name="connsiteX3" fmla="*/ 1038176 w 1441584"/>
              <a:gd name="connsiteY3" fmla="*/ 967999 h 987644"/>
              <a:gd name="connsiteX4" fmla="*/ 448517 w 1441584"/>
              <a:gd name="connsiteY4" fmla="*/ 967999 h 987644"/>
              <a:gd name="connsiteX5" fmla="*/ 4135 w 1441584"/>
              <a:gd name="connsiteY5" fmla="*/ 275790 h 987644"/>
              <a:gd name="connsiteX6" fmla="*/ 177010 w 1441584"/>
              <a:gd name="connsiteY6" fmla="*/ 29786 h 987644"/>
              <a:gd name="connsiteX0" fmla="*/ 177010 w 1441584"/>
              <a:gd name="connsiteY0" fmla="*/ 29786 h 987644"/>
              <a:gd name="connsiteX1" fmla="*/ 1294550 w 1441584"/>
              <a:gd name="connsiteY1" fmla="*/ 53599 h 987644"/>
              <a:gd name="connsiteX2" fmla="*/ 1439829 w 1441584"/>
              <a:gd name="connsiteY2" fmla="*/ 241607 h 987644"/>
              <a:gd name="connsiteX3" fmla="*/ 1038176 w 1441584"/>
              <a:gd name="connsiteY3" fmla="*/ 967999 h 987644"/>
              <a:gd name="connsiteX4" fmla="*/ 448517 w 1441584"/>
              <a:gd name="connsiteY4" fmla="*/ 967999 h 987644"/>
              <a:gd name="connsiteX5" fmla="*/ 4135 w 1441584"/>
              <a:gd name="connsiteY5" fmla="*/ 275790 h 987644"/>
              <a:gd name="connsiteX6" fmla="*/ 177010 w 1441584"/>
              <a:gd name="connsiteY6" fmla="*/ 29786 h 987644"/>
              <a:gd name="connsiteX0" fmla="*/ 177010 w 1441386"/>
              <a:gd name="connsiteY0" fmla="*/ 29786 h 1022080"/>
              <a:gd name="connsiteX1" fmla="*/ 1294550 w 1441386"/>
              <a:gd name="connsiteY1" fmla="*/ 53599 h 1022080"/>
              <a:gd name="connsiteX2" fmla="*/ 1439829 w 1441386"/>
              <a:gd name="connsiteY2" fmla="*/ 241607 h 1022080"/>
              <a:gd name="connsiteX3" fmla="*/ 1038176 w 1441386"/>
              <a:gd name="connsiteY3" fmla="*/ 967999 h 1022080"/>
              <a:gd name="connsiteX4" fmla="*/ 519955 w 1441386"/>
              <a:gd name="connsiteY4" fmla="*/ 951330 h 1022080"/>
              <a:gd name="connsiteX5" fmla="*/ 4135 w 1441386"/>
              <a:gd name="connsiteY5" fmla="*/ 275790 h 1022080"/>
              <a:gd name="connsiteX6" fmla="*/ 177010 w 1441386"/>
              <a:gd name="connsiteY6" fmla="*/ 29786 h 1022080"/>
              <a:gd name="connsiteX0" fmla="*/ 177010 w 1465196"/>
              <a:gd name="connsiteY0" fmla="*/ 29786 h 1020427"/>
              <a:gd name="connsiteX1" fmla="*/ 1294550 w 1465196"/>
              <a:gd name="connsiteY1" fmla="*/ 53599 h 1020427"/>
              <a:gd name="connsiteX2" fmla="*/ 1439829 w 1465196"/>
              <a:gd name="connsiteY2" fmla="*/ 241607 h 1020427"/>
              <a:gd name="connsiteX3" fmla="*/ 1078657 w 1465196"/>
              <a:gd name="connsiteY3" fmla="*/ 917993 h 1020427"/>
              <a:gd name="connsiteX4" fmla="*/ 519955 w 1465196"/>
              <a:gd name="connsiteY4" fmla="*/ 951330 h 1020427"/>
              <a:gd name="connsiteX5" fmla="*/ 4135 w 1465196"/>
              <a:gd name="connsiteY5" fmla="*/ 275790 h 1020427"/>
              <a:gd name="connsiteX6" fmla="*/ 177010 w 1465196"/>
              <a:gd name="connsiteY6" fmla="*/ 29786 h 1020427"/>
              <a:gd name="connsiteX0" fmla="*/ 179990 w 1450921"/>
              <a:gd name="connsiteY0" fmla="*/ 32698 h 1023339"/>
              <a:gd name="connsiteX1" fmla="*/ 1233237 w 1450921"/>
              <a:gd name="connsiteY1" fmla="*/ 25555 h 1023339"/>
              <a:gd name="connsiteX2" fmla="*/ 1442809 w 1450921"/>
              <a:gd name="connsiteY2" fmla="*/ 244519 h 1023339"/>
              <a:gd name="connsiteX3" fmla="*/ 1081637 w 1450921"/>
              <a:gd name="connsiteY3" fmla="*/ 920905 h 1023339"/>
              <a:gd name="connsiteX4" fmla="*/ 522935 w 1450921"/>
              <a:gd name="connsiteY4" fmla="*/ 954242 h 1023339"/>
              <a:gd name="connsiteX5" fmla="*/ 7115 w 1450921"/>
              <a:gd name="connsiteY5" fmla="*/ 278702 h 1023339"/>
              <a:gd name="connsiteX6" fmla="*/ 179990 w 1450921"/>
              <a:gd name="connsiteY6" fmla="*/ 32698 h 1023339"/>
              <a:gd name="connsiteX0" fmla="*/ 179990 w 1450075"/>
              <a:gd name="connsiteY0" fmla="*/ 44446 h 1035087"/>
              <a:gd name="connsiteX1" fmla="*/ 1233237 w 1450075"/>
              <a:gd name="connsiteY1" fmla="*/ 37303 h 1035087"/>
              <a:gd name="connsiteX2" fmla="*/ 1442809 w 1450075"/>
              <a:gd name="connsiteY2" fmla="*/ 256267 h 1035087"/>
              <a:gd name="connsiteX3" fmla="*/ 1081637 w 1450075"/>
              <a:gd name="connsiteY3" fmla="*/ 932653 h 1035087"/>
              <a:gd name="connsiteX4" fmla="*/ 522935 w 1450075"/>
              <a:gd name="connsiteY4" fmla="*/ 965990 h 1035087"/>
              <a:gd name="connsiteX5" fmla="*/ 7115 w 1450075"/>
              <a:gd name="connsiteY5" fmla="*/ 290450 h 1035087"/>
              <a:gd name="connsiteX6" fmla="*/ 179990 w 1450075"/>
              <a:gd name="connsiteY6" fmla="*/ 44446 h 1035087"/>
              <a:gd name="connsiteX0" fmla="*/ 179990 w 1442919"/>
              <a:gd name="connsiteY0" fmla="*/ 44446 h 1035087"/>
              <a:gd name="connsiteX1" fmla="*/ 1233237 w 1442919"/>
              <a:gd name="connsiteY1" fmla="*/ 37303 h 1035087"/>
              <a:gd name="connsiteX2" fmla="*/ 1442809 w 1442919"/>
              <a:gd name="connsiteY2" fmla="*/ 256267 h 1035087"/>
              <a:gd name="connsiteX3" fmla="*/ 1081637 w 1442919"/>
              <a:gd name="connsiteY3" fmla="*/ 932653 h 1035087"/>
              <a:gd name="connsiteX4" fmla="*/ 522935 w 1442919"/>
              <a:gd name="connsiteY4" fmla="*/ 965990 h 1035087"/>
              <a:gd name="connsiteX5" fmla="*/ 7115 w 1442919"/>
              <a:gd name="connsiteY5" fmla="*/ 290450 h 1035087"/>
              <a:gd name="connsiteX6" fmla="*/ 179990 w 1442919"/>
              <a:gd name="connsiteY6" fmla="*/ 44446 h 1035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2919" h="1035087">
                <a:moveTo>
                  <a:pt x="179990" y="44446"/>
                </a:moveTo>
                <a:cubicBezTo>
                  <a:pt x="384344" y="2255"/>
                  <a:pt x="1032292" y="-26575"/>
                  <a:pt x="1233237" y="37303"/>
                </a:cubicBezTo>
                <a:cubicBezTo>
                  <a:pt x="1434182" y="101181"/>
                  <a:pt x="1444264" y="164192"/>
                  <a:pt x="1442809" y="256267"/>
                </a:cubicBezTo>
                <a:cubicBezTo>
                  <a:pt x="1441354" y="348342"/>
                  <a:pt x="1234949" y="814366"/>
                  <a:pt x="1081637" y="932653"/>
                </a:cubicBezTo>
                <a:cubicBezTo>
                  <a:pt x="928325" y="1050940"/>
                  <a:pt x="702022" y="1073024"/>
                  <a:pt x="522935" y="965990"/>
                </a:cubicBezTo>
                <a:cubicBezTo>
                  <a:pt x="343848" y="858956"/>
                  <a:pt x="17441" y="392843"/>
                  <a:pt x="7115" y="290450"/>
                </a:cubicBezTo>
                <a:cubicBezTo>
                  <a:pt x="-5592" y="188056"/>
                  <a:pt x="-24364" y="86637"/>
                  <a:pt x="179990" y="44446"/>
                </a:cubicBezTo>
                <a:close/>
              </a:path>
            </a:pathLst>
          </a:cu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任意多边形 27"/>
          <p:cNvSpPr/>
          <p:nvPr/>
        </p:nvSpPr>
        <p:spPr bwMode="auto">
          <a:xfrm>
            <a:off x="4749800" y="3022591"/>
            <a:ext cx="1104900" cy="177809"/>
          </a:xfrm>
          <a:custGeom>
            <a:avLst/>
            <a:gdLst>
              <a:gd name="connsiteX0" fmla="*/ 0 w 1104900"/>
              <a:gd name="connsiteY0" fmla="*/ 171459 h 177809"/>
              <a:gd name="connsiteX1" fmla="*/ 527050 w 1104900"/>
              <a:gd name="connsiteY1" fmla="*/ 9 h 177809"/>
              <a:gd name="connsiteX2" fmla="*/ 1104900 w 1104900"/>
              <a:gd name="connsiteY2" fmla="*/ 177809 h 177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900" h="177809">
                <a:moveTo>
                  <a:pt x="0" y="171459"/>
                </a:moveTo>
                <a:cubicBezTo>
                  <a:pt x="171450" y="85205"/>
                  <a:pt x="342900" y="-1049"/>
                  <a:pt x="527050" y="9"/>
                </a:cubicBezTo>
                <a:cubicBezTo>
                  <a:pt x="711200" y="1067"/>
                  <a:pt x="908050" y="89438"/>
                  <a:pt x="1104900" y="177809"/>
                </a:cubicBezTo>
              </a:path>
            </a:pathLst>
          </a:cu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lgDash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043660" y="2771271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spatial reuse</a:t>
            </a:r>
            <a:endParaRPr lang="zh-CN" alt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48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sz="2800" b="0" dirty="0" smtClean="0"/>
              <a:t>The issue when BSS </a:t>
            </a:r>
            <a:r>
              <a:rPr lang="en-US" altLang="zh-CN" sz="2800" b="0" dirty="0"/>
              <a:t>coloring </a:t>
            </a:r>
            <a:r>
              <a:rPr lang="en-US" altLang="zh-CN" sz="2800" b="0" dirty="0" smtClean="0"/>
              <a:t>meets multi-AP </a:t>
            </a:r>
            <a:r>
              <a:rPr lang="en-US" altLang="zh-CN" sz="2800" b="0" dirty="0"/>
              <a:t>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7800"/>
            <a:ext cx="8066087" cy="4953000"/>
          </a:xfrm>
        </p:spPr>
        <p:txBody>
          <a:bodyPr/>
          <a:lstStyle/>
          <a:p>
            <a:r>
              <a:rPr lang="en-US" altLang="zh-CN" sz="1600" b="0" dirty="0" smtClean="0"/>
              <a:t>For coordinated transmissions with multi-AP concurrent </a:t>
            </a:r>
            <a:r>
              <a:rPr lang="en-US" altLang="zh-CN" sz="1600" b="0" dirty="0" err="1" smtClean="0"/>
              <a:t>Tx</a:t>
            </a:r>
            <a:r>
              <a:rPr lang="en-US" altLang="zh-CN" sz="1600" b="0" dirty="0" smtClean="0"/>
              <a:t>:</a:t>
            </a:r>
          </a:p>
          <a:p>
            <a:pPr lvl="1"/>
            <a:r>
              <a:rPr lang="en-US" altLang="zh-CN" sz="1600" b="0" dirty="0" smtClean="0"/>
              <a:t>Case A: Each AP uses different BSS color leads to preamble collision.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b="0" dirty="0" smtClean="0"/>
          </a:p>
          <a:p>
            <a:pPr lvl="1"/>
            <a:endParaRPr lang="en-US" altLang="zh-CN" sz="1600" b="0" dirty="0" smtClean="0"/>
          </a:p>
          <a:p>
            <a:endParaRPr lang="en-US" altLang="zh-CN" sz="1600" b="0" dirty="0" smtClean="0"/>
          </a:p>
          <a:p>
            <a:endParaRPr lang="en-US" altLang="zh-CN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矩形 3"/>
          <p:cNvSpPr/>
          <p:nvPr/>
        </p:nvSpPr>
        <p:spPr bwMode="auto">
          <a:xfrm>
            <a:off x="2400300" y="4109328"/>
            <a:ext cx="1905000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8" name="矩形 7"/>
          <p:cNvSpPr/>
          <p:nvPr/>
        </p:nvSpPr>
        <p:spPr bwMode="auto">
          <a:xfrm>
            <a:off x="2400300" y="4677041"/>
            <a:ext cx="1905000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376717" y="4161328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AP1: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370294" y="4573820"/>
            <a:ext cx="100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AP2:</a:t>
            </a:r>
          </a:p>
          <a:p>
            <a:r>
              <a:rPr lang="en-US" altLang="zh-CN" dirty="0" smtClean="0"/>
              <a:t>(adjacent to </a:t>
            </a:r>
            <a:r>
              <a:rPr lang="en-US" altLang="zh-CN" dirty="0"/>
              <a:t>AP1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4303712" y="4109328"/>
            <a:ext cx="194468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zh-CN"/>
              <a:t>Payload</a:t>
            </a:r>
            <a:endParaRPr lang="zh-CN" altLang="en-US"/>
          </a:p>
        </p:txBody>
      </p:sp>
      <p:sp>
        <p:nvSpPr>
          <p:cNvPr id="12" name="矩形 11"/>
          <p:cNvSpPr/>
          <p:nvPr/>
        </p:nvSpPr>
        <p:spPr bwMode="auto">
          <a:xfrm>
            <a:off x="4303713" y="4677041"/>
            <a:ext cx="1944686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zh-CN"/>
              <a:t>Payload</a:t>
            </a:r>
            <a:endParaRPr lang="zh-CN" altLang="en-US"/>
          </a:p>
        </p:txBody>
      </p:sp>
      <p:sp>
        <p:nvSpPr>
          <p:cNvPr id="21" name="矩形 20">
            <a:extLst>
              <a:ext uri="{FF2B5EF4-FFF2-40B4-BE49-F238E27FC236}">
                <a16:creationId xmlns=""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4554438" y="3251307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4666960" y="330331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 bwMode="auto">
          <a:xfrm>
            <a:off x="3617912" y="2186188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51412" y="2186188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690206" y="2212657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AP1:</a:t>
            </a:r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5041429" y="2212657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AP2:</a:t>
            </a:r>
            <a:endParaRPr lang="zh-CN" altLang="en-US"/>
          </a:p>
        </p:txBody>
      </p:sp>
      <p:sp>
        <p:nvSpPr>
          <p:cNvPr id="29" name="矩形 28">
            <a:extLst>
              <a:ext uri="{FF2B5EF4-FFF2-40B4-BE49-F238E27FC236}">
                <a16:creationId xmlns=""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4037012" y="3199213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4112419" y="3238377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31" name="椭圆 30">
            <a:extLst>
              <a:ext uri="{FF2B5EF4-FFF2-40B4-BE49-F238E27FC236}">
                <a16:creationId xmlns=""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19975209">
            <a:off x="4233517" y="2463030"/>
            <a:ext cx="206090" cy="858018"/>
          </a:xfrm>
          <a:prstGeom prst="ellipse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="" xmlns:a16="http://schemas.microsoft.com/office/drawing/2014/main" id="{3D0B9D1E-936C-44DE-8F96-95FABEC00925}"/>
              </a:ext>
            </a:extLst>
          </p:cNvPr>
          <p:cNvSpPr/>
          <p:nvPr/>
        </p:nvSpPr>
        <p:spPr bwMode="auto">
          <a:xfrm rot="1374034">
            <a:off x="4819650" y="2492234"/>
            <a:ext cx="206090" cy="858018"/>
          </a:xfrm>
          <a:prstGeom prst="ellipse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139992" y="4997622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U-SIG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2642601" y="5279898"/>
            <a:ext cx="23530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37" name="矩形 36"/>
          <p:cNvSpPr/>
          <p:nvPr/>
        </p:nvSpPr>
        <p:spPr bwMode="auto">
          <a:xfrm>
            <a:off x="2658654" y="5319993"/>
            <a:ext cx="235307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38" name="矩形 37"/>
          <p:cNvSpPr/>
          <p:nvPr/>
        </p:nvSpPr>
        <p:spPr bwMode="auto">
          <a:xfrm>
            <a:off x="3231304" y="4109327"/>
            <a:ext cx="23530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1975724" y="4460094"/>
            <a:ext cx="7681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Preamble</a:t>
            </a:r>
            <a:endParaRPr lang="zh-CN" altLang="en-US" dirty="0"/>
          </a:p>
        </p:txBody>
      </p:sp>
      <p:sp>
        <p:nvSpPr>
          <p:cNvPr id="41" name="矩形 40"/>
          <p:cNvSpPr/>
          <p:nvPr/>
        </p:nvSpPr>
        <p:spPr bwMode="auto">
          <a:xfrm>
            <a:off x="2669942" y="4109327"/>
            <a:ext cx="23530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42" name="矩形 41"/>
          <p:cNvSpPr/>
          <p:nvPr/>
        </p:nvSpPr>
        <p:spPr bwMode="auto">
          <a:xfrm>
            <a:off x="3225606" y="4677041"/>
            <a:ext cx="235307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3152315" y="4634362"/>
            <a:ext cx="1333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dirty="0" smtClean="0"/>
              <a:t>NAV</a:t>
            </a:r>
            <a:r>
              <a:rPr lang="en-US" altLang="zh-CN" dirty="0"/>
              <a:t>, </a:t>
            </a:r>
          </a:p>
          <a:p>
            <a:pPr eaLnBrk="0" hangingPunct="0"/>
            <a:r>
              <a:rPr lang="en-US" altLang="zh-CN" dirty="0"/>
              <a:t>BSS color =B, etc.</a:t>
            </a:r>
            <a:endParaRPr lang="zh-CN" altLang="en-US" dirty="0"/>
          </a:p>
        </p:txBody>
      </p:sp>
      <p:sp>
        <p:nvSpPr>
          <p:cNvPr id="44" name="矩形 43"/>
          <p:cNvSpPr/>
          <p:nvPr/>
        </p:nvSpPr>
        <p:spPr>
          <a:xfrm>
            <a:off x="3153658" y="4080183"/>
            <a:ext cx="1333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dirty="0" smtClean="0"/>
              <a:t>NAV</a:t>
            </a:r>
            <a:r>
              <a:rPr lang="en-US" altLang="zh-CN" dirty="0"/>
              <a:t>, </a:t>
            </a:r>
          </a:p>
          <a:p>
            <a:pPr eaLnBrk="0" hangingPunct="0"/>
            <a:r>
              <a:rPr lang="en-US" altLang="zh-CN" dirty="0"/>
              <a:t>BSS color </a:t>
            </a:r>
            <a:r>
              <a:rPr lang="en-US" altLang="zh-CN" dirty="0" smtClean="0"/>
              <a:t>=</a:t>
            </a:r>
            <a:r>
              <a:rPr lang="en-US" altLang="zh-CN" dirty="0"/>
              <a:t>A</a:t>
            </a:r>
            <a:r>
              <a:rPr lang="en-US" altLang="zh-CN" dirty="0" smtClean="0"/>
              <a:t>, </a:t>
            </a:r>
            <a:r>
              <a:rPr lang="en-US" altLang="zh-CN" dirty="0"/>
              <a:t>etc.</a:t>
            </a:r>
            <a:endParaRPr lang="zh-CN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1974309" y="3884285"/>
            <a:ext cx="7681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Preamble</a:t>
            </a:r>
            <a:endParaRPr lang="zh-CN" altLang="en-US" dirty="0"/>
          </a:p>
        </p:txBody>
      </p:sp>
      <p:sp>
        <p:nvSpPr>
          <p:cNvPr id="46" name="矩形 45"/>
          <p:cNvSpPr/>
          <p:nvPr/>
        </p:nvSpPr>
        <p:spPr bwMode="auto">
          <a:xfrm>
            <a:off x="2658654" y="4677041"/>
            <a:ext cx="235307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47" name="文本框 46"/>
          <p:cNvSpPr txBox="1"/>
          <p:nvPr/>
        </p:nvSpPr>
        <p:spPr>
          <a:xfrm>
            <a:off x="2496456" y="4187696"/>
            <a:ext cx="590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L-LTF</a:t>
            </a:r>
            <a:endParaRPr lang="zh-CN" altLang="en-US" dirty="0"/>
          </a:p>
        </p:txBody>
      </p:sp>
      <p:sp>
        <p:nvSpPr>
          <p:cNvPr id="48" name="文本框 47"/>
          <p:cNvSpPr txBox="1"/>
          <p:nvPr/>
        </p:nvSpPr>
        <p:spPr>
          <a:xfrm>
            <a:off x="2491833" y="4997575"/>
            <a:ext cx="590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L-LTF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 bwMode="auto">
          <a:xfrm>
            <a:off x="3223431" y="5274358"/>
            <a:ext cx="23530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50" name="矩形 49"/>
          <p:cNvSpPr/>
          <p:nvPr/>
        </p:nvSpPr>
        <p:spPr bwMode="auto">
          <a:xfrm>
            <a:off x="3239484" y="5314453"/>
            <a:ext cx="235307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1719615" y="5855833"/>
            <a:ext cx="693306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/>
              <a:t>① L-LTFs are aligned, the estimated channel will be </a:t>
            </a:r>
            <a:r>
              <a:rPr lang="en-US" altLang="zh-CN" sz="1100" dirty="0" smtClean="0"/>
              <a:t>h1+h2</a:t>
            </a:r>
            <a:r>
              <a:rPr lang="en-US" altLang="zh-CN" sz="1100" dirty="0"/>
              <a:t>,</a:t>
            </a:r>
            <a:r>
              <a:rPr lang="en-US" altLang="zh-CN" sz="1100" dirty="0" smtClean="0"/>
              <a:t> </a:t>
            </a:r>
            <a:r>
              <a:rPr lang="en-US" altLang="zh-CN" sz="1100" dirty="0"/>
              <a:t>due to pilot contamination effect.</a:t>
            </a:r>
            <a:endParaRPr lang="zh-CN" altLang="en-US" sz="1100" dirty="0"/>
          </a:p>
          <a:p>
            <a:r>
              <a:rPr lang="en-US" altLang="zh-CN" sz="1100" dirty="0" smtClean="0"/>
              <a:t>② However</a:t>
            </a:r>
            <a:r>
              <a:rPr lang="en-US" altLang="zh-CN" sz="1100" dirty="0"/>
              <a:t>, the channel which AP1’s U-SIG signal pass through is not h1+h2 but h1, with superposed </a:t>
            </a:r>
            <a:r>
              <a:rPr lang="en-US" altLang="zh-CN" sz="1100" dirty="0" smtClean="0"/>
              <a:t>interference </a:t>
            </a:r>
            <a:r>
              <a:rPr lang="en-US" altLang="zh-CN" sz="1100" dirty="0"/>
              <a:t>from </a:t>
            </a:r>
            <a:r>
              <a:rPr lang="en-US" altLang="zh-CN" sz="1100" dirty="0" smtClean="0"/>
              <a:t>AP2 (coded waveform with BSS color=B). </a:t>
            </a:r>
            <a:r>
              <a:rPr lang="en-US" altLang="zh-CN" sz="1100" dirty="0"/>
              <a:t>The mismatch will dramatically increase PER for U-SIG.</a:t>
            </a:r>
            <a:endParaRPr lang="zh-CN" altLang="zh-CN" sz="1100" dirty="0"/>
          </a:p>
        </p:txBody>
      </p:sp>
      <p:cxnSp>
        <p:nvCxnSpPr>
          <p:cNvPr id="54" name="直接连接符 53"/>
          <p:cNvCxnSpPr/>
          <p:nvPr/>
        </p:nvCxnSpPr>
        <p:spPr bwMode="auto">
          <a:xfrm>
            <a:off x="2666999" y="3770227"/>
            <a:ext cx="0" cy="20781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>
            <a:off x="2901580" y="3763680"/>
            <a:ext cx="0" cy="20781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直接连接符 55"/>
          <p:cNvCxnSpPr/>
          <p:nvPr/>
        </p:nvCxnSpPr>
        <p:spPr bwMode="auto">
          <a:xfrm>
            <a:off x="3225606" y="3763680"/>
            <a:ext cx="0" cy="20781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直接连接符 56"/>
          <p:cNvCxnSpPr/>
          <p:nvPr/>
        </p:nvCxnSpPr>
        <p:spPr bwMode="auto">
          <a:xfrm>
            <a:off x="3478499" y="3763679"/>
            <a:ext cx="0" cy="20781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8" name="矩形 57"/>
          <p:cNvSpPr/>
          <p:nvPr/>
        </p:nvSpPr>
        <p:spPr>
          <a:xfrm>
            <a:off x="3456602" y="4436101"/>
            <a:ext cx="64881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These </a:t>
            </a:r>
            <a:r>
              <a:rPr lang="en-US" altLang="zh-CN" dirty="0"/>
              <a:t>preambles </a:t>
            </a:r>
            <a:r>
              <a:rPr lang="en-US" altLang="zh-CN" dirty="0" smtClean="0"/>
              <a:t>have </a:t>
            </a:r>
            <a:r>
              <a:rPr lang="en-US" altLang="zh-CN" dirty="0"/>
              <a:t>different waveform in </a:t>
            </a:r>
            <a:r>
              <a:rPr lang="en-US" altLang="zh-CN" dirty="0" smtClean="0"/>
              <a:t>U-SIG (due </a:t>
            </a:r>
            <a:r>
              <a:rPr lang="en-US" altLang="zh-CN" dirty="0"/>
              <a:t>to BSS color difference).</a:t>
            </a:r>
            <a:endParaRPr lang="zh-CN" altLang="en-US" dirty="0"/>
          </a:p>
        </p:txBody>
      </p:sp>
      <p:sp>
        <p:nvSpPr>
          <p:cNvPr id="59" name="矩形 58"/>
          <p:cNvSpPr/>
          <p:nvPr/>
        </p:nvSpPr>
        <p:spPr>
          <a:xfrm>
            <a:off x="2174887" y="2623549"/>
            <a:ext cx="20970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Assume AP1 uses BSS color A</a:t>
            </a:r>
            <a:endParaRPr lang="zh-CN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3308038" y="2820542"/>
            <a:ext cx="20970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AP2 uses BSS color B</a:t>
            </a:r>
            <a:endParaRPr lang="zh-CN" altLang="en-US" dirty="0"/>
          </a:p>
        </p:txBody>
      </p:sp>
      <p:sp>
        <p:nvSpPr>
          <p:cNvPr id="5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0" dirty="0"/>
              <a:t>The issue when BSS coloring meets coordinated multi-AP </a:t>
            </a:r>
            <a:r>
              <a:rPr lang="en-US" altLang="zh-CN" b="0" dirty="0" smtClean="0"/>
              <a:t>transmissions (</a:t>
            </a:r>
            <a:r>
              <a:rPr lang="en-US" altLang="zh-CN" b="0" dirty="0" err="1" smtClean="0"/>
              <a:t>conti</a:t>
            </a:r>
            <a:r>
              <a:rPr lang="en-US" altLang="zh-CN" b="0" dirty="0" smtClean="0"/>
              <a:t>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1600" dirty="0"/>
              <a:t>Case B</a:t>
            </a:r>
            <a:r>
              <a:rPr lang="en-US" altLang="zh-CN" sz="1600" dirty="0" smtClean="0"/>
              <a:t>: AP can also use </a:t>
            </a:r>
            <a:r>
              <a:rPr lang="en-US" altLang="zh-CN" sz="1600" dirty="0"/>
              <a:t>BSS color =</a:t>
            </a:r>
            <a:r>
              <a:rPr lang="en-US" altLang="zh-CN" sz="1600" dirty="0" smtClean="0"/>
              <a:t>0, besides </a:t>
            </a:r>
            <a:r>
              <a:rPr lang="en-US" altLang="zh-CN" sz="1600" dirty="0"/>
              <a:t>each AP’s unique BSS color</a:t>
            </a:r>
            <a:r>
              <a:rPr lang="en-US" altLang="zh-CN" sz="1600" dirty="0" smtClean="0"/>
              <a:t>. However, </a:t>
            </a:r>
            <a:r>
              <a:rPr lang="en-US" altLang="zh-CN" sz="1600" dirty="0"/>
              <a:t>it will </a:t>
            </a:r>
            <a:r>
              <a:rPr lang="en-US" altLang="zh-CN" sz="1600" dirty="0" smtClean="0"/>
              <a:t>disallow </a:t>
            </a:r>
            <a:r>
              <a:rPr lang="en-US" altLang="zh-CN" sz="1600" dirty="0"/>
              <a:t>spatial reuse.</a:t>
            </a:r>
          </a:p>
          <a:p>
            <a:endParaRPr lang="en-US" altLang="zh-CN" sz="1600" b="0" dirty="0"/>
          </a:p>
          <a:p>
            <a:endParaRPr lang="en-US" altLang="zh-CN" sz="1600" b="0" dirty="0"/>
          </a:p>
          <a:p>
            <a:endParaRPr lang="en-US" altLang="zh-CN" sz="1600" b="0" dirty="0"/>
          </a:p>
          <a:p>
            <a:endParaRPr lang="en-US" altLang="zh-CN" sz="1600" b="0" dirty="0"/>
          </a:p>
          <a:p>
            <a:r>
              <a:rPr lang="en-US" altLang="zh-CN" sz="1600" b="0" dirty="0"/>
              <a:t>It is important to allow successful transmission of BSS color and also indicate relevant BSS information clearly.</a:t>
            </a:r>
            <a:endParaRPr lang="en-US" altLang="zh-CN" sz="1800" b="0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06379" y="6475413"/>
            <a:ext cx="133754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矩形 6"/>
          <p:cNvSpPr/>
          <p:nvPr/>
        </p:nvSpPr>
        <p:spPr bwMode="auto">
          <a:xfrm>
            <a:off x="2748255" y="26670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Preamble </a:t>
            </a:r>
            <a:r>
              <a:rPr lang="en-US" altLang="zh-CN"/>
              <a:t>(NAV, </a:t>
            </a:r>
            <a:endParaRPr kumimoji="0" lang="en-US" altLang="zh-CN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</a:t>
            </a:r>
            <a:r>
              <a:rPr kumimoji="0" lang="en-US" altLang="zh-CN" sz="12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color =0)</a:t>
            </a: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4653255" y="26670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748255" y="3276600"/>
            <a:ext cx="4421187" cy="1524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16413" y="3214300"/>
            <a:ext cx="820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CCA busy</a:t>
            </a:r>
            <a:endParaRPr lang="zh-CN" alt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 of various coloring schemes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090942"/>
              </p:ext>
            </p:extLst>
          </p:nvPr>
        </p:nvGraphicFramePr>
        <p:xfrm>
          <a:off x="685800" y="1981200"/>
          <a:ext cx="77724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524000"/>
                <a:gridCol w="1066800"/>
              </a:tblGrid>
              <a:tr h="370840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 B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 C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 D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sz="1200" dirty="0" smtClean="0"/>
                        <a:t>Uncoordinated</a:t>
                      </a:r>
                      <a:r>
                        <a:rPr lang="en-US" altLang="zh-CN" sz="1200" baseline="0" dirty="0" smtClean="0"/>
                        <a:t> Transmission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Schemes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AP1: BSS color1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AP2: BSS color2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AP1: BSS color1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AP2: BSS color2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AP1: BSS color1+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partial bits(=1) in aid 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AP2: BSS color1+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partial bits(=2) in aid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AP1: BSS color1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AP2: BSS color2</a:t>
                      </a:r>
                      <a:endParaRPr lang="zh-CN" altLang="en-US" sz="12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Results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√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√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√</a:t>
                      </a:r>
                      <a:r>
                        <a:rPr lang="zh-CN" altLang="en-US" sz="1200" baseline="0" dirty="0" smtClean="0"/>
                        <a:t> </a:t>
                      </a:r>
                      <a:r>
                        <a:rPr lang="en-US" altLang="zh-CN" sz="1200" baseline="0" dirty="0" smtClean="0"/>
                        <a:t>for 11bn STA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√</a:t>
                      </a:r>
                      <a:r>
                        <a:rPr lang="zh-CN" altLang="en-US" sz="1200" baseline="0" dirty="0" smtClean="0"/>
                        <a:t> </a:t>
                      </a:r>
                      <a:r>
                        <a:rPr lang="en-US" altLang="zh-CN" sz="1200" baseline="0" dirty="0" smtClean="0"/>
                        <a:t>for OBSS legacy STA</a:t>
                      </a:r>
                      <a:endParaRPr lang="zh-CN" alt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Limit SR for legacy STA within AP1+2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√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Coordinated</a:t>
                      </a:r>
                      <a:r>
                        <a:rPr lang="en-US" altLang="zh-CN" sz="1200" baseline="0" dirty="0" smtClean="0"/>
                        <a:t> Transmission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Schemes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AP1: BSS color1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AP2: BSS color2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AP1+AP2: BSS color0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AP1+AP2: BSS color1+partial bits(=3) in aid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AP1+AP2: BSS color3</a:t>
                      </a:r>
                      <a:endParaRPr lang="zh-CN" altLang="en-US" sz="12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Results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X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X,</a:t>
                      </a:r>
                      <a:r>
                        <a:rPr lang="en-US" altLang="zh-CN" sz="1200" baseline="0" dirty="0" smtClean="0"/>
                        <a:t> disabled SR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√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X:</a:t>
                      </a:r>
                      <a:r>
                        <a:rPr lang="en-US" altLang="zh-CN" sz="1200" baseline="0" dirty="0" smtClean="0"/>
                        <a:t> legacy STA causes intra-BSS collision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06379" y="6475413"/>
            <a:ext cx="133754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73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/>
              <a:t>We discussed the issue of BSS coloring for coordinated transmissions.</a:t>
            </a:r>
          </a:p>
          <a:p>
            <a:endParaRPr lang="en-US" sz="1800" b="0" dirty="0"/>
          </a:p>
          <a:p>
            <a:r>
              <a:rPr lang="en-US" sz="2000" b="0" dirty="0"/>
              <a:t>A coloring scheme without ambiguity can allow coordinated </a:t>
            </a:r>
            <a:r>
              <a:rPr lang="en-US" sz="2000" b="0" dirty="0" smtClean="0"/>
              <a:t>multi-AP transmission while </a:t>
            </a:r>
            <a:r>
              <a:rPr lang="en-US" sz="2000" b="0" dirty="0"/>
              <a:t>also allow spatial reuses.</a:t>
            </a:r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202</a:t>
            </a:r>
            <a:r>
              <a:rPr lang="en-US" altLang="zh-CN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3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442696</TotalTime>
  <Words>937</Words>
  <Application>Microsoft Office PowerPoint</Application>
  <PresentationFormat>全屏显示(4:3)</PresentationFormat>
  <Paragraphs>243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CiscoSans ExtraLight</vt:lpstr>
      <vt:lpstr>CiscoSans Thin</vt:lpstr>
      <vt:lpstr>Arial</vt:lpstr>
      <vt:lpstr>Times New Roman</vt:lpstr>
      <vt:lpstr>Wingdings</vt:lpstr>
      <vt:lpstr>802-11-Submission</vt:lpstr>
      <vt:lpstr>Coordinated Transmission ID</vt:lpstr>
      <vt:lpstr>Introduction</vt:lpstr>
      <vt:lpstr>Recap BSS color in 802.11ax</vt:lpstr>
      <vt:lpstr>Recap multi-AP transmissions</vt:lpstr>
      <vt:lpstr>When BSS coloring meets multi-AP transmissions</vt:lpstr>
      <vt:lpstr>The issue when BSS coloring meets multi-AP transmissions</vt:lpstr>
      <vt:lpstr>The issue when BSS coloring meets coordinated multi-AP transmissions (conti.)</vt:lpstr>
      <vt:lpstr>Comparison of various coloring schemes</vt:lpstr>
      <vt:lpstr>Summary </vt:lpstr>
      <vt:lpstr>Straw Poll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Liyanchun (CTL)</cp:lastModifiedBy>
  <cp:revision>2860</cp:revision>
  <cp:lastPrinted>1998-02-10T13:28:06Z</cp:lastPrinted>
  <dcterms:created xsi:type="dcterms:W3CDTF">2007-05-21T21:00:37Z</dcterms:created>
  <dcterms:modified xsi:type="dcterms:W3CDTF">2024-03-05T02:37:21Z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(3)Tb4aI+EMtSKOdeItKv/qVlQdwqoL5doF+X39biPF5QXU21GDgkPOJpOgSn030Jq8VXIoZEVr
pUWv/6bfA8Dpd63qAr2+lAt0KkevNVXSURHV8KhP59S3TO0ILxRC7pkuS1qElI+42aUlkJs1
vvWV3rVGr0ReWbg6vdK2vhUwq99uMTkYsqC+XL3cxSJoYQQWiXnxDrevdZ1x7JUfvDmgyKMv
FYnt23uBYaJ5OMtmW3</vt:lpwstr>
  </property>
  <property fmtid="{D5CDD505-2E9C-101B-9397-08002B2CF9AE}" pid="4" name="_2015_ms_pID_7253431">
    <vt:lpwstr>vTn6ZZ3Y6EihSytJiZyzjjN1anHISguhB0ZCyYA7YBS8Q0TtCpH8Bi
LRhH7MXRK5vts7ucRQOlq0Ig0TAInjLvG9hk6AmbaFfri3gxUfHwxpYqHkpPD8kOujvi1hRR
6lgfV5O6qzt67xDrwO/lKi6SSokgKEsp3jp+Oc+AE4DeGd7uHlhPATxxi8oobCWinTwO80+7
wtfAIdR8HMZ/UA7acKeSLiuADmanOKKsr9ls</vt:lpwstr>
  </property>
  <property fmtid="{D5CDD505-2E9C-101B-9397-08002B2CF9AE}" pid="5" name="_2015_ms_pID_7253432">
    <vt:lpwstr>So82Q+NdcMTaaRC5NxaTxEY=</vt:lpwstr>
  </property>
</Properties>
</file>