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3" r:id="rId5"/>
    <p:sldId id="273" r:id="rId6"/>
    <p:sldId id="266" r:id="rId7"/>
    <p:sldId id="279" r:id="rId8"/>
    <p:sldId id="270" r:id="rId9"/>
    <p:sldId id="271" r:id="rId10"/>
    <p:sldId id="281" r:id="rId11"/>
    <p:sldId id="277" r:id="rId12"/>
    <p:sldId id="264" r:id="rId13"/>
    <p:sldId id="275" r:id="rId14"/>
    <p:sldId id="278" r:id="rId15"/>
    <p:sldId id="282"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32" d="100"/>
          <a:sy n="132" d="100"/>
        </p:scale>
        <p:origin x="74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802.11-24/299r1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Vishnu Ratnam, Samsung Electronics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802.11-24/299r1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2024</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Vishnu Ratnam, Samsung Electronics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0409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3748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0334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01535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6950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1051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6843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03054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4729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3543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dirty="0"/>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February,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2024</a:t>
            </a:r>
            <a:endParaRPr lang="en-GB" dirty="0"/>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2024</a:t>
            </a:r>
            <a:endParaRPr lang="en-GB" dirty="0"/>
          </a:p>
        </p:txBody>
      </p:sp>
      <p:sp>
        <p:nvSpPr>
          <p:cNvPr id="6" name="Footer Placeholder 5"/>
          <p:cNvSpPr>
            <a:spLocks noGrp="1"/>
          </p:cNvSpPr>
          <p:nvPr>
            <p:ph type="ftr" idx="11"/>
          </p:nvPr>
        </p:nvSpPr>
        <p:spPr/>
        <p:txBody>
          <a:bodyPr/>
          <a:lstStyle>
            <a:lvl1pPr>
              <a:defRPr/>
            </a:lvl1pPr>
          </a:lstStyle>
          <a:p>
            <a:r>
              <a:rPr lang="en-GB"/>
              <a:t>Vishnu Ratnam,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2024</a:t>
            </a:r>
            <a:endParaRPr lang="en-GB" dirty="0"/>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2024</a:t>
            </a:r>
            <a:endParaRPr lang="en-GB" dirty="0"/>
          </a:p>
        </p:txBody>
      </p:sp>
      <p:sp>
        <p:nvSpPr>
          <p:cNvPr id="4" name="Footer Placeholder 3"/>
          <p:cNvSpPr>
            <a:spLocks noGrp="1"/>
          </p:cNvSpPr>
          <p:nvPr>
            <p:ph type="ftr" idx="11"/>
          </p:nvPr>
        </p:nvSpPr>
        <p:spPr/>
        <p:txBody>
          <a:bodyPr/>
          <a:lstStyle>
            <a:lvl1pPr>
              <a:defRPr/>
            </a:lvl1pPr>
          </a:lstStyle>
          <a:p>
            <a:r>
              <a:rPr lang="en-GB"/>
              <a:t>Vishnu Ratnam,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2024</a:t>
            </a:r>
            <a:endParaRPr lang="en-GB" dirty="0"/>
          </a:p>
        </p:txBody>
      </p:sp>
      <p:sp>
        <p:nvSpPr>
          <p:cNvPr id="3" name="Footer Placeholder 2"/>
          <p:cNvSpPr>
            <a:spLocks noGrp="1"/>
          </p:cNvSpPr>
          <p:nvPr>
            <p:ph type="ftr" idx="11"/>
          </p:nvPr>
        </p:nvSpPr>
        <p:spPr/>
        <p:txBody>
          <a:bodyPr/>
          <a:lstStyle>
            <a:lvl1pPr>
              <a:defRPr/>
            </a:lvl1pPr>
          </a:lstStyle>
          <a:p>
            <a:r>
              <a:rPr lang="en-GB"/>
              <a:t>Vishnu Ratnam,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dirty="0"/>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dirty="0"/>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February, 2024</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802.11-24/299r1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2204-00-0uhr-dynamic-subband-operat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3/11-23-2027-02-00bn-considerations-for-dso-sub-band-switch-delay.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2003-01-00bn-client-power-save.ppt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Initial control frame for bandwidth-switching modes</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2024-02-15</a:t>
            </a:r>
          </a:p>
        </p:txBody>
      </p:sp>
      <p:sp>
        <p:nvSpPr>
          <p:cNvPr id="6" name="Date Placeholder 3"/>
          <p:cNvSpPr>
            <a:spLocks noGrp="1"/>
          </p:cNvSpPr>
          <p:nvPr>
            <p:ph type="dt" idx="10"/>
          </p:nvPr>
        </p:nvSpPr>
        <p:spPr/>
        <p:txBody>
          <a:bodyPr/>
          <a:lstStyle/>
          <a:p>
            <a:r>
              <a:rPr lang="en-US"/>
              <a:t>February, 2024</a:t>
            </a:r>
            <a:endParaRPr lang="en-GB" dirty="0"/>
          </a:p>
        </p:txBody>
      </p:sp>
      <p:sp>
        <p:nvSpPr>
          <p:cNvPr id="7" name="Footer Placeholder 4"/>
          <p:cNvSpPr>
            <a:spLocks noGrp="1"/>
          </p:cNvSpPr>
          <p:nvPr>
            <p:ph type="ftr" idx="11"/>
          </p:nvPr>
        </p:nvSpPr>
        <p:spPr/>
        <p:txBody>
          <a:bodyPr/>
          <a:lstStyle/>
          <a:p>
            <a:r>
              <a:rPr lang="en-GB"/>
              <a:t>Vishnu Ratnam,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0301248"/>
              </p:ext>
            </p:extLst>
          </p:nvPr>
        </p:nvGraphicFramePr>
        <p:xfrm>
          <a:off x="746125" y="3325813"/>
          <a:ext cx="7589838" cy="1995487"/>
        </p:xfrm>
        <a:graphic>
          <a:graphicData uri="http://schemas.openxmlformats.org/presentationml/2006/ole">
            <mc:AlternateContent xmlns:mc="http://schemas.openxmlformats.org/markup-compatibility/2006">
              <mc:Choice xmlns:v="urn:schemas-microsoft-com:vml" Requires="v">
                <p:oleObj spid="_x0000_s1070" name="Document" r:id="rId4" imgW="10431138" imgH="2752133" progId="Word.Document.8">
                  <p:embed/>
                </p:oleObj>
              </mc:Choice>
              <mc:Fallback>
                <p:oleObj name="Document" r:id="rId4" imgW="10431138" imgH="2752133" progId="Word.Document.8">
                  <p:embed/>
                  <p:pic>
                    <p:nvPicPr>
                      <p:cNvPr id="0" name="Picture 3"/>
                      <p:cNvPicPr>
                        <a:picLocks noChangeAspect="1" noChangeArrowheads="1"/>
                      </p:cNvPicPr>
                      <p:nvPr/>
                    </p:nvPicPr>
                    <p:blipFill>
                      <a:blip r:embed="rId5"/>
                      <a:srcRect/>
                      <a:stretch>
                        <a:fillRect/>
                      </a:stretch>
                    </p:blipFill>
                    <p:spPr bwMode="auto">
                      <a:xfrm>
                        <a:off x="746125" y="3325813"/>
                        <a:ext cx="7589838" cy="1995487"/>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Response frame changes/information (point 6)</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171450" indent="-171450" algn="just">
                  <a:spcBef>
                    <a:spcPts val="0"/>
                  </a:spcBef>
                  <a:buFont typeface="Arial" panose="020B0604020202020204" pitchFamily="34" charset="0"/>
                  <a:buChar char="•"/>
                </a:pPr>
                <a:r>
                  <a:rPr lang="en-US" sz="1600" dirty="0"/>
                  <a:t>The </a:t>
                </a:r>
                <a:r>
                  <a:rPr lang="en-US" sz="1600" dirty="0">
                    <a:solidFill>
                      <a:schemeClr val="tx1"/>
                    </a:solidFill>
                  </a:rPr>
                  <a:t>response by a non-AP STA to an MU-RTS frame has the following features:</a:t>
                </a:r>
              </a:p>
              <a:p>
                <a:pPr marL="628650" lvl="1" indent="-171450" algn="just">
                  <a:spcBef>
                    <a:spcPts val="0"/>
                  </a:spcBef>
                  <a:buFont typeface="Arial" panose="020B0604020202020204" pitchFamily="34" charset="0"/>
                  <a:buChar char="•"/>
                </a:pPr>
                <a:r>
                  <a:rPr lang="en-US" sz="1200" dirty="0"/>
                  <a:t>In legacy case, it </a:t>
                </a:r>
                <a:r>
                  <a:rPr lang="en-US" sz="1200" dirty="0">
                    <a:solidFill>
                      <a:schemeClr val="tx1"/>
                    </a:solidFill>
                  </a:rPr>
                  <a:t>is sent on the primary </a:t>
                </a:r>
                <a14:m>
                  <m:oMath xmlns:m="http://schemas.openxmlformats.org/officeDocument/2006/math">
                    <m:r>
                      <a:rPr lang="en-US" sz="1200" i="1">
                        <a:solidFill>
                          <a:schemeClr val="tx1"/>
                        </a:solidFill>
                        <a:latin typeface="Cambria Math" panose="02040503050406030204" pitchFamily="18" charset="0"/>
                      </a:rPr>
                      <m:t>𝑋</m:t>
                    </m:r>
                  </m:oMath>
                </a14:m>
                <a:r>
                  <a:rPr lang="en-US" sz="1200" dirty="0">
                    <a:solidFill>
                      <a:schemeClr val="tx1"/>
                    </a:solidFill>
                  </a:rPr>
                  <a:t> MHz channel, where the </a:t>
                </a:r>
                <a14:m>
                  <m:oMath xmlns:m="http://schemas.openxmlformats.org/officeDocument/2006/math">
                    <m:r>
                      <a:rPr lang="en-US" sz="1200" i="1">
                        <a:solidFill>
                          <a:schemeClr val="tx1"/>
                        </a:solidFill>
                        <a:latin typeface="Cambria Math" panose="02040503050406030204" pitchFamily="18" charset="0"/>
                      </a:rPr>
                      <m:t>𝑋</m:t>
                    </m:r>
                  </m:oMath>
                </a14:m>
                <a:r>
                  <a:rPr lang="en-US" sz="1200" dirty="0">
                    <a:solidFill>
                      <a:schemeClr val="tx1"/>
                    </a:solidFill>
                  </a:rPr>
                  <a:t> MHz is indicated in the RU Allocation field of the User Info field of the MU-RTS frame corresponding to the STA. </a:t>
                </a:r>
                <a:r>
                  <a:rPr lang="en-US" sz="1200" dirty="0"/>
                  <a:t>Changes to this response may be needed to allow transmission of the CTS on a non-primary channel by DSO STAs. This is a relatively small change since the RU Allocation field can already carry necessary indication.</a:t>
                </a:r>
              </a:p>
              <a:p>
                <a:pPr marL="628650" lvl="1" indent="-171450" algn="just">
                  <a:spcBef>
                    <a:spcPts val="0"/>
                  </a:spcBef>
                  <a:buFont typeface="Arial" panose="020B0604020202020204" pitchFamily="34" charset="0"/>
                  <a:buChar char="•"/>
                </a:pPr>
                <a:r>
                  <a:rPr lang="en-US" sz="1200" dirty="0">
                    <a:solidFill>
                      <a:schemeClr val="tx1"/>
                    </a:solidFill>
                  </a:rPr>
                  <a:t>The response frame has a broadcast transmit address. T</a:t>
                </a:r>
                <a:r>
                  <a:rPr lang="en-US" sz="1200" dirty="0"/>
                  <a:t>his cannot uniquely identify the transmitting STA if the </a:t>
                </a:r>
                <a:r>
                  <a:rPr lang="en-US" sz="1200" dirty="0">
                    <a:solidFill>
                      <a:schemeClr val="tx1"/>
                    </a:solidFill>
                  </a:rPr>
                  <a:t>same RUs are allocate</a:t>
                </a:r>
                <a:r>
                  <a:rPr lang="en-US" sz="1200" dirty="0"/>
                  <a:t>d to multiple STAs.</a:t>
                </a:r>
              </a:p>
              <a:p>
                <a:pPr marL="628650" lvl="1" indent="-171450" algn="just">
                  <a:spcBef>
                    <a:spcPts val="0"/>
                  </a:spcBef>
                  <a:buFont typeface="Arial" panose="020B0604020202020204" pitchFamily="34" charset="0"/>
                  <a:buChar char="•"/>
                </a:pPr>
                <a:r>
                  <a:rPr lang="en-US" sz="1200" dirty="0">
                    <a:solidFill>
                      <a:schemeClr val="tx1"/>
                    </a:solidFill>
                  </a:rPr>
                  <a:t>The response doesn’t carry the BSR to enable uplink scheduling or BQR for channel availability status, etc. A follow-up BSRP frame may need to be used for triggered uplink.</a:t>
                </a:r>
              </a:p>
              <a:p>
                <a:pPr marL="171450" indent="-171450" algn="just">
                  <a:spcBef>
                    <a:spcPts val="0"/>
                  </a:spcBef>
                  <a:buFont typeface="Arial" panose="020B0604020202020204" pitchFamily="34" charset="0"/>
                  <a:buChar char="•"/>
                </a:pPr>
                <a:r>
                  <a:rPr lang="en-US" sz="1600" dirty="0"/>
                  <a:t>The response frame by a non-AP STA to a BSRP has the following features:</a:t>
                </a:r>
              </a:p>
              <a:p>
                <a:pPr marL="628650" lvl="1" indent="-171450" algn="just">
                  <a:spcBef>
                    <a:spcPts val="0"/>
                  </a:spcBef>
                  <a:buFont typeface="Arial" panose="020B0604020202020204" pitchFamily="34" charset="0"/>
                  <a:buChar char="•"/>
                </a:pPr>
                <a:r>
                  <a:rPr lang="en-US" sz="1200" dirty="0"/>
                  <a:t>In legacy case, it is sent on the RU allocated to the STA, where the RU Allocation field of the User Info field of the BSRP frame corresponding to the STA indicates the RU allocation. This already allows transmission on a non-primary channel, so no changes are needed to support DSO.</a:t>
                </a:r>
              </a:p>
              <a:p>
                <a:pPr marL="628650" lvl="1" indent="-171450" algn="just">
                  <a:spcBef>
                    <a:spcPts val="0"/>
                  </a:spcBef>
                  <a:buFont typeface="Arial" panose="020B0604020202020204" pitchFamily="34" charset="0"/>
                  <a:buChar char="•"/>
                </a:pPr>
                <a:r>
                  <a:rPr lang="en-US" sz="1200" dirty="0"/>
                  <a:t>The response frame’s transmit address uniquely identifies the transmitter. This can uniquely identify the transmitting STA. But it prevents allocation of same RUs to multiple STAs.</a:t>
                </a:r>
              </a:p>
              <a:p>
                <a:pPr marL="628650" lvl="1" indent="-171450" algn="just">
                  <a:spcBef>
                    <a:spcPts val="0"/>
                  </a:spcBef>
                  <a:buFont typeface="Arial" panose="020B0604020202020204" pitchFamily="34" charset="0"/>
                  <a:buChar char="•"/>
                </a:pPr>
                <a:r>
                  <a:rPr lang="en-US" sz="1200" dirty="0"/>
                  <a:t>The response frame can carry the buffer status report, which can enable trigger-based uplink transmissions.</a:t>
                </a:r>
              </a:p>
              <a:p>
                <a:pPr marL="171450" indent="-171450" algn="just">
                  <a:spcBef>
                    <a:spcPts val="0"/>
                  </a:spcBef>
                  <a:buFont typeface="Arial" panose="020B0604020202020204" pitchFamily="34" charset="0"/>
                  <a:buChar char="•"/>
                </a:pPr>
                <a:r>
                  <a:rPr lang="en-US" sz="1600" dirty="0"/>
                  <a:t>Conclusion: BSRP can carry more information than MU-RTS. This additional information can potentially be useful in some scenarios.</a:t>
                </a:r>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314" t="-414" r="-392"/>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extLst>
      <p:ext uri="{BB962C8B-B14F-4D97-AF65-F5344CB8AC3E}">
        <p14:creationId xmlns:p14="http://schemas.microsoft.com/office/powerpoint/2010/main" val="3297369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Conclusions</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lgn="just">
              <a:buFont typeface="Arial" panose="020B0604020202020204" pitchFamily="34" charset="0"/>
              <a:buChar char="•"/>
            </a:pPr>
            <a:r>
              <a:rPr lang="en-US" sz="1600" dirty="0"/>
              <a:t>Overall MU-RTS frame seems to be more suitable than BSRP for the ICF role for bandwidth switching STAs.</a:t>
            </a:r>
          </a:p>
          <a:p>
            <a:pPr lvl="1" algn="just">
              <a:buFont typeface="Arial" panose="020B0604020202020204" pitchFamily="34" charset="0"/>
              <a:buChar char="•"/>
            </a:pPr>
            <a:r>
              <a:rPr lang="en-US" sz="1200" dirty="0"/>
              <a:t>But BSRP still has some advantages (like additional information), so its use as ICF shouldn’t be ruled out. </a:t>
            </a:r>
          </a:p>
          <a:p>
            <a:pPr algn="just">
              <a:buFont typeface="Arial" panose="020B0604020202020204" pitchFamily="34" charset="0"/>
              <a:buChar char="•"/>
            </a:pPr>
            <a:r>
              <a:rPr lang="en-US" sz="1600" dirty="0"/>
              <a:t>If MU-RTS is considered as an ICF, minor changes needed to allow the CTS to be sent on a non-primary channel by one or more addressed STAs.</a:t>
            </a:r>
          </a:p>
          <a:p>
            <a:pPr algn="just">
              <a:buFont typeface="Arial" panose="020B0604020202020204" pitchFamily="34" charset="0"/>
              <a:buChar char="•"/>
            </a:pPr>
            <a:r>
              <a:rPr lang="en-US" sz="1600" dirty="0"/>
              <a:t>If BSRP is considered an ICF for bandwidth switching STAs, we need to consider several aspects:</a:t>
            </a:r>
          </a:p>
          <a:p>
            <a:pPr lvl="1" algn="just">
              <a:buFont typeface="Arial" panose="020B0604020202020204" pitchFamily="34" charset="0"/>
              <a:buChar char="•"/>
            </a:pPr>
            <a:r>
              <a:rPr lang="en-US" sz="1200" dirty="0"/>
              <a:t>Can all implementations of bandwidth switching STAs respond to BSRP ICF while meeting the trigger response requirements? Do we need a capability indication?</a:t>
            </a:r>
          </a:p>
          <a:p>
            <a:pPr lvl="1" algn="just">
              <a:buFont typeface="Arial" panose="020B0604020202020204" pitchFamily="34" charset="0"/>
              <a:buChar char="•"/>
            </a:pPr>
            <a:r>
              <a:rPr lang="en-US" sz="1200" dirty="0"/>
              <a:t>Should the trigger response requirements be lowered for a response sent by a bandwidth switching STA to a BSRP ICF? This may require limiting the MCS or minimum RU size of the response frame.</a:t>
            </a:r>
          </a:p>
          <a:p>
            <a:pPr lvl="1" algn="just">
              <a:buFont typeface="Arial" panose="020B0604020202020204" pitchFamily="34" charset="0"/>
              <a:buChar char="•"/>
            </a:pPr>
            <a:r>
              <a:rPr lang="en-US" sz="1200" dirty="0"/>
              <a:t>Need additional mechanisms to determine the transmit power for the response frame sent by a bandwidth switching STA to a BSRP ICF. </a:t>
            </a:r>
          </a:p>
          <a:p>
            <a:pPr algn="just">
              <a:buFont typeface="Arial" panose="020B0604020202020204" pitchFamily="34" charset="0"/>
              <a:buChar char="•"/>
            </a:pPr>
            <a:r>
              <a:rPr lang="en-US" sz="1500" dirty="0"/>
              <a:t>If we use other trigger frame variants for the ICF, some of the above aspects may still need to be addressed.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extLst>
      <p:ext uri="{BB962C8B-B14F-4D97-AF65-F5344CB8AC3E}">
        <p14:creationId xmlns:p14="http://schemas.microsoft.com/office/powerpoint/2010/main" val="31687940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a:buFont typeface="+mj-lt"/>
              <a:buAutoNum type="arabicPeriod"/>
            </a:pPr>
            <a:r>
              <a:rPr lang="en-US" dirty="0">
                <a:solidFill>
                  <a:srgbClr val="0070C0"/>
                </a:solidFill>
                <a:hlinkClick r:id="rId3">
                  <a:extLst>
                    <a:ext uri="{A12FA001-AC4F-418D-AE19-62706E023703}">
                      <ahyp:hlinkClr xmlns:ahyp="http://schemas.microsoft.com/office/drawing/2018/hyperlinkcolor" val="tx"/>
                    </a:ext>
                  </a:extLst>
                </a:hlinkClick>
              </a:rPr>
              <a:t>11-22-2204-00-0uhr-dynamic-subband-operation</a:t>
            </a:r>
            <a:endParaRPr lang="en-US" dirty="0">
              <a:solidFill>
                <a:srgbClr val="0070C0"/>
              </a:solidFill>
            </a:endParaRPr>
          </a:p>
          <a:p>
            <a:pPr>
              <a:buFont typeface="+mj-lt"/>
              <a:buAutoNum type="arabicPeriod"/>
            </a:pPr>
            <a:r>
              <a:rPr lang="en-US" dirty="0">
                <a:solidFill>
                  <a:srgbClr val="0070C0"/>
                </a:solidFill>
                <a:hlinkClick r:id="rId4">
                  <a:extLst>
                    <a:ext uri="{A12FA001-AC4F-418D-AE19-62706E023703}">
                      <ahyp:hlinkClr xmlns:ahyp="http://schemas.microsoft.com/office/drawing/2018/hyperlinkcolor" val="tx"/>
                    </a:ext>
                  </a:extLst>
                </a:hlinkClick>
              </a:rPr>
              <a:t>11-23-2003-01-00bn-client-power-save</a:t>
            </a:r>
            <a:endParaRPr lang="en-US" dirty="0">
              <a:solidFill>
                <a:srgbClr val="0070C0"/>
              </a:solidFill>
            </a:endParaRPr>
          </a:p>
          <a:p>
            <a:pPr>
              <a:buFont typeface="+mj-lt"/>
              <a:buAutoNum type="arabicPeriod"/>
            </a:pPr>
            <a:r>
              <a:rPr lang="en-US" dirty="0">
                <a:solidFill>
                  <a:srgbClr val="0070C0"/>
                </a:solidFill>
                <a:hlinkClick r:id="rId5">
                  <a:extLst>
                    <a:ext uri="{A12FA001-AC4F-418D-AE19-62706E023703}">
                      <ahyp:hlinkClr xmlns:ahyp="http://schemas.microsoft.com/office/drawing/2018/hyperlinkcolor" val="tx"/>
                    </a:ext>
                  </a:extLst>
                </a:hlinkClick>
              </a:rPr>
              <a:t>11-23-1965-02-00bn-dynamic-power-save-follow-up</a:t>
            </a:r>
            <a:endParaRPr lang="en-US" dirty="0">
              <a:solidFill>
                <a:srgbClr val="0070C0"/>
              </a:solidFill>
            </a:endParaRPr>
          </a:p>
          <a:p>
            <a:pPr>
              <a:buFont typeface="+mj-lt"/>
              <a:buAutoNum type="arabicPeriod"/>
            </a:pPr>
            <a:r>
              <a:rPr lang="en-US" dirty="0">
                <a:solidFill>
                  <a:srgbClr val="0070C0"/>
                </a:solidFill>
                <a:hlinkClick r:id="rId6">
                  <a:extLst>
                    <a:ext uri="{A12FA001-AC4F-418D-AE19-62706E023703}">
                      <ahyp:hlinkClr xmlns:ahyp="http://schemas.microsoft.com/office/drawing/2018/hyperlinkcolor" val="tx"/>
                    </a:ext>
                  </a:extLst>
                </a:hlinkClick>
              </a:rPr>
              <a:t>11-23-2027-02-00bn-considerations-for-dso-sub-band-switch-delay</a:t>
            </a:r>
            <a:endParaRPr lang="en-US" dirty="0">
              <a:solidFill>
                <a:srgbClr val="0070C0"/>
              </a:solidFill>
            </a:endParaRP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2896393"/>
            <a:ext cx="7770813" cy="1065213"/>
          </a:xfrm>
        </p:spPr>
        <p:txBody>
          <a:bodyPr/>
          <a:lstStyle/>
          <a:p>
            <a:r>
              <a:rPr lang="en-US" sz="6000" dirty="0"/>
              <a:t>Backup slides</a:t>
            </a:r>
            <a:endParaRPr lang="en-GB" sz="6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extLst>
      <p:ext uri="{BB962C8B-B14F-4D97-AF65-F5344CB8AC3E}">
        <p14:creationId xmlns:p14="http://schemas.microsoft.com/office/powerpoint/2010/main" val="131780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Straw polls</a:t>
            </a:r>
          </a:p>
        </p:txBody>
      </p:sp>
      <p:sp>
        <p:nvSpPr>
          <p:cNvPr id="2" name="Content Placeholder 1"/>
          <p:cNvSpPr>
            <a:spLocks noGrp="1"/>
          </p:cNvSpPr>
          <p:nvPr>
            <p:ph idx="1"/>
          </p:nvPr>
        </p:nvSpPr>
        <p:spPr>
          <a:xfrm>
            <a:off x="685801" y="1752600"/>
            <a:ext cx="7770813" cy="4419598"/>
          </a:xfrm>
        </p:spPr>
        <p:txBody>
          <a:bodyPr/>
          <a:lstStyle/>
          <a:p>
            <a:pPr marL="285750" indent="-285750">
              <a:buFont typeface="Arial" panose="020B0604020202020204" pitchFamily="34" charset="0"/>
              <a:buChar char="•"/>
            </a:pPr>
            <a:r>
              <a:rPr lang="en-US" sz="1800" dirty="0"/>
              <a:t>SP1: Do you agree to </a:t>
            </a:r>
            <a:r>
              <a:rPr lang="en-US" dirty="0"/>
              <a:t>include MU-RTS trigger frame as an initial control frame for </a:t>
            </a:r>
            <a:r>
              <a:rPr lang="en-US" sz="1800" dirty="0"/>
              <a:t>Dynamic Sub-band Operation?</a:t>
            </a:r>
          </a:p>
          <a:p>
            <a:pPr marL="585788" lvl="1" indent="-285750">
              <a:buFont typeface="Arial" panose="020B0604020202020204" pitchFamily="34" charset="0"/>
              <a:buChar char="•"/>
            </a:pPr>
            <a:r>
              <a:rPr lang="en-GB" dirty="0"/>
              <a:t>Yes</a:t>
            </a:r>
          </a:p>
          <a:p>
            <a:pPr marL="585788" lvl="1" indent="-285750">
              <a:buFont typeface="Arial" panose="020B0604020202020204" pitchFamily="34" charset="0"/>
              <a:buChar char="•"/>
            </a:pPr>
            <a:r>
              <a:rPr lang="en-GB" dirty="0"/>
              <a:t>No</a:t>
            </a:r>
          </a:p>
          <a:p>
            <a:pPr marL="585788" lvl="1" indent="-285750">
              <a:buFont typeface="Arial" panose="020B0604020202020204" pitchFamily="34" charset="0"/>
              <a:buChar char="•"/>
            </a:pPr>
            <a:r>
              <a:rPr lang="en-GB" dirty="0"/>
              <a:t>Abstain</a:t>
            </a:r>
          </a:p>
          <a:p>
            <a:pPr marL="285750" indent="-285750">
              <a:buFont typeface="Arial" panose="020B0604020202020204" pitchFamily="34" charset="0"/>
              <a:buChar char="•"/>
            </a:pPr>
            <a:r>
              <a:rPr lang="en-US" dirty="0"/>
              <a:t>SP2: Do you agree to include MU-RTS trigger frame as an initial control frame for single-link EMLSR operation?</a:t>
            </a:r>
          </a:p>
          <a:p>
            <a:pPr marL="585788" lvl="1" indent="-285750">
              <a:buFont typeface="Arial" panose="020B0604020202020204" pitchFamily="34" charset="0"/>
              <a:buChar char="•"/>
            </a:pPr>
            <a:r>
              <a:rPr lang="en-GB" dirty="0"/>
              <a:t>Yes</a:t>
            </a:r>
          </a:p>
          <a:p>
            <a:pPr marL="585788" lvl="1" indent="-285750">
              <a:buFont typeface="Arial" panose="020B0604020202020204" pitchFamily="34" charset="0"/>
              <a:buChar char="•"/>
            </a:pPr>
            <a:r>
              <a:rPr lang="en-GB" dirty="0"/>
              <a:t>No</a:t>
            </a:r>
          </a:p>
          <a:p>
            <a:pPr marL="585788" lvl="1" indent="-285750">
              <a:buFont typeface="Arial" panose="020B0604020202020204" pitchFamily="34" charset="0"/>
              <a:buChar char="•"/>
            </a:pPr>
            <a:r>
              <a:rPr lang="en-GB" dirty="0"/>
              <a:t>Abstain</a:t>
            </a:r>
          </a:p>
          <a:p>
            <a:pPr marL="285750" indent="-285750">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extLst>
      <p:ext uri="{BB962C8B-B14F-4D97-AF65-F5344CB8AC3E}">
        <p14:creationId xmlns:p14="http://schemas.microsoft.com/office/powerpoint/2010/main" val="28892693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An alternative solution to consider ...</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lgn="just">
              <a:buFont typeface="Arial" panose="020B0604020202020204" pitchFamily="34" charset="0"/>
              <a:buChar char="•"/>
            </a:pPr>
            <a:r>
              <a:rPr lang="en-US" sz="1600" dirty="0"/>
              <a:t>The ICF used to trigger DSO STAs and/or single-link EMLSR STAs can be a new Action No ACK frame or a No ACK trigger frame, that does not solicit a response.</a:t>
            </a:r>
          </a:p>
          <a:p>
            <a:pPr marL="585788" lvl="1" indent="-285750" algn="just">
              <a:buFont typeface="Arial" panose="020B0604020202020204" pitchFamily="34" charset="0"/>
              <a:buChar char="•"/>
            </a:pPr>
            <a:r>
              <a:rPr lang="en-US" sz="1300" dirty="0"/>
              <a:t>The frame can be sent in non-HT duplicate PPDU format.</a:t>
            </a:r>
          </a:p>
          <a:p>
            <a:pPr marL="585788" lvl="1" indent="-285750" algn="just">
              <a:buFont typeface="Arial" panose="020B0604020202020204" pitchFamily="34" charset="0"/>
              <a:buChar char="•"/>
            </a:pPr>
            <a:r>
              <a:rPr lang="en-US" sz="1300" dirty="0"/>
              <a:t>The frame can carry sufficient padding to allow all addressed STAs to perform the switch.</a:t>
            </a:r>
          </a:p>
          <a:p>
            <a:pPr algn="just">
              <a:buFont typeface="Arial" panose="020B0604020202020204" pitchFamily="34" charset="0"/>
              <a:buChar char="•"/>
            </a:pPr>
            <a:r>
              <a:rPr lang="en-US" sz="1500" dirty="0"/>
              <a:t>The operation for the rest of the TXOP is left to implementation. For example:</a:t>
            </a:r>
          </a:p>
          <a:p>
            <a:pPr lvl="1" algn="just">
              <a:buFont typeface="Arial" panose="020B0604020202020204" pitchFamily="34" charset="0"/>
              <a:buChar char="•"/>
            </a:pPr>
            <a:r>
              <a:rPr lang="en-US" sz="1300" dirty="0"/>
              <a:t>The AP may directly start transmitting in DL to the addressed STAs after SIFS gap.</a:t>
            </a:r>
          </a:p>
          <a:p>
            <a:pPr lvl="1" algn="just">
              <a:buFont typeface="Arial" panose="020B0604020202020204" pitchFamily="34" charset="0"/>
              <a:buChar char="•"/>
            </a:pPr>
            <a:r>
              <a:rPr lang="en-US" sz="1300" dirty="0"/>
              <a:t>The AP may use a follow-up control frame, e.g., MU-RTS, BSRP, BQRP to determine the availability of the STA and obtain other information.</a:t>
            </a:r>
          </a:p>
          <a:p>
            <a:pPr algn="just">
              <a:buFont typeface="Arial" panose="020B0604020202020204" pitchFamily="34" charset="0"/>
              <a:buChar char="•"/>
            </a:pPr>
            <a:r>
              <a:rPr lang="en-US" sz="1600" dirty="0"/>
              <a:t>Similar idea was also proposed in [1].</a:t>
            </a:r>
          </a:p>
          <a:p>
            <a:pPr algn="just">
              <a:buFont typeface="Arial" panose="020B0604020202020204" pitchFamily="34" charset="0"/>
              <a:buChar char="•"/>
            </a:pPr>
            <a:r>
              <a:rPr lang="en-US" sz="1600" dirty="0"/>
              <a:t>Pros:</a:t>
            </a:r>
          </a:p>
          <a:p>
            <a:pPr lvl="1" algn="just">
              <a:buFont typeface="Arial" panose="020B0604020202020204" pitchFamily="34" charset="0"/>
              <a:buChar char="•"/>
            </a:pPr>
            <a:r>
              <a:rPr lang="en-US" sz="1300" dirty="0"/>
              <a:t>This resolves the issues on transmit requirements (point 5), and can have new fields (point 4). </a:t>
            </a:r>
          </a:p>
          <a:p>
            <a:pPr lvl="1" algn="just">
              <a:buFont typeface="Arial" panose="020B0604020202020204" pitchFamily="34" charset="0"/>
              <a:buChar char="•"/>
            </a:pPr>
            <a:r>
              <a:rPr lang="en-US" sz="1300" dirty="0"/>
              <a:t>It is a simple solution with minimal changes.</a:t>
            </a:r>
          </a:p>
          <a:p>
            <a:pPr algn="just">
              <a:buFont typeface="Arial" panose="020B0604020202020204" pitchFamily="34" charset="0"/>
              <a:buChar char="•"/>
            </a:pPr>
            <a:r>
              <a:rPr lang="en-US" sz="1600" dirty="0"/>
              <a:t>Cons:</a:t>
            </a:r>
          </a:p>
          <a:p>
            <a:pPr lvl="1" algn="just">
              <a:buFont typeface="Arial" panose="020B0604020202020204" pitchFamily="34" charset="0"/>
              <a:buChar char="•"/>
            </a:pPr>
            <a:r>
              <a:rPr lang="en-US" sz="1300" dirty="0"/>
              <a:t>It does not solicit any feedback information directly from the STAs (point 6).</a:t>
            </a:r>
          </a:p>
          <a:p>
            <a:pPr lvl="1" algn="just">
              <a:buFont typeface="Arial" panose="020B0604020202020204" pitchFamily="34" charset="0"/>
              <a:buChar char="•"/>
            </a:pPr>
            <a:r>
              <a:rPr lang="en-US" sz="1300" dirty="0"/>
              <a:t>The new frame cannot be used to address legacy devices including 11be EMLSR STAs. So additional ICF with appropriate padding may need to be provided if 11be EMLSR STAs are also served within the same TXOP (point 1).</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extLst>
      <p:ext uri="{BB962C8B-B14F-4D97-AF65-F5344CB8AC3E}">
        <p14:creationId xmlns:p14="http://schemas.microsoft.com/office/powerpoint/2010/main" val="3790324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This document compares MU-RTS and BSRP trigger frames as candidates for the initial control frame for bandwidth-switching operating modes such as: Dynamic sub-band operation (DSO) and Single-link Enhanced Multi-link Single Radio (EMLSR) operation.</a:t>
            </a:r>
            <a:r>
              <a:rPr lang="en-GB" b="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Bandwidth-switching modes in UHR</a:t>
            </a:r>
            <a:endParaRPr lang="en-GB" dirty="0"/>
          </a:p>
        </p:txBody>
      </p:sp>
      <p:sp>
        <p:nvSpPr>
          <p:cNvPr id="9218" name="Rectangle 2"/>
          <p:cNvSpPr>
            <a:spLocks noGrp="1" noChangeArrowheads="1"/>
          </p:cNvSpPr>
          <p:nvPr>
            <p:ph idx="1"/>
          </p:nvPr>
        </p:nvSpPr>
        <p:spPr>
          <a:xfrm>
            <a:off x="685801" y="1600200"/>
            <a:ext cx="7770813" cy="3084910"/>
          </a:xfrm>
          <a:ln/>
        </p:spPr>
        <p:txBody>
          <a:bodyPr/>
          <a:lstStyle/>
          <a:p>
            <a:pPr marL="285750" indent="-285750" algn="just">
              <a:buFont typeface="Arial" panose="020B0604020202020204" pitchFamily="34" charset="0"/>
              <a:buChar char="•"/>
            </a:pPr>
            <a:r>
              <a:rPr lang="en-US" sz="1600" dirty="0"/>
              <a:t>Several bandwidth-switching operating modes have been proposed in UHR that can help save power or improve transmission efficiency of a non-AP or AP STA:</a:t>
            </a:r>
          </a:p>
          <a:p>
            <a:pPr marL="528638" lvl="1" indent="-128588" algn="just">
              <a:buFont typeface="Arial" panose="020B0604020202020204" pitchFamily="34" charset="0"/>
              <a:buChar char="•"/>
            </a:pPr>
            <a:r>
              <a:rPr lang="en-US" sz="1200" dirty="0"/>
              <a:t>Dynamic Sub-band Operation [1]</a:t>
            </a:r>
          </a:p>
          <a:p>
            <a:pPr marL="528638" lvl="1" indent="-128588" algn="just">
              <a:buFont typeface="Arial" panose="020B0604020202020204" pitchFamily="34" charset="0"/>
              <a:buChar char="•"/>
            </a:pPr>
            <a:r>
              <a:rPr lang="en-US" sz="1200" dirty="0"/>
              <a:t>Single-link EMLSR Operation [2]</a:t>
            </a:r>
          </a:p>
          <a:p>
            <a:pPr marL="528638" lvl="1" indent="-128588" algn="just">
              <a:buFont typeface="Arial" panose="020B0604020202020204" pitchFamily="34" charset="0"/>
              <a:buChar char="•"/>
            </a:pPr>
            <a:r>
              <a:rPr lang="en-US" sz="1200" dirty="0"/>
              <a:t>Dynamic Power Saving [3]</a:t>
            </a:r>
          </a:p>
          <a:p>
            <a:pPr marL="285750" indent="-285750" algn="just">
              <a:spcBef>
                <a:spcPts val="0"/>
              </a:spcBef>
              <a:buFont typeface="Arial" panose="020B0604020202020204" pitchFamily="34" charset="0"/>
              <a:buChar char="•"/>
            </a:pPr>
            <a:r>
              <a:rPr lang="en-US" sz="1600" dirty="0"/>
              <a:t>All these operating modes involve a STA changing its bandwidth capabilities or the operating channel  upon receiving an initial control frame (ICF) from another STA.</a:t>
            </a:r>
          </a:p>
          <a:p>
            <a:pPr marL="285750" indent="-285750" algn="just">
              <a:spcBef>
                <a:spcPts val="0"/>
              </a:spcBef>
              <a:buFont typeface="Arial" panose="020B0604020202020204" pitchFamily="34" charset="0"/>
              <a:buChar char="•"/>
            </a:pPr>
            <a:r>
              <a:rPr lang="en-US" sz="1600" dirty="0"/>
              <a:t>The switch in </a:t>
            </a:r>
            <a:r>
              <a:rPr lang="en-US" sz="1600" dirty="0" err="1"/>
              <a:t>capablity</a:t>
            </a:r>
            <a:r>
              <a:rPr lang="en-US" sz="1600" dirty="0"/>
              <a:t> may take some time, and the ICF is expected to keep the medium occupied while the switch takes place.</a:t>
            </a:r>
          </a:p>
          <a:p>
            <a:pPr marL="0" indent="0"/>
            <a:endParaRPr lang="en-GB"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pic>
        <p:nvPicPr>
          <p:cNvPr id="8" name="Picture 7">
            <a:extLst>
              <a:ext uri="{FF2B5EF4-FFF2-40B4-BE49-F238E27FC236}">
                <a16:creationId xmlns:a16="http://schemas.microsoft.com/office/drawing/2014/main" id="{EDC4A5E8-45A6-46A5-A62E-886E6A4CF3B1}"/>
              </a:ext>
            </a:extLst>
          </p:cNvPr>
          <p:cNvPicPr>
            <a:picLocks noChangeAspect="1"/>
          </p:cNvPicPr>
          <p:nvPr/>
        </p:nvPicPr>
        <p:blipFill>
          <a:blip r:embed="rId3"/>
          <a:stretch>
            <a:fillRect/>
          </a:stretch>
        </p:blipFill>
        <p:spPr>
          <a:xfrm>
            <a:off x="685800" y="4862980"/>
            <a:ext cx="3216405" cy="1473059"/>
          </a:xfrm>
          <a:prstGeom prst="rect">
            <a:avLst/>
          </a:prstGeom>
        </p:spPr>
      </p:pic>
      <p:pic>
        <p:nvPicPr>
          <p:cNvPr id="9" name="Picture 8">
            <a:extLst>
              <a:ext uri="{FF2B5EF4-FFF2-40B4-BE49-F238E27FC236}">
                <a16:creationId xmlns:a16="http://schemas.microsoft.com/office/drawing/2014/main" id="{40F35B6A-17BE-476B-B4C0-B4B6E66EE386}"/>
              </a:ext>
            </a:extLst>
          </p:cNvPr>
          <p:cNvPicPr>
            <a:picLocks noChangeAspect="1"/>
          </p:cNvPicPr>
          <p:nvPr/>
        </p:nvPicPr>
        <p:blipFill rotWithShape="1">
          <a:blip r:embed="rId4"/>
          <a:srcRect r="4045"/>
          <a:stretch/>
        </p:blipFill>
        <p:spPr>
          <a:xfrm>
            <a:off x="4217294" y="5791200"/>
            <a:ext cx="4239320" cy="617223"/>
          </a:xfrm>
          <a:prstGeom prst="rect">
            <a:avLst/>
          </a:prstGeom>
        </p:spPr>
      </p:pic>
      <p:pic>
        <p:nvPicPr>
          <p:cNvPr id="10" name="Picture 9">
            <a:extLst>
              <a:ext uri="{FF2B5EF4-FFF2-40B4-BE49-F238E27FC236}">
                <a16:creationId xmlns:a16="http://schemas.microsoft.com/office/drawing/2014/main" id="{1B408888-070D-41C5-920F-352175F318B4}"/>
              </a:ext>
            </a:extLst>
          </p:cNvPr>
          <p:cNvPicPr>
            <a:picLocks noChangeAspect="1"/>
          </p:cNvPicPr>
          <p:nvPr/>
        </p:nvPicPr>
        <p:blipFill rotWithShape="1">
          <a:blip r:embed="rId5"/>
          <a:srcRect b="10643"/>
          <a:stretch/>
        </p:blipFill>
        <p:spPr>
          <a:xfrm>
            <a:off x="4011304" y="4655974"/>
            <a:ext cx="4552436" cy="1066800"/>
          </a:xfrm>
          <a:prstGeom prst="rect">
            <a:avLst/>
          </a:prstGeom>
        </p:spPr>
      </p:pic>
      <p:sp>
        <p:nvSpPr>
          <p:cNvPr id="11" name="Rectangle 10">
            <a:extLst>
              <a:ext uri="{FF2B5EF4-FFF2-40B4-BE49-F238E27FC236}">
                <a16:creationId xmlns:a16="http://schemas.microsoft.com/office/drawing/2014/main" id="{D70263E1-52CF-4611-9943-392D10FA83C2}"/>
              </a:ext>
            </a:extLst>
          </p:cNvPr>
          <p:cNvSpPr/>
          <p:nvPr/>
        </p:nvSpPr>
        <p:spPr bwMode="auto">
          <a:xfrm>
            <a:off x="684214" y="4655974"/>
            <a:ext cx="3255521" cy="1752449"/>
          </a:xfrm>
          <a:prstGeom prst="rect">
            <a:avLst/>
          </a:prstGeom>
          <a:noFill/>
          <a:ln w="19050" cap="flat" cmpd="sng" algn="ctr">
            <a:solidFill>
              <a:schemeClr val="bg1">
                <a:lumMod val="65000"/>
              </a:schemeClr>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Rectangle 11">
            <a:extLst>
              <a:ext uri="{FF2B5EF4-FFF2-40B4-BE49-F238E27FC236}">
                <a16:creationId xmlns:a16="http://schemas.microsoft.com/office/drawing/2014/main" id="{6464730B-1E6E-499C-99CD-64EE7E35112D}"/>
              </a:ext>
            </a:extLst>
          </p:cNvPr>
          <p:cNvSpPr/>
          <p:nvPr/>
        </p:nvSpPr>
        <p:spPr bwMode="auto">
          <a:xfrm>
            <a:off x="3939736" y="4660889"/>
            <a:ext cx="4624003" cy="1128875"/>
          </a:xfrm>
          <a:prstGeom prst="rect">
            <a:avLst/>
          </a:prstGeom>
          <a:noFill/>
          <a:ln w="19050" cap="flat" cmpd="sng" algn="ctr">
            <a:solidFill>
              <a:schemeClr val="bg1">
                <a:lumMod val="65000"/>
              </a:schemeClr>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Rectangle 12">
            <a:extLst>
              <a:ext uri="{FF2B5EF4-FFF2-40B4-BE49-F238E27FC236}">
                <a16:creationId xmlns:a16="http://schemas.microsoft.com/office/drawing/2014/main" id="{38D423F0-CD8E-43FC-B4DA-8D0251648AAB}"/>
              </a:ext>
            </a:extLst>
          </p:cNvPr>
          <p:cNvSpPr/>
          <p:nvPr/>
        </p:nvSpPr>
        <p:spPr bwMode="auto">
          <a:xfrm>
            <a:off x="3939735" y="5789765"/>
            <a:ext cx="4624003" cy="618658"/>
          </a:xfrm>
          <a:prstGeom prst="rect">
            <a:avLst/>
          </a:prstGeom>
          <a:noFill/>
          <a:ln w="19050" cap="flat" cmpd="sng" algn="ctr">
            <a:solidFill>
              <a:schemeClr val="bg1">
                <a:lumMod val="65000"/>
              </a:schemeClr>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Desirable features of the ICF</a:t>
            </a:r>
          </a:p>
        </p:txBody>
      </p:sp>
      <p:sp>
        <p:nvSpPr>
          <p:cNvPr id="3" name="Content Placeholder 2"/>
          <p:cNvSpPr>
            <a:spLocks noGrp="1"/>
          </p:cNvSpPr>
          <p:nvPr>
            <p:ph idx="1"/>
          </p:nvPr>
        </p:nvSpPr>
        <p:spPr>
          <a:xfrm>
            <a:off x="685801" y="1447800"/>
            <a:ext cx="7770813" cy="4418014"/>
          </a:xfrm>
        </p:spPr>
        <p:txBody>
          <a:bodyPr/>
          <a:lstStyle/>
          <a:p>
            <a:pPr algn="just">
              <a:buFont typeface="+mj-lt"/>
              <a:buAutoNum type="arabicPeriod"/>
            </a:pPr>
            <a:r>
              <a:rPr lang="en-US" sz="1600" dirty="0"/>
              <a:t>The ICF should be backward compatible.</a:t>
            </a:r>
            <a:endParaRPr lang="en-US" sz="1600" dirty="0">
              <a:highlight>
                <a:srgbClr val="FFFF00"/>
              </a:highlight>
            </a:endParaRPr>
          </a:p>
          <a:p>
            <a:pPr marL="628650" lvl="1" indent="-171450" algn="just">
              <a:buFont typeface="Arial" panose="020B0604020202020204" pitchFamily="34" charset="0"/>
              <a:buChar char="•"/>
            </a:pPr>
            <a:r>
              <a:rPr lang="en-US" sz="1200" dirty="0"/>
              <a:t>Same ICF should be used for simultaneously allocating resources to legacy (11ax+) devices and the bandwidth switching devices. Trigger frames are a good option for this mechanism (MU-RTS/BSRP etc.).</a:t>
            </a:r>
          </a:p>
          <a:p>
            <a:pPr marL="628650" lvl="1" indent="-171450" algn="just">
              <a:buFont typeface="Arial" panose="020B0604020202020204" pitchFamily="34" charset="0"/>
              <a:buChar char="•"/>
            </a:pPr>
            <a:r>
              <a:rPr lang="en-US" sz="1200" dirty="0"/>
              <a:t>Other trigger frames or new variants of trigger frames may not meet this requirement.</a:t>
            </a:r>
          </a:p>
          <a:p>
            <a:pPr algn="just">
              <a:buFont typeface="+mj-lt"/>
              <a:buAutoNum type="arabicPeriod"/>
            </a:pPr>
            <a:r>
              <a:rPr lang="en-US" sz="1600" dirty="0"/>
              <a:t>The ICF should be decodable on 20MHz bandwidth but able to occupy a wider bandwidth.</a:t>
            </a:r>
          </a:p>
          <a:p>
            <a:pPr marL="571500" lvl="1" indent="-171450" algn="just">
              <a:buFont typeface="Arial" panose="020B0604020202020204" pitchFamily="34" charset="0"/>
              <a:buChar char="•"/>
            </a:pPr>
            <a:r>
              <a:rPr lang="en-US" sz="1200" dirty="0"/>
              <a:t>The ICF can be transmitted in non-HT duplicate PPDU format. Alternatively a new UHR PPDU format can be defined for duplicate transmission while allowing newer features, e.g., aggregation.</a:t>
            </a:r>
          </a:p>
          <a:p>
            <a:pPr algn="just">
              <a:buFont typeface="+mj-lt"/>
              <a:buAutoNum type="arabicPeriod"/>
            </a:pPr>
            <a:r>
              <a:rPr lang="en-US" sz="1600" dirty="0"/>
              <a:t>The ICF should be resource efficient.</a:t>
            </a:r>
            <a:endParaRPr lang="en-US" sz="1600" dirty="0">
              <a:highlight>
                <a:srgbClr val="FFFF00"/>
              </a:highlight>
            </a:endParaRPr>
          </a:p>
          <a:p>
            <a:pPr marL="628650" lvl="1" indent="-171450" algn="just">
              <a:buFont typeface="Arial" panose="020B0604020202020204" pitchFamily="34" charset="0"/>
              <a:buChar char="•"/>
            </a:pPr>
            <a:r>
              <a:rPr lang="en-US" sz="1200" dirty="0"/>
              <a:t>Prior work [4] introduced the idea of pre-allocation of resources, which can reduce the required padding.</a:t>
            </a:r>
          </a:p>
          <a:p>
            <a:pPr marL="628650" lvl="1" indent="-171450" algn="just">
              <a:buFont typeface="Arial" panose="020B0604020202020204" pitchFamily="34" charset="0"/>
              <a:buChar char="•"/>
            </a:pPr>
            <a:endParaRPr lang="en-US" sz="1200" dirty="0"/>
          </a:p>
          <a:p>
            <a:pPr marL="628650" lvl="1" indent="-171450" algn="just">
              <a:buFont typeface="Arial" panose="020B0604020202020204" pitchFamily="34" charset="0"/>
              <a:buChar char="•"/>
            </a:pPr>
            <a:endParaRPr lang="en-US" sz="1400" dirty="0"/>
          </a:p>
          <a:p>
            <a:pPr marL="628650" lvl="1" indent="-171450" algn="just">
              <a:buFont typeface="Arial" panose="020B0604020202020204" pitchFamily="34" charset="0"/>
              <a:buChar char="•"/>
            </a:pPr>
            <a:endParaRPr lang="en-US" sz="1800" dirty="0"/>
          </a:p>
          <a:p>
            <a:pPr algn="just">
              <a:buFont typeface="+mj-lt"/>
              <a:buAutoNum type="arabicPeriod"/>
            </a:pPr>
            <a:r>
              <a:rPr lang="en-US" sz="1600" dirty="0"/>
              <a:t>The ICF should have sufficient reserved fields for enabling new features specific for these bandwidth-switching modes.</a:t>
            </a:r>
          </a:p>
          <a:p>
            <a:pPr algn="just">
              <a:buFont typeface="+mj-lt"/>
              <a:buAutoNum type="arabicPeriod"/>
            </a:pPr>
            <a:r>
              <a:rPr lang="en-US" sz="1600" dirty="0"/>
              <a:t>The response frame to the ICF (if applicable) should be easily decodable at the TXOP owner and meet transmit requirements.</a:t>
            </a:r>
          </a:p>
          <a:p>
            <a:pPr algn="just">
              <a:buFont typeface="+mj-lt"/>
              <a:buAutoNum type="arabicPeriod"/>
            </a:pPr>
            <a:r>
              <a:rPr lang="en-US" sz="1600" dirty="0"/>
              <a:t>The response frame to the ICF should require minimum changes to work, and be able to carry additional information. [Optional]</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grpSp>
        <p:nvGrpSpPr>
          <p:cNvPr id="25" name="Group 24">
            <a:extLst>
              <a:ext uri="{FF2B5EF4-FFF2-40B4-BE49-F238E27FC236}">
                <a16:creationId xmlns:a16="http://schemas.microsoft.com/office/drawing/2014/main" id="{20C54FA6-AD3A-4D9C-AA52-7C21F2C08A57}"/>
              </a:ext>
            </a:extLst>
          </p:cNvPr>
          <p:cNvGrpSpPr/>
          <p:nvPr/>
        </p:nvGrpSpPr>
        <p:grpSpPr>
          <a:xfrm>
            <a:off x="1684608" y="3880989"/>
            <a:ext cx="5859192" cy="843411"/>
            <a:chOff x="865702" y="4128700"/>
            <a:chExt cx="5859192" cy="843411"/>
          </a:xfrm>
        </p:grpSpPr>
        <p:grpSp>
          <p:nvGrpSpPr>
            <p:cNvPr id="8" name="Group 7">
              <a:extLst>
                <a:ext uri="{FF2B5EF4-FFF2-40B4-BE49-F238E27FC236}">
                  <a16:creationId xmlns:a16="http://schemas.microsoft.com/office/drawing/2014/main" id="{FDD764FC-46B5-496F-B413-6C5297333B55}"/>
                </a:ext>
              </a:extLst>
            </p:cNvPr>
            <p:cNvGrpSpPr/>
            <p:nvPr/>
          </p:nvGrpSpPr>
          <p:grpSpPr>
            <a:xfrm>
              <a:off x="865702" y="4267200"/>
              <a:ext cx="5859192" cy="704911"/>
              <a:chOff x="-82822" y="4652809"/>
              <a:chExt cx="5859192" cy="704911"/>
            </a:xfrm>
          </p:grpSpPr>
          <p:cxnSp>
            <p:nvCxnSpPr>
              <p:cNvPr id="10" name="Straight Arrow Connector 9">
                <a:extLst>
                  <a:ext uri="{FF2B5EF4-FFF2-40B4-BE49-F238E27FC236}">
                    <a16:creationId xmlns:a16="http://schemas.microsoft.com/office/drawing/2014/main" id="{77907998-D07E-43EC-A483-AB811C4044DA}"/>
                  </a:ext>
                </a:extLst>
              </p:cNvPr>
              <p:cNvCxnSpPr>
                <a:cxnSpLocks/>
              </p:cNvCxnSpPr>
              <p:nvPr/>
            </p:nvCxnSpPr>
            <p:spPr bwMode="auto">
              <a:xfrm>
                <a:off x="-82822" y="4956482"/>
                <a:ext cx="5859192"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TextBox 10">
                <a:extLst>
                  <a:ext uri="{FF2B5EF4-FFF2-40B4-BE49-F238E27FC236}">
                    <a16:creationId xmlns:a16="http://schemas.microsoft.com/office/drawing/2014/main" id="{BECF2E09-988D-4D86-877A-9041A7E911A6}"/>
                  </a:ext>
                </a:extLst>
              </p:cNvPr>
              <p:cNvSpPr txBox="1"/>
              <p:nvPr/>
            </p:nvSpPr>
            <p:spPr>
              <a:xfrm>
                <a:off x="94648" y="4716026"/>
                <a:ext cx="1107380"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ICF for STA1-6</a:t>
                </a:r>
              </a:p>
            </p:txBody>
          </p:sp>
          <p:sp>
            <p:nvSpPr>
              <p:cNvPr id="12" name="TextBox 11">
                <a:extLst>
                  <a:ext uri="{FF2B5EF4-FFF2-40B4-BE49-F238E27FC236}">
                    <a16:creationId xmlns:a16="http://schemas.microsoft.com/office/drawing/2014/main" id="{EF0B31B4-73F2-4688-B251-DF2DED241F5F}"/>
                  </a:ext>
                </a:extLst>
              </p:cNvPr>
              <p:cNvSpPr txBox="1"/>
              <p:nvPr/>
            </p:nvSpPr>
            <p:spPr>
              <a:xfrm>
                <a:off x="1352575" y="4957610"/>
                <a:ext cx="895742" cy="400110"/>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Resp. from STA1-2</a:t>
                </a:r>
              </a:p>
            </p:txBody>
          </p:sp>
          <p:sp>
            <p:nvSpPr>
              <p:cNvPr id="13" name="TextBox 12">
                <a:extLst>
                  <a:ext uri="{FF2B5EF4-FFF2-40B4-BE49-F238E27FC236}">
                    <a16:creationId xmlns:a16="http://schemas.microsoft.com/office/drawing/2014/main" id="{260D7F46-0146-4252-9F02-EDCE53E36265}"/>
                  </a:ext>
                </a:extLst>
              </p:cNvPr>
              <p:cNvSpPr txBox="1"/>
              <p:nvPr/>
            </p:nvSpPr>
            <p:spPr>
              <a:xfrm>
                <a:off x="2430999" y="4757554"/>
                <a:ext cx="789765"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Serve STA1-2</a:t>
                </a:r>
              </a:p>
            </p:txBody>
          </p:sp>
          <p:cxnSp>
            <p:nvCxnSpPr>
              <p:cNvPr id="14" name="Straight Arrow Connector 13">
                <a:extLst>
                  <a:ext uri="{FF2B5EF4-FFF2-40B4-BE49-F238E27FC236}">
                    <a16:creationId xmlns:a16="http://schemas.microsoft.com/office/drawing/2014/main" id="{B77BA752-4514-44FA-A804-D3DAD43D9CF6}"/>
                  </a:ext>
                </a:extLst>
              </p:cNvPr>
              <p:cNvCxnSpPr>
                <a:cxnSpLocks/>
              </p:cNvCxnSpPr>
              <p:nvPr/>
            </p:nvCxnSpPr>
            <p:spPr bwMode="auto">
              <a:xfrm>
                <a:off x="94648" y="4652809"/>
                <a:ext cx="5312931" cy="0"/>
              </a:xfrm>
              <a:prstGeom prst="straightConnector1">
                <a:avLst/>
              </a:prstGeom>
              <a:solidFill>
                <a:srgbClr val="00B8FF"/>
              </a:solidFill>
              <a:ln w="9525" cap="flat" cmpd="sng" algn="ctr">
                <a:solidFill>
                  <a:srgbClr val="FF0000"/>
                </a:solidFill>
                <a:prstDash val="solid"/>
                <a:round/>
                <a:headEnd type="triangle"/>
                <a:tailEnd type="triangle"/>
              </a:ln>
              <a:effectLst/>
            </p:spPr>
          </p:cxnSp>
          <p:sp>
            <p:nvSpPr>
              <p:cNvPr id="19" name="TextBox 18">
                <a:extLst>
                  <a:ext uri="{FF2B5EF4-FFF2-40B4-BE49-F238E27FC236}">
                    <a16:creationId xmlns:a16="http://schemas.microsoft.com/office/drawing/2014/main" id="{7A4E649B-702E-4CD4-9E41-C2D764664E6A}"/>
                  </a:ext>
                </a:extLst>
              </p:cNvPr>
              <p:cNvSpPr txBox="1"/>
              <p:nvPr/>
            </p:nvSpPr>
            <p:spPr>
              <a:xfrm>
                <a:off x="3378293" y="4756427"/>
                <a:ext cx="928887"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Serve </a:t>
                </a:r>
              </a:p>
              <a:p>
                <a:pPr algn="ctr"/>
                <a:r>
                  <a:rPr lang="en-US" sz="1000" dirty="0">
                    <a:solidFill>
                      <a:schemeClr val="tx1"/>
                    </a:solidFill>
                  </a:rPr>
                  <a:t>STA3-4</a:t>
                </a:r>
              </a:p>
            </p:txBody>
          </p:sp>
          <p:sp>
            <p:nvSpPr>
              <p:cNvPr id="20" name="TextBox 19">
                <a:extLst>
                  <a:ext uri="{FF2B5EF4-FFF2-40B4-BE49-F238E27FC236}">
                    <a16:creationId xmlns:a16="http://schemas.microsoft.com/office/drawing/2014/main" id="{C38DDFD5-BDF6-4A60-A7CA-84E1F497A2FF}"/>
                  </a:ext>
                </a:extLst>
              </p:cNvPr>
              <p:cNvSpPr txBox="1"/>
              <p:nvPr/>
            </p:nvSpPr>
            <p:spPr>
              <a:xfrm>
                <a:off x="4478692" y="4756427"/>
                <a:ext cx="928887"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Serve</a:t>
                </a:r>
              </a:p>
              <a:p>
                <a:pPr algn="ctr"/>
                <a:r>
                  <a:rPr lang="en-US" sz="1000" dirty="0">
                    <a:solidFill>
                      <a:schemeClr val="tx1"/>
                    </a:solidFill>
                  </a:rPr>
                  <a:t> STA5-6</a:t>
                </a:r>
              </a:p>
            </p:txBody>
          </p:sp>
        </p:grpSp>
        <p:sp>
          <p:nvSpPr>
            <p:cNvPr id="24" name="TextBox 23">
              <a:extLst>
                <a:ext uri="{FF2B5EF4-FFF2-40B4-BE49-F238E27FC236}">
                  <a16:creationId xmlns:a16="http://schemas.microsoft.com/office/drawing/2014/main" id="{F93C943E-6BE5-4C5C-99D0-E2D8C0D7EDDF}"/>
                </a:ext>
              </a:extLst>
            </p:cNvPr>
            <p:cNvSpPr txBox="1"/>
            <p:nvPr/>
          </p:nvSpPr>
          <p:spPr>
            <a:xfrm>
              <a:off x="2607053" y="4128700"/>
              <a:ext cx="649198" cy="276999"/>
            </a:xfrm>
            <a:prstGeom prst="rect">
              <a:avLst/>
            </a:prstGeom>
            <a:solidFill>
              <a:schemeClr val="bg1"/>
            </a:solidFill>
          </p:spPr>
          <p:txBody>
            <a:bodyPr wrap="square" rtlCol="0">
              <a:spAutoFit/>
            </a:bodyPr>
            <a:lstStyle/>
            <a:p>
              <a:r>
                <a:rPr lang="en-US" sz="1200" dirty="0">
                  <a:solidFill>
                    <a:srgbClr val="FF0000"/>
                  </a:solidFill>
                </a:rPr>
                <a:t>TXOP</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 of presentation</a:t>
            </a:r>
          </a:p>
        </p:txBody>
      </p:sp>
      <p:sp>
        <p:nvSpPr>
          <p:cNvPr id="3" name="Content Placeholder 2"/>
          <p:cNvSpPr>
            <a:spLocks noGrp="1"/>
          </p:cNvSpPr>
          <p:nvPr>
            <p:ph idx="1"/>
          </p:nvPr>
        </p:nvSpPr>
        <p:spPr>
          <a:xfrm>
            <a:off x="685801" y="1524000"/>
            <a:ext cx="7770813" cy="4418014"/>
          </a:xfrm>
        </p:spPr>
        <p:txBody>
          <a:bodyPr/>
          <a:lstStyle/>
          <a:p>
            <a:pPr marL="285750" indent="-285750" algn="just">
              <a:buFont typeface="Arial" panose="020B0604020202020204" pitchFamily="34" charset="0"/>
              <a:buChar char="•"/>
            </a:pPr>
            <a:r>
              <a:rPr lang="en-US" sz="1600" dirty="0"/>
              <a:t>This talk shall focus on points 4, 5 and 6 from the previous slide.</a:t>
            </a:r>
          </a:p>
          <a:p>
            <a:pPr marL="285750" indent="-285750" algn="just">
              <a:buFont typeface="Arial" panose="020B0604020202020204" pitchFamily="34" charset="0"/>
              <a:buChar char="•"/>
            </a:pPr>
            <a:r>
              <a:rPr lang="en-US" sz="1600" dirty="0"/>
              <a:t>We shall compare the following options for the ICF:</a:t>
            </a:r>
          </a:p>
          <a:p>
            <a:pPr lvl="1" algn="just">
              <a:buFont typeface="Arial" panose="020B0604020202020204" pitchFamily="34" charset="0"/>
              <a:buChar char="•"/>
            </a:pPr>
            <a:r>
              <a:rPr lang="en-US" sz="1200" dirty="0"/>
              <a:t>The MU-RTS trigger frame.</a:t>
            </a:r>
          </a:p>
          <a:p>
            <a:pPr lvl="1" algn="just">
              <a:buFont typeface="Arial" panose="020B0604020202020204" pitchFamily="34" charset="0"/>
              <a:buChar char="•"/>
            </a:pPr>
            <a:r>
              <a:rPr lang="en-US" sz="1200" dirty="0"/>
              <a:t>The BSRP trigger frame.</a:t>
            </a:r>
          </a:p>
          <a:p>
            <a:pPr algn="just">
              <a:buFont typeface="Arial" panose="020B0604020202020204" pitchFamily="34" charset="0"/>
              <a:buChar char="•"/>
            </a:pPr>
            <a:r>
              <a:rPr lang="en-US" sz="1500" dirty="0"/>
              <a:t>Some of the presented aspects may also be relevant to other trigger frames or new variants of trigger frames to be used as ICFs.</a:t>
            </a:r>
          </a:p>
          <a:p>
            <a:pPr algn="just"/>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extLst>
      <p:ext uri="{BB962C8B-B14F-4D97-AF65-F5344CB8AC3E}">
        <p14:creationId xmlns:p14="http://schemas.microsoft.com/office/powerpoint/2010/main" val="41161640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 of reserved fields (point 4)</a:t>
            </a:r>
            <a:endParaRPr lang="en-GB" dirty="0"/>
          </a:p>
        </p:txBody>
      </p:sp>
      <p:sp>
        <p:nvSpPr>
          <p:cNvPr id="3" name="Content Placeholder 2"/>
          <p:cNvSpPr>
            <a:spLocks noGrp="1"/>
          </p:cNvSpPr>
          <p:nvPr>
            <p:ph idx="1"/>
          </p:nvPr>
        </p:nvSpPr>
        <p:spPr>
          <a:xfrm>
            <a:off x="685801" y="1600199"/>
            <a:ext cx="7770813" cy="4724401"/>
          </a:xfrm>
        </p:spPr>
        <p:txBody>
          <a:bodyPr/>
          <a:lstStyle/>
          <a:p>
            <a:pPr marL="171450" indent="-171450" algn="just">
              <a:buFont typeface="Arial" panose="020B0604020202020204" pitchFamily="34" charset="0"/>
              <a:buChar char="•"/>
            </a:pPr>
            <a:r>
              <a:rPr lang="en-US" sz="1600" dirty="0"/>
              <a:t>An MU-RTS frame has 56 reserved bits in the Common Info field and 13 reserved bits in the User Info field. Trigger-dependent fields are not present.</a:t>
            </a:r>
          </a:p>
          <a:p>
            <a:pPr marL="171450" indent="-171450" algn="just">
              <a:buFont typeface="Arial" panose="020B0604020202020204" pitchFamily="34" charset="0"/>
              <a:buChar char="•"/>
            </a:pPr>
            <a:endParaRPr lang="en-US" sz="1600" dirty="0"/>
          </a:p>
          <a:p>
            <a:pPr marL="171450" indent="-171450" algn="just">
              <a:buFont typeface="Arial" panose="020B0604020202020204" pitchFamily="34" charset="0"/>
              <a:buChar char="•"/>
            </a:pPr>
            <a:endParaRPr lang="en-US" sz="1600" dirty="0"/>
          </a:p>
          <a:p>
            <a:pPr marL="171450" indent="-171450" algn="just">
              <a:buFont typeface="Arial" panose="020B0604020202020204" pitchFamily="34" charset="0"/>
              <a:buChar char="•"/>
            </a:pPr>
            <a:endParaRPr lang="en-US" sz="1600" dirty="0"/>
          </a:p>
          <a:p>
            <a:pPr marL="0" indent="0" algn="just"/>
            <a:endParaRPr lang="en-US" sz="1600" dirty="0"/>
          </a:p>
          <a:p>
            <a:pPr marL="171450" indent="-171450" algn="just">
              <a:buFont typeface="Arial" panose="020B0604020202020204" pitchFamily="34" charset="0"/>
              <a:buChar char="•"/>
            </a:pPr>
            <a:r>
              <a:rPr lang="en-US" sz="1600" dirty="0"/>
              <a:t>A BSRP frame has no reserved fields in the Common Info field or the User Info field. Trigger-dependent fields are not present.</a:t>
            </a:r>
          </a:p>
          <a:p>
            <a:pPr marL="628650" lvl="1" indent="-171450" algn="just">
              <a:buFont typeface="Arial" panose="020B0604020202020204" pitchFamily="34" charset="0"/>
              <a:buChar char="•"/>
            </a:pPr>
            <a:r>
              <a:rPr lang="en-US" sz="1200" dirty="0"/>
              <a:t>To enable new indications, the format of the User Info field in BSRP may need to be re-defined for the case that the AID12 addresses a STA in bandwidth-switching operating mode. This increases complexity.</a:t>
            </a:r>
          </a:p>
          <a:p>
            <a:pPr marL="171450" indent="-171450" algn="just">
              <a:buFont typeface="Arial" panose="020B0604020202020204" pitchFamily="34" charset="0"/>
              <a:buChar char="•"/>
            </a:pPr>
            <a:endParaRPr lang="en-US" sz="1600" dirty="0"/>
          </a:p>
          <a:p>
            <a:pPr marL="171450" indent="-171450" algn="just">
              <a:buFont typeface="Arial" panose="020B0604020202020204" pitchFamily="34" charset="0"/>
              <a:buChar char="•"/>
            </a:pPr>
            <a:endParaRPr lang="en-US" sz="1600" dirty="0"/>
          </a:p>
          <a:p>
            <a:pPr marL="0" indent="0" algn="just"/>
            <a:endParaRPr lang="en-US" sz="1600" dirty="0"/>
          </a:p>
          <a:p>
            <a:pPr marL="171450" indent="-171450" algn="just">
              <a:buFont typeface="Arial" panose="020B0604020202020204" pitchFamily="34" charset="0"/>
              <a:buChar char="•"/>
            </a:pPr>
            <a:endParaRPr lang="en-US" sz="1600" dirty="0"/>
          </a:p>
          <a:p>
            <a:pPr marL="171450" indent="-171450" algn="just">
              <a:buFont typeface="Arial" panose="020B0604020202020204" pitchFamily="34" charset="0"/>
              <a:buChar char="•"/>
            </a:pPr>
            <a:endParaRPr lang="en-US" sz="1600" dirty="0"/>
          </a:p>
          <a:p>
            <a:pPr marL="171450" indent="-171450" algn="just">
              <a:buFont typeface="Arial" panose="020B0604020202020204" pitchFamily="34" charset="0"/>
              <a:buChar char="•"/>
            </a:pPr>
            <a:r>
              <a:rPr lang="en-US" sz="1600" dirty="0"/>
              <a:t>Conclusion: MU-RTS is more suitable in terms of available reserved fields.</a:t>
            </a:r>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pic>
        <p:nvPicPr>
          <p:cNvPr id="19" name="Picture 18">
            <a:extLst>
              <a:ext uri="{FF2B5EF4-FFF2-40B4-BE49-F238E27FC236}">
                <a16:creationId xmlns:a16="http://schemas.microsoft.com/office/drawing/2014/main" id="{081189C2-1EEA-4F20-93B6-87003F9A6B9D}"/>
              </a:ext>
            </a:extLst>
          </p:cNvPr>
          <p:cNvPicPr>
            <a:picLocks noChangeAspect="1"/>
          </p:cNvPicPr>
          <p:nvPr/>
        </p:nvPicPr>
        <p:blipFill>
          <a:blip r:embed="rId3"/>
          <a:stretch>
            <a:fillRect/>
          </a:stretch>
        </p:blipFill>
        <p:spPr>
          <a:xfrm>
            <a:off x="2182306" y="2148115"/>
            <a:ext cx="4325363" cy="1280885"/>
          </a:xfrm>
          <a:prstGeom prst="rect">
            <a:avLst/>
          </a:prstGeom>
        </p:spPr>
      </p:pic>
      <p:pic>
        <p:nvPicPr>
          <p:cNvPr id="20" name="Picture 19">
            <a:extLst>
              <a:ext uri="{FF2B5EF4-FFF2-40B4-BE49-F238E27FC236}">
                <a16:creationId xmlns:a16="http://schemas.microsoft.com/office/drawing/2014/main" id="{1C7CA7F2-0769-42E2-AF4C-519051CD6432}"/>
              </a:ext>
            </a:extLst>
          </p:cNvPr>
          <p:cNvPicPr>
            <a:picLocks noChangeAspect="1"/>
          </p:cNvPicPr>
          <p:nvPr/>
        </p:nvPicPr>
        <p:blipFill>
          <a:blip r:embed="rId4"/>
          <a:stretch>
            <a:fillRect/>
          </a:stretch>
        </p:blipFill>
        <p:spPr>
          <a:xfrm>
            <a:off x="2182306" y="4419600"/>
            <a:ext cx="5152397" cy="1470840"/>
          </a:xfrm>
          <a:prstGeom prst="rect">
            <a:avLst/>
          </a:prstGeom>
        </p:spPr>
      </p:pic>
    </p:spTree>
    <p:extLst>
      <p:ext uri="{BB962C8B-B14F-4D97-AF65-F5344CB8AC3E}">
        <p14:creationId xmlns:p14="http://schemas.microsoft.com/office/powerpoint/2010/main" val="2930321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on response frame (point 5)</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mc:AlternateContent xmlns:mc="http://schemas.openxmlformats.org/markup-compatibility/2006" xmlns:a14="http://schemas.microsoft.com/office/drawing/2010/main">
        <mc:Choice Requires="a14">
          <p:sp>
            <p:nvSpPr>
              <p:cNvPr id="68" name="Content Placeholder 2">
                <a:extLst>
                  <a:ext uri="{FF2B5EF4-FFF2-40B4-BE49-F238E27FC236}">
                    <a16:creationId xmlns:a16="http://schemas.microsoft.com/office/drawing/2014/main" id="{B244F215-C409-41AE-830A-96838FE0EEE8}"/>
                  </a:ext>
                </a:extLst>
              </p:cNvPr>
              <p:cNvSpPr>
                <a:spLocks noGrp="1"/>
              </p:cNvSpPr>
              <p:nvPr>
                <p:ph idx="1"/>
              </p:nvPr>
            </p:nvSpPr>
            <p:spPr>
              <a:xfrm>
                <a:off x="685801" y="1600199"/>
                <a:ext cx="7770813" cy="4724401"/>
              </a:xfrm>
            </p:spPr>
            <p:txBody>
              <a:bodyPr/>
              <a:lstStyle/>
              <a:p>
                <a:pPr marL="228600" indent="-228600" algn="just">
                  <a:buFont typeface="Arial" panose="020B0604020202020204" pitchFamily="34" charset="0"/>
                  <a:buChar char="•"/>
                </a:pPr>
                <a:r>
                  <a:rPr lang="en-US" sz="1600" dirty="0"/>
                  <a:t>A response frame to a trigger frame is subject to the following rules [27.3.15] :</a:t>
                </a:r>
              </a:p>
              <a:p>
                <a:pPr marL="685800" lvl="1" indent="-228600" algn="just">
                  <a:buFont typeface="+mj-lt"/>
                  <a:buAutoNum type="arabicPeriod"/>
                </a:pPr>
                <a:r>
                  <a:rPr lang="en-US" sz="1200" dirty="0"/>
                  <a:t>The response frame may need to be transmitted with power pre-correction, if indicated to do so in the UL Target Received Power subfield of the ICF. The STA calculates the transmit power for the response as: </a:t>
                </a:r>
                <a14:m>
                  <m:oMath xmlns:m="http://schemas.openxmlformats.org/officeDocument/2006/math">
                    <m:r>
                      <a:rPr lang="en-US" sz="1200" i="1">
                        <a:latin typeface="Cambria Math" panose="02040503050406030204" pitchFamily="18" charset="0"/>
                      </a:rPr>
                      <m:t>𝑇</m:t>
                    </m:r>
                    <m:sSubSup>
                      <m:sSubSupPr>
                        <m:ctrlPr>
                          <a:rPr lang="en-US" sz="1200" i="1">
                            <a:latin typeface="Cambria Math" panose="02040503050406030204" pitchFamily="18" charset="0"/>
                          </a:rPr>
                        </m:ctrlPr>
                      </m:sSubSupPr>
                      <m:e>
                        <m:r>
                          <a:rPr lang="en-US" sz="1200" i="1">
                            <a:latin typeface="Cambria Math" panose="02040503050406030204" pitchFamily="18" charset="0"/>
                          </a:rPr>
                          <m:t>𝑥</m:t>
                        </m:r>
                      </m:e>
                      <m:sub>
                        <m:r>
                          <a:rPr lang="en-US" sz="1200" i="1">
                            <a:latin typeface="Cambria Math" panose="02040503050406030204" pitchFamily="18" charset="0"/>
                          </a:rPr>
                          <m:t>𝑝𝑤𝑟</m:t>
                        </m:r>
                      </m:sub>
                      <m:sup>
                        <m:r>
                          <a:rPr lang="en-US" sz="1200" i="1">
                            <a:latin typeface="Cambria Math" panose="02040503050406030204" pitchFamily="18" charset="0"/>
                          </a:rPr>
                          <m:t>𝑆𝑇𝐴</m:t>
                        </m:r>
                      </m:sup>
                    </m:sSubSup>
                    <m:r>
                      <a:rPr lang="en-US" sz="1200" i="1">
                        <a:latin typeface="Cambria Math" panose="02040503050406030204" pitchFamily="18" charset="0"/>
                      </a:rPr>
                      <m:t>=</m:t>
                    </m:r>
                    <m:r>
                      <a:rPr lang="en-US" sz="1200" i="1">
                        <a:latin typeface="Cambria Math" panose="02040503050406030204" pitchFamily="18" charset="0"/>
                      </a:rPr>
                      <m:t>𝑃</m:t>
                    </m:r>
                    <m:sSub>
                      <m:sSubPr>
                        <m:ctrlPr>
                          <a:rPr lang="en-US" sz="1200" i="1">
                            <a:latin typeface="Cambria Math" panose="02040503050406030204" pitchFamily="18" charset="0"/>
                          </a:rPr>
                        </m:ctrlPr>
                      </m:sSubPr>
                      <m:e>
                        <m:r>
                          <a:rPr lang="en-US" sz="1200" i="1">
                            <a:latin typeface="Cambria Math" panose="02040503050406030204" pitchFamily="18" charset="0"/>
                          </a:rPr>
                          <m:t>𝐿</m:t>
                        </m:r>
                      </m:e>
                      <m:sub>
                        <m:r>
                          <a:rPr lang="en-US" sz="1200" i="1">
                            <a:latin typeface="Cambria Math" panose="02040503050406030204" pitchFamily="18" charset="0"/>
                          </a:rPr>
                          <m:t>𝐷𝐿</m:t>
                        </m:r>
                      </m:sub>
                    </m:sSub>
                    <m:r>
                      <a:rPr lang="en-US" sz="1200" i="1">
                        <a:latin typeface="Cambria Math" panose="02040503050406030204" pitchFamily="18" charset="0"/>
                      </a:rPr>
                      <m:t>+</m:t>
                    </m:r>
                    <m:r>
                      <a:rPr lang="en-US" sz="1200" i="1">
                        <a:latin typeface="Cambria Math" panose="02040503050406030204" pitchFamily="18" charset="0"/>
                      </a:rPr>
                      <m:t>𝑇𝑎𝑟𝑔𝑒𝑡𝑅</m:t>
                    </m:r>
                    <m:sSub>
                      <m:sSubPr>
                        <m:ctrlPr>
                          <a:rPr lang="en-US" sz="1200" i="1">
                            <a:latin typeface="Cambria Math" panose="02040503050406030204" pitchFamily="18" charset="0"/>
                          </a:rPr>
                        </m:ctrlPr>
                      </m:sSubPr>
                      <m:e>
                        <m:r>
                          <a:rPr lang="en-US" sz="1200" i="1">
                            <a:latin typeface="Cambria Math" panose="02040503050406030204" pitchFamily="18" charset="0"/>
                          </a:rPr>
                          <m:t>𝑥</m:t>
                        </m:r>
                      </m:e>
                      <m:sub>
                        <m:r>
                          <a:rPr lang="en-US" sz="1200" i="1">
                            <a:latin typeface="Cambria Math" panose="02040503050406030204" pitchFamily="18" charset="0"/>
                          </a:rPr>
                          <m:t>𝑝𝑤𝑟</m:t>
                        </m:r>
                      </m:sub>
                    </m:sSub>
                  </m:oMath>
                </a14:m>
                <a:r>
                  <a:rPr lang="en-US" sz="1200" dirty="0"/>
                  <a:t>, where </a:t>
                </a:r>
                <a14:m>
                  <m:oMath xmlns:m="http://schemas.openxmlformats.org/officeDocument/2006/math">
                    <m:r>
                      <a:rPr lang="en-US" sz="1200" i="1">
                        <a:latin typeface="Cambria Math" panose="02040503050406030204" pitchFamily="18" charset="0"/>
                      </a:rPr>
                      <m:t>𝑃</m:t>
                    </m:r>
                    <m:sSub>
                      <m:sSubPr>
                        <m:ctrlPr>
                          <a:rPr lang="en-US" sz="1200" i="1">
                            <a:latin typeface="Cambria Math" panose="02040503050406030204" pitchFamily="18" charset="0"/>
                          </a:rPr>
                        </m:ctrlPr>
                      </m:sSubPr>
                      <m:e>
                        <m:r>
                          <a:rPr lang="en-US" sz="1200" i="1">
                            <a:latin typeface="Cambria Math" panose="02040503050406030204" pitchFamily="18" charset="0"/>
                          </a:rPr>
                          <m:t>𝐿</m:t>
                        </m:r>
                      </m:e>
                      <m:sub>
                        <m:r>
                          <a:rPr lang="en-US" sz="1200" i="1">
                            <a:latin typeface="Cambria Math" panose="02040503050406030204" pitchFamily="18" charset="0"/>
                          </a:rPr>
                          <m:t>𝐷𝐿</m:t>
                        </m:r>
                      </m:sub>
                    </m:sSub>
                  </m:oMath>
                </a14:m>
                <a:r>
                  <a:rPr lang="en-US" sz="1200" dirty="0"/>
                  <a:t> is the pathloss computed from the ICF. The correction has to be within ±3 dB for Class A and ±9dB for Class B STAs.</a:t>
                </a:r>
              </a:p>
              <a:p>
                <a:pPr marL="1143000" lvl="2" indent="-228600" algn="just">
                  <a:buFont typeface="Arial" panose="020B0604020202020204" pitchFamily="34" charset="0"/>
                  <a:buChar char="•"/>
                </a:pPr>
                <a:r>
                  <a:rPr lang="en-US" sz="1200" dirty="0"/>
                  <a:t>Since the response may be transmitted on a different sub-band from where the ICF was received, this computation method may not work for bandwidth switching STAs.</a:t>
                </a:r>
              </a:p>
              <a:p>
                <a:pPr marL="1143000" lvl="2" indent="-228600" algn="just">
                  <a:buFont typeface="Arial" panose="020B0604020202020204" pitchFamily="34" charset="0"/>
                  <a:buChar char="•"/>
                </a:pPr>
                <a:r>
                  <a:rPr lang="en-US" sz="1200" dirty="0"/>
                  <a:t>The UL Target Received Power field is reserved for MU-RTS, i.e., no pre-correction required, making things simpler.</a:t>
                </a:r>
              </a:p>
              <a:p>
                <a:pPr marL="685800" lvl="1" indent="-228600" algn="just">
                  <a:buFont typeface="+mj-lt"/>
                  <a:buAutoNum type="arabicPeriod"/>
                </a:pPr>
                <a:r>
                  <a:rPr lang="en-US" sz="1200" dirty="0"/>
                  <a:t>The response frame shall be transmitted with CFO and symbol clock error compensation. After compensation, the absolute value of residual CFO error with respect to the corresponding triggering PPDU shall not exceed the following levels:</a:t>
                </a:r>
              </a:p>
              <a:p>
                <a:pPr marL="1143000" lvl="2" indent="-228600" algn="just">
                  <a:buFont typeface="Arial" panose="020B0604020202020204" pitchFamily="34" charset="0"/>
                  <a:buChar char="•"/>
                </a:pPr>
                <a:r>
                  <a:rPr lang="en-US" sz="1200" dirty="0"/>
                  <a:t>350 Hz for the data subcarriers of an HE TB PPDU (applicable to BSRP response)</a:t>
                </a:r>
              </a:p>
              <a:p>
                <a:pPr marL="1143000" lvl="2" indent="-228600" algn="just">
                  <a:buFont typeface="Arial" panose="020B0604020202020204" pitchFamily="34" charset="0"/>
                  <a:buChar char="•"/>
                </a:pPr>
                <a:r>
                  <a:rPr lang="en-US" sz="1200" dirty="0"/>
                  <a:t>2 </a:t>
                </a:r>
                <a:r>
                  <a:rPr lang="en-US" sz="1200" dirty="0" err="1"/>
                  <a:t>KHz</a:t>
                </a:r>
                <a:r>
                  <a:rPr lang="en-US" sz="1200" dirty="0"/>
                  <a:t> for a non-HT PPDU or non-HT duplicate PPDU (applicable to conventional MU-RTS response)</a:t>
                </a:r>
              </a:p>
              <a:p>
                <a:pPr marL="1143000" lvl="2" indent="-228600" algn="just">
                  <a:buFont typeface="Arial" panose="020B0604020202020204" pitchFamily="34" charset="0"/>
                  <a:buChar char="•"/>
                </a:pPr>
                <a:r>
                  <a:rPr lang="en-US" sz="1200" dirty="0"/>
                  <a:t>While the exact hardware architecture may be implementation dependent, the most general architectures for bandwidth switching modes may involve the STA switching its carrier frequency. In such cases, the CFO estimate before the switch may not be same as the one required after the switch. Thus meeting the 350Hz CFO requirement may be difficult. (See next slide)</a:t>
                </a:r>
              </a:p>
              <a:p>
                <a:pPr marL="228600" indent="-228600" algn="just">
                  <a:buFont typeface="Arial" panose="020B0604020202020204" pitchFamily="34" charset="0"/>
                  <a:buChar char="•"/>
                </a:pPr>
                <a:r>
                  <a:rPr lang="en-US" sz="1600" dirty="0"/>
                  <a:t>Conclusion: MU-RTS is more suitable in terms of simplicity of response frame.</a:t>
                </a:r>
              </a:p>
              <a:p>
                <a:endParaRPr lang="en-GB" sz="1500" dirty="0"/>
              </a:p>
            </p:txBody>
          </p:sp>
        </mc:Choice>
        <mc:Fallback xmlns="">
          <p:sp>
            <p:nvSpPr>
              <p:cNvPr id="68" name="Content Placeholder 2">
                <a:extLst>
                  <a:ext uri="{FF2B5EF4-FFF2-40B4-BE49-F238E27FC236}">
                    <a16:creationId xmlns:a16="http://schemas.microsoft.com/office/drawing/2014/main" id="{B244F215-C409-41AE-830A-96838FE0EEE8}"/>
                  </a:ext>
                </a:extLst>
              </p:cNvPr>
              <p:cNvSpPr>
                <a:spLocks noGrp="1" noRot="1" noChangeAspect="1" noMove="1" noResize="1" noEditPoints="1" noAdjustHandles="1" noChangeArrowheads="1" noChangeShapeType="1" noTextEdit="1"/>
              </p:cNvSpPr>
              <p:nvPr>
                <p:ph idx="1"/>
              </p:nvPr>
            </p:nvSpPr>
            <p:spPr>
              <a:xfrm>
                <a:off x="685801" y="1600199"/>
                <a:ext cx="7770813" cy="4724401"/>
              </a:xfrm>
              <a:blipFill>
                <a:blip r:embed="rId3"/>
                <a:stretch>
                  <a:fillRect l="-314" t="-258"/>
                </a:stretch>
              </a:blipFill>
            </p:spPr>
            <p:txBody>
              <a:bodyPr/>
              <a:lstStyle/>
              <a:p>
                <a:r>
                  <a:rPr lang="en-US">
                    <a:noFill/>
                  </a:rPr>
                  <a:t> </a:t>
                </a:r>
              </a:p>
            </p:txBody>
          </p:sp>
        </mc:Fallback>
      </mc:AlternateContent>
    </p:spTree>
    <p:extLst>
      <p:ext uri="{BB962C8B-B14F-4D97-AF65-F5344CB8AC3E}">
        <p14:creationId xmlns:p14="http://schemas.microsoft.com/office/powerpoint/2010/main" val="1646264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Experiment: CFO vs channel switch</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71231" y="1474760"/>
                <a:ext cx="5830263" cy="2974996"/>
              </a:xfrm>
            </p:spPr>
            <p:txBody>
              <a:bodyPr/>
              <a:lstStyle/>
              <a:p>
                <a:pPr marL="228600" indent="-228600" algn="just">
                  <a:spcBef>
                    <a:spcPts val="0"/>
                  </a:spcBef>
                  <a:buFont typeface="Arial" panose="020B0604020202020204" pitchFamily="34" charset="0"/>
                  <a:buChar char="•"/>
                </a:pPr>
                <a:r>
                  <a:rPr lang="en-US" sz="1600" dirty="0"/>
                  <a:t>We perform a real-world experiment with two 802.11ax STAs operating on 5GHz band: </a:t>
                </a:r>
              </a:p>
              <a:p>
                <a:pPr marL="685800" lvl="1" indent="-228600" algn="just">
                  <a:spcBef>
                    <a:spcPts val="0"/>
                  </a:spcBef>
                  <a:buFont typeface="Arial" panose="020B0604020202020204" pitchFamily="34" charset="0"/>
                  <a:buChar char="•"/>
                </a:pPr>
                <a:r>
                  <a:rPr lang="en-US" sz="1200" dirty="0"/>
                  <a:t>The TX continuously transmits frames and an RX that receives them. </a:t>
                </a:r>
              </a:p>
              <a:p>
                <a:pPr marL="685800" lvl="1" indent="-228600" algn="just">
                  <a:spcBef>
                    <a:spcPts val="0"/>
                  </a:spcBef>
                  <a:buFont typeface="Arial" panose="020B0604020202020204" pitchFamily="34" charset="0"/>
                  <a:buChar char="•"/>
                </a:pPr>
                <a:r>
                  <a:rPr lang="en-US" sz="1200" dirty="0"/>
                  <a:t>Let the frames be indexed as </a:t>
                </a:r>
                <a14:m>
                  <m:oMath xmlns:m="http://schemas.openxmlformats.org/officeDocument/2006/math">
                    <m:r>
                      <a:rPr lang="en-US" sz="1200" i="1">
                        <a:latin typeface="Cambria Math" panose="02040503050406030204" pitchFamily="18" charset="0"/>
                      </a:rPr>
                      <m:t>𝑖</m:t>
                    </m:r>
                  </m:oMath>
                </a14:m>
                <a:r>
                  <a:rPr lang="en-US" sz="1200" dirty="0"/>
                  <a:t>.</a:t>
                </a:r>
              </a:p>
              <a:p>
                <a:pPr marL="228600" indent="-228600" algn="just">
                  <a:spcBef>
                    <a:spcPts val="0"/>
                  </a:spcBef>
                  <a:buFont typeface="Arial" panose="020B0604020202020204" pitchFamily="34" charset="0"/>
                  <a:buChar char="•"/>
                </a:pPr>
                <a:r>
                  <a:rPr lang="en-US" sz="1600" dirty="0"/>
                  <a:t>From the received frames the RX estimates its CFO </a:t>
                </a:r>
                <a:r>
                  <a:rPr lang="en-US" sz="1600" dirty="0" err="1"/>
                  <a:t>w.r.t.</a:t>
                </a:r>
                <a:r>
                  <a:rPr lang="en-US" sz="1600" dirty="0"/>
                  <a:t> TX: </a:t>
                </a:r>
                <a14:m>
                  <m:oMath xmlns:m="http://schemas.openxmlformats.org/officeDocument/2006/math">
                    <m:sSubSup>
                      <m:sSubSupPr>
                        <m:ctrlPr>
                          <a:rPr lang="en-US" sz="1600" i="1">
                            <a:latin typeface="Cambria Math" panose="02040503050406030204" pitchFamily="18" charset="0"/>
                          </a:rPr>
                        </m:ctrlPr>
                      </m:sSubSupPr>
                      <m:e>
                        <m:r>
                          <a:rPr lang="en-US" sz="1600" i="1">
                            <a:latin typeface="Cambria Math" panose="02040503050406030204" pitchFamily="18" charset="0"/>
                          </a:rPr>
                          <m:t>𝒇</m:t>
                        </m:r>
                      </m:e>
                      <m:sub>
                        <m:r>
                          <a:rPr lang="en-US" sz="1600">
                            <a:latin typeface="Cambria Math" panose="02040503050406030204" pitchFamily="18" charset="0"/>
                          </a:rPr>
                          <m:t>𝐂𝐅𝐎</m:t>
                        </m:r>
                      </m:sub>
                      <m:sup>
                        <m:r>
                          <a:rPr lang="en-US" sz="1600" i="1">
                            <a:latin typeface="Cambria Math" panose="02040503050406030204" pitchFamily="18" charset="0"/>
                          </a:rPr>
                          <m:t>(</m:t>
                        </m:r>
                        <m:r>
                          <a:rPr lang="en-US" sz="1600" i="1">
                            <a:latin typeface="Cambria Math" panose="02040503050406030204" pitchFamily="18" charset="0"/>
                          </a:rPr>
                          <m:t>𝒊</m:t>
                        </m:r>
                        <m:r>
                          <a:rPr lang="en-US" sz="1600" i="1">
                            <a:latin typeface="Cambria Math" panose="02040503050406030204" pitchFamily="18" charset="0"/>
                          </a:rPr>
                          <m:t>)</m:t>
                        </m:r>
                      </m:sup>
                    </m:sSubSup>
                  </m:oMath>
                </a14:m>
                <a:r>
                  <a:rPr lang="en-US" sz="1600" dirty="0"/>
                  <a:t>.</a:t>
                </a:r>
              </a:p>
              <a:p>
                <a:pPr marL="228600" indent="-228600" algn="just">
                  <a:spcBef>
                    <a:spcPts val="0"/>
                  </a:spcBef>
                  <a:buFont typeface="Arial" panose="020B0604020202020204" pitchFamily="34" charset="0"/>
                  <a:buChar char="•"/>
                </a:pPr>
                <a:r>
                  <a:rPr lang="en-US" sz="1600" dirty="0"/>
                  <a:t>Over time, the TX and RX are programmed to jointly “hop” across different operating channels </a:t>
                </a:r>
                <a14:m>
                  <m:oMath xmlns:m="http://schemas.openxmlformats.org/officeDocument/2006/math">
                    <m:sSubSup>
                      <m:sSubSupPr>
                        <m:ctrlPr>
                          <a:rPr lang="en-US" sz="1600" i="1">
                            <a:latin typeface="Cambria Math" panose="02040503050406030204" pitchFamily="18" charset="0"/>
                          </a:rPr>
                        </m:ctrlPr>
                      </m:sSubSupPr>
                      <m:e>
                        <m:r>
                          <a:rPr lang="en-US" sz="1600" i="1">
                            <a:latin typeface="Cambria Math" panose="02040503050406030204" pitchFamily="18" charset="0"/>
                          </a:rPr>
                          <m:t>𝒇</m:t>
                        </m:r>
                      </m:e>
                      <m:sub>
                        <m:r>
                          <a:rPr lang="en-US" sz="1600" i="1">
                            <a:latin typeface="Cambria Math" panose="02040503050406030204" pitchFamily="18" charset="0"/>
                          </a:rPr>
                          <m:t>𝒄</m:t>
                        </m:r>
                      </m:sub>
                      <m:sup>
                        <m:r>
                          <a:rPr lang="en-US" sz="1600" i="1">
                            <a:latin typeface="Cambria Math" panose="02040503050406030204" pitchFamily="18" charset="0"/>
                          </a:rPr>
                          <m:t>(</m:t>
                        </m:r>
                        <m:r>
                          <a:rPr lang="en-US" sz="1600" i="1">
                            <a:latin typeface="Cambria Math" panose="02040503050406030204" pitchFamily="18" charset="0"/>
                          </a:rPr>
                          <m:t>𝒊</m:t>
                        </m:r>
                        <m:r>
                          <a:rPr lang="en-US" sz="1600" i="1">
                            <a:latin typeface="Cambria Math" panose="02040503050406030204" pitchFamily="18" charset="0"/>
                          </a:rPr>
                          <m:t>)</m:t>
                        </m:r>
                      </m:sup>
                    </m:sSubSup>
                  </m:oMath>
                </a14:m>
                <a:r>
                  <a:rPr lang="en-US" sz="1600" dirty="0"/>
                  <a:t>.</a:t>
                </a:r>
              </a:p>
              <a:p>
                <a:pPr marL="228600" indent="-228600" algn="just">
                  <a:spcBef>
                    <a:spcPts val="0"/>
                  </a:spcBef>
                  <a:buFont typeface="Arial" panose="020B0604020202020204" pitchFamily="34" charset="0"/>
                  <a:buChar char="•"/>
                </a:pPr>
                <a:r>
                  <a:rPr lang="en-US" sz="1600" dirty="0"/>
                  <a:t>We consider 3 different frequency hopping patterns such that:</a:t>
                </a:r>
              </a:p>
              <a:p>
                <a:pPr marL="685800" lvl="1" indent="-228600" algn="just">
                  <a:spcBef>
                    <a:spcPts val="0"/>
                  </a:spcBef>
                  <a:buFont typeface="Arial" panose="020B0604020202020204" pitchFamily="34" charset="0"/>
                  <a:buChar char="•"/>
                </a:pPr>
                <a:r>
                  <a:rPr lang="en-US" sz="1200" dirty="0"/>
                  <a:t>Adjacent channels are separated by 20MHz.</a:t>
                </a:r>
              </a:p>
              <a:p>
                <a:pPr marL="685800" lvl="1" indent="-228600" algn="just">
                  <a:spcBef>
                    <a:spcPts val="0"/>
                  </a:spcBef>
                  <a:buFont typeface="Arial" panose="020B0604020202020204" pitchFamily="34" charset="0"/>
                  <a:buChar char="•"/>
                </a:pPr>
                <a:r>
                  <a:rPr lang="en-US" sz="1200" dirty="0"/>
                  <a:t>Adjacent channels are separated by 80MHz.</a:t>
                </a:r>
              </a:p>
              <a:p>
                <a:pPr marL="685800" lvl="1" indent="-228600" algn="just">
                  <a:spcBef>
                    <a:spcPts val="0"/>
                  </a:spcBef>
                  <a:buFont typeface="Arial" panose="020B0604020202020204" pitchFamily="34" charset="0"/>
                  <a:buChar char="•"/>
                </a:pPr>
                <a:r>
                  <a:rPr lang="en-US" sz="1200" dirty="0"/>
                  <a:t>Adjacent channels are separated by 160MHz.</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71231" y="1474760"/>
                <a:ext cx="5830263" cy="2974996"/>
              </a:xfrm>
              <a:blipFill>
                <a:blip r:embed="rId3"/>
                <a:stretch>
                  <a:fillRect l="-418" t="-615" r="-522"/>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pic>
        <p:nvPicPr>
          <p:cNvPr id="36" name="Picture 35">
            <a:extLst>
              <a:ext uri="{FF2B5EF4-FFF2-40B4-BE49-F238E27FC236}">
                <a16:creationId xmlns:a16="http://schemas.microsoft.com/office/drawing/2014/main" id="{45DC44E0-439C-4328-B335-FB7C2461DB21}"/>
              </a:ext>
            </a:extLst>
          </p:cNvPr>
          <p:cNvPicPr>
            <a:picLocks noChangeAspect="1"/>
          </p:cNvPicPr>
          <p:nvPr/>
        </p:nvPicPr>
        <p:blipFill>
          <a:blip r:embed="rId4"/>
          <a:stretch>
            <a:fillRect/>
          </a:stretch>
        </p:blipFill>
        <p:spPr>
          <a:xfrm>
            <a:off x="3451543" y="4519007"/>
            <a:ext cx="2608544" cy="1956408"/>
          </a:xfrm>
          <a:prstGeom prst="rect">
            <a:avLst/>
          </a:prstGeom>
        </p:spPr>
      </p:pic>
      <p:pic>
        <p:nvPicPr>
          <p:cNvPr id="37" name="Picture 36">
            <a:extLst>
              <a:ext uri="{FF2B5EF4-FFF2-40B4-BE49-F238E27FC236}">
                <a16:creationId xmlns:a16="http://schemas.microsoft.com/office/drawing/2014/main" id="{5BFFB992-FA05-46B0-8C25-727B0DDF2D05}"/>
              </a:ext>
            </a:extLst>
          </p:cNvPr>
          <p:cNvPicPr>
            <a:picLocks noChangeAspect="1"/>
          </p:cNvPicPr>
          <p:nvPr/>
        </p:nvPicPr>
        <p:blipFill>
          <a:blip r:embed="rId5"/>
          <a:stretch>
            <a:fillRect/>
          </a:stretch>
        </p:blipFill>
        <p:spPr>
          <a:xfrm>
            <a:off x="6060087" y="4535191"/>
            <a:ext cx="2590043" cy="1942533"/>
          </a:xfrm>
          <a:prstGeom prst="rect">
            <a:avLst/>
          </a:prstGeom>
        </p:spPr>
      </p:pic>
      <p:sp>
        <p:nvSpPr>
          <p:cNvPr id="38" name="TextBox 37">
            <a:extLst>
              <a:ext uri="{FF2B5EF4-FFF2-40B4-BE49-F238E27FC236}">
                <a16:creationId xmlns:a16="http://schemas.microsoft.com/office/drawing/2014/main" id="{B6D0E020-CDBE-493C-AFCF-1F735847A3B6}"/>
              </a:ext>
            </a:extLst>
          </p:cNvPr>
          <p:cNvSpPr txBox="1"/>
          <p:nvPr/>
        </p:nvSpPr>
        <p:spPr>
          <a:xfrm>
            <a:off x="1261831" y="4383679"/>
            <a:ext cx="1828800" cy="276999"/>
          </a:xfrm>
          <a:prstGeom prst="rect">
            <a:avLst/>
          </a:prstGeom>
          <a:noFill/>
        </p:spPr>
        <p:txBody>
          <a:bodyPr wrap="square" rtlCol="0">
            <a:spAutoFit/>
          </a:bodyPr>
          <a:lstStyle/>
          <a:p>
            <a:pPr algn="ctr"/>
            <a:r>
              <a:rPr lang="en-US" sz="1200" dirty="0">
                <a:solidFill>
                  <a:srgbClr val="0070C0"/>
                </a:solidFill>
              </a:rPr>
              <a:t>Adjacent hops = 20MHz</a:t>
            </a:r>
          </a:p>
        </p:txBody>
      </p:sp>
      <p:sp>
        <p:nvSpPr>
          <p:cNvPr id="39" name="TextBox 38">
            <a:extLst>
              <a:ext uri="{FF2B5EF4-FFF2-40B4-BE49-F238E27FC236}">
                <a16:creationId xmlns:a16="http://schemas.microsoft.com/office/drawing/2014/main" id="{32F94F96-4FA1-4B2E-AFF2-A7FCEB186420}"/>
              </a:ext>
            </a:extLst>
          </p:cNvPr>
          <p:cNvSpPr txBox="1"/>
          <p:nvPr/>
        </p:nvSpPr>
        <p:spPr>
          <a:xfrm>
            <a:off x="3682242" y="4396691"/>
            <a:ext cx="2053262" cy="276999"/>
          </a:xfrm>
          <a:prstGeom prst="rect">
            <a:avLst/>
          </a:prstGeom>
          <a:noFill/>
        </p:spPr>
        <p:txBody>
          <a:bodyPr wrap="square" rtlCol="0">
            <a:spAutoFit/>
          </a:bodyPr>
          <a:lstStyle/>
          <a:p>
            <a:pPr algn="ctr"/>
            <a:r>
              <a:rPr lang="en-US" sz="1200" dirty="0">
                <a:solidFill>
                  <a:srgbClr val="0070C0"/>
                </a:solidFill>
              </a:rPr>
              <a:t>Adjacent hops =±80MHz</a:t>
            </a:r>
          </a:p>
        </p:txBody>
      </p:sp>
      <p:sp>
        <p:nvSpPr>
          <p:cNvPr id="40" name="TextBox 39">
            <a:extLst>
              <a:ext uri="{FF2B5EF4-FFF2-40B4-BE49-F238E27FC236}">
                <a16:creationId xmlns:a16="http://schemas.microsoft.com/office/drawing/2014/main" id="{73970E00-4224-411E-911E-ECA8E4F2C9AB}"/>
              </a:ext>
            </a:extLst>
          </p:cNvPr>
          <p:cNvSpPr txBox="1"/>
          <p:nvPr/>
        </p:nvSpPr>
        <p:spPr>
          <a:xfrm>
            <a:off x="6252001" y="4396689"/>
            <a:ext cx="2053262" cy="276999"/>
          </a:xfrm>
          <a:prstGeom prst="rect">
            <a:avLst/>
          </a:prstGeom>
          <a:noFill/>
        </p:spPr>
        <p:txBody>
          <a:bodyPr wrap="square" rtlCol="0">
            <a:spAutoFit/>
          </a:bodyPr>
          <a:lstStyle/>
          <a:p>
            <a:pPr algn="ctr"/>
            <a:r>
              <a:rPr lang="en-US" sz="1200" dirty="0">
                <a:solidFill>
                  <a:srgbClr val="0070C0"/>
                </a:solidFill>
              </a:rPr>
              <a:t>Adjacent hops =±160MHz</a:t>
            </a:r>
          </a:p>
        </p:txBody>
      </p:sp>
      <p:pic>
        <p:nvPicPr>
          <p:cNvPr id="41" name="Picture 40">
            <a:extLst>
              <a:ext uri="{FF2B5EF4-FFF2-40B4-BE49-F238E27FC236}">
                <a16:creationId xmlns:a16="http://schemas.microsoft.com/office/drawing/2014/main" id="{78E6E4E2-D96D-4D55-A734-57FD84C6076E}"/>
              </a:ext>
            </a:extLst>
          </p:cNvPr>
          <p:cNvPicPr>
            <a:picLocks noChangeAspect="1"/>
          </p:cNvPicPr>
          <p:nvPr/>
        </p:nvPicPr>
        <p:blipFill>
          <a:blip r:embed="rId6"/>
          <a:stretch>
            <a:fillRect/>
          </a:stretch>
        </p:blipFill>
        <p:spPr>
          <a:xfrm>
            <a:off x="914400" y="4519406"/>
            <a:ext cx="2608012" cy="1956009"/>
          </a:xfrm>
          <a:prstGeom prst="rect">
            <a:avLst/>
          </a:prstGeom>
        </p:spPr>
      </p:pic>
      <p:grpSp>
        <p:nvGrpSpPr>
          <p:cNvPr id="42" name="Group 41">
            <a:extLst>
              <a:ext uri="{FF2B5EF4-FFF2-40B4-BE49-F238E27FC236}">
                <a16:creationId xmlns:a16="http://schemas.microsoft.com/office/drawing/2014/main" id="{31FBAEF0-DF54-4F8A-BAE7-A46DEFDCB89B}"/>
              </a:ext>
            </a:extLst>
          </p:cNvPr>
          <p:cNvGrpSpPr/>
          <p:nvPr/>
        </p:nvGrpSpPr>
        <p:grpSpPr>
          <a:xfrm>
            <a:off x="6553200" y="1788694"/>
            <a:ext cx="2303744" cy="1350264"/>
            <a:chOff x="1219200" y="4038600"/>
            <a:chExt cx="2303744" cy="1350264"/>
          </a:xfrm>
        </p:grpSpPr>
        <p:pic>
          <p:nvPicPr>
            <p:cNvPr id="43" name="Picture 42">
              <a:extLst>
                <a:ext uri="{FF2B5EF4-FFF2-40B4-BE49-F238E27FC236}">
                  <a16:creationId xmlns:a16="http://schemas.microsoft.com/office/drawing/2014/main" id="{12FCA2C8-DCE4-4037-BF6B-7668BBEBBAB9}"/>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10429" r="10747"/>
            <a:stretch/>
          </p:blipFill>
          <p:spPr>
            <a:xfrm>
              <a:off x="1219200" y="4038600"/>
              <a:ext cx="2303744" cy="1350264"/>
            </a:xfrm>
            <a:prstGeom prst="rect">
              <a:avLst/>
            </a:prstGeom>
          </p:spPr>
        </p:pic>
        <p:sp>
          <p:nvSpPr>
            <p:cNvPr id="44" name="Oval 43">
              <a:extLst>
                <a:ext uri="{FF2B5EF4-FFF2-40B4-BE49-F238E27FC236}">
                  <a16:creationId xmlns:a16="http://schemas.microsoft.com/office/drawing/2014/main" id="{F467103D-4C02-4C63-BA22-69E9A322EE60}"/>
                </a:ext>
              </a:extLst>
            </p:cNvPr>
            <p:cNvSpPr/>
            <p:nvPr/>
          </p:nvSpPr>
          <p:spPr bwMode="auto">
            <a:xfrm>
              <a:off x="1524000" y="4343400"/>
              <a:ext cx="304800" cy="609600"/>
            </a:xfrm>
            <a:prstGeom prst="ellipse">
              <a:avLst/>
            </a:prstGeom>
            <a:noFill/>
            <a:ln w="12700" cap="flat" cmpd="sng" algn="ctr">
              <a:solidFill>
                <a:srgbClr val="FFFF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5" name="Oval 44">
              <a:extLst>
                <a:ext uri="{FF2B5EF4-FFF2-40B4-BE49-F238E27FC236}">
                  <a16:creationId xmlns:a16="http://schemas.microsoft.com/office/drawing/2014/main" id="{7D4804A7-9EBA-4A75-AA0B-AC290CA1388B}"/>
                </a:ext>
              </a:extLst>
            </p:cNvPr>
            <p:cNvSpPr/>
            <p:nvPr/>
          </p:nvSpPr>
          <p:spPr bwMode="auto">
            <a:xfrm>
              <a:off x="2971800" y="4114800"/>
              <a:ext cx="304800" cy="381000"/>
            </a:xfrm>
            <a:prstGeom prst="ellipse">
              <a:avLst/>
            </a:prstGeom>
            <a:noFill/>
            <a:ln w="12700" cap="flat" cmpd="sng" algn="ctr">
              <a:solidFill>
                <a:srgbClr val="FFFF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6" name="TextBox 45">
              <a:extLst>
                <a:ext uri="{FF2B5EF4-FFF2-40B4-BE49-F238E27FC236}">
                  <a16:creationId xmlns:a16="http://schemas.microsoft.com/office/drawing/2014/main" id="{D8AAF228-3187-480F-92AC-7BB5939BE107}"/>
                </a:ext>
              </a:extLst>
            </p:cNvPr>
            <p:cNvSpPr txBox="1"/>
            <p:nvPr/>
          </p:nvSpPr>
          <p:spPr>
            <a:xfrm>
              <a:off x="1485900" y="4074468"/>
              <a:ext cx="381000" cy="230832"/>
            </a:xfrm>
            <a:prstGeom prst="rect">
              <a:avLst/>
            </a:prstGeom>
            <a:solidFill>
              <a:schemeClr val="bg1"/>
            </a:solidFill>
            <a:ln>
              <a:solidFill>
                <a:schemeClr val="tx1"/>
              </a:solidFill>
            </a:ln>
          </p:spPr>
          <p:txBody>
            <a:bodyPr wrap="square" rtlCol="0">
              <a:spAutoFit/>
            </a:bodyPr>
            <a:lstStyle/>
            <a:p>
              <a:pPr algn="ctr"/>
              <a:r>
                <a:rPr lang="en-US" sz="900" dirty="0">
                  <a:solidFill>
                    <a:schemeClr val="tx1"/>
                  </a:solidFill>
                </a:rPr>
                <a:t>TX</a:t>
              </a:r>
            </a:p>
          </p:txBody>
        </p:sp>
        <p:sp>
          <p:nvSpPr>
            <p:cNvPr id="47" name="TextBox 46">
              <a:extLst>
                <a:ext uri="{FF2B5EF4-FFF2-40B4-BE49-F238E27FC236}">
                  <a16:creationId xmlns:a16="http://schemas.microsoft.com/office/drawing/2014/main" id="{0434C4E7-F77D-4F2D-AEA8-231AF6EA29E6}"/>
                </a:ext>
              </a:extLst>
            </p:cNvPr>
            <p:cNvSpPr txBox="1"/>
            <p:nvPr/>
          </p:nvSpPr>
          <p:spPr>
            <a:xfrm>
              <a:off x="2933700" y="4532784"/>
              <a:ext cx="381000" cy="230832"/>
            </a:xfrm>
            <a:prstGeom prst="rect">
              <a:avLst/>
            </a:prstGeom>
            <a:solidFill>
              <a:schemeClr val="bg1"/>
            </a:solidFill>
            <a:ln>
              <a:solidFill>
                <a:schemeClr val="tx1"/>
              </a:solidFill>
            </a:ln>
          </p:spPr>
          <p:txBody>
            <a:bodyPr wrap="square" rtlCol="0">
              <a:spAutoFit/>
            </a:bodyPr>
            <a:lstStyle/>
            <a:p>
              <a:pPr algn="ctr"/>
              <a:r>
                <a:rPr lang="en-US" sz="900" dirty="0">
                  <a:solidFill>
                    <a:schemeClr val="tx1"/>
                  </a:solidFill>
                </a:rPr>
                <a:t>RX</a:t>
              </a:r>
            </a:p>
          </p:txBody>
        </p:sp>
      </p:grpSp>
      <p:sp>
        <p:nvSpPr>
          <p:cNvPr id="48" name="TextBox 47">
            <a:extLst>
              <a:ext uri="{FF2B5EF4-FFF2-40B4-BE49-F238E27FC236}">
                <a16:creationId xmlns:a16="http://schemas.microsoft.com/office/drawing/2014/main" id="{F2869C79-E173-4273-8577-3C8AAF50889E}"/>
              </a:ext>
            </a:extLst>
          </p:cNvPr>
          <p:cNvSpPr txBox="1"/>
          <p:nvPr/>
        </p:nvSpPr>
        <p:spPr>
          <a:xfrm>
            <a:off x="6709738" y="3177163"/>
            <a:ext cx="2053262" cy="276999"/>
          </a:xfrm>
          <a:prstGeom prst="rect">
            <a:avLst/>
          </a:prstGeom>
          <a:noFill/>
        </p:spPr>
        <p:txBody>
          <a:bodyPr wrap="square" rtlCol="0">
            <a:spAutoFit/>
          </a:bodyPr>
          <a:lstStyle/>
          <a:p>
            <a:pPr algn="ctr"/>
            <a:r>
              <a:rPr lang="en-US" sz="1200" dirty="0">
                <a:solidFill>
                  <a:srgbClr val="0070C0"/>
                </a:solidFill>
              </a:rPr>
              <a:t>Experimental setup</a:t>
            </a:r>
          </a:p>
        </p:txBody>
      </p:sp>
    </p:spTree>
    <p:extLst>
      <p:ext uri="{BB962C8B-B14F-4D97-AF65-F5344CB8AC3E}">
        <p14:creationId xmlns:p14="http://schemas.microsoft.com/office/powerpoint/2010/main" val="40006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Experiment: CFO vs channel switch contd.</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228600" indent="-228600" algn="just">
                  <a:spcBef>
                    <a:spcPts val="0"/>
                  </a:spcBef>
                  <a:buFont typeface="Arial" panose="020B0604020202020204" pitchFamily="34" charset="0"/>
                  <a:buChar char="•"/>
                </a:pPr>
                <a:r>
                  <a:rPr lang="en-US" sz="1600" dirty="0"/>
                  <a:t>To study how much the CFO between devices change when one or both devices perform a channel switch we plot a scatter plot of:</a:t>
                </a:r>
              </a:p>
              <a:p>
                <a:pPr algn="just">
                  <a:spcBef>
                    <a:spcPts val="0"/>
                  </a:spcBef>
                </a:pPr>
                <a14:m>
                  <m:oMathPara xmlns:m="http://schemas.openxmlformats.org/officeDocument/2006/math">
                    <m:oMathParaPr>
                      <m:jc m:val="centerGroup"/>
                    </m:oMathParaPr>
                    <m:oMath xmlns:m="http://schemas.openxmlformats.org/officeDocument/2006/math">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m:rPr>
                              <m:sty m:val="p"/>
                            </m:rPr>
                            <a:rPr lang="en-US" sz="1600" b="0" i="1">
                              <a:latin typeface="Cambria Math" panose="02040503050406030204" pitchFamily="18" charset="0"/>
                            </a:rPr>
                            <m:t>CFO</m:t>
                          </m:r>
                        </m:sub>
                        <m:sup>
                          <m:r>
                            <a:rPr lang="en-US" sz="1600" b="0" i="1">
                              <a:latin typeface="Cambria Math" panose="02040503050406030204" pitchFamily="18" charset="0"/>
                            </a:rPr>
                            <m:t>(</m:t>
                          </m:r>
                          <m:r>
                            <a:rPr lang="en-US" sz="1600" b="0" i="1">
                              <a:latin typeface="Cambria Math" panose="02040503050406030204" pitchFamily="18" charset="0"/>
                            </a:rPr>
                            <m:t>𝑖</m:t>
                          </m:r>
                          <m:r>
                            <a:rPr lang="en-US" sz="1600" b="0" i="1">
                              <a:latin typeface="Cambria Math" panose="02040503050406030204" pitchFamily="18" charset="0"/>
                            </a:rPr>
                            <m:t>)</m:t>
                          </m:r>
                        </m:sup>
                      </m:sSubSup>
                      <m:r>
                        <a:rPr lang="en-US" sz="1600" b="0" i="1">
                          <a:latin typeface="Cambria Math" panose="02040503050406030204" pitchFamily="18" charset="0"/>
                        </a:rPr>
                        <m:t> −</m:t>
                      </m:r>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m:rPr>
                              <m:sty m:val="p"/>
                            </m:rPr>
                            <a:rPr lang="en-US" sz="1600" b="0" i="1">
                              <a:latin typeface="Cambria Math" panose="02040503050406030204" pitchFamily="18" charset="0"/>
                            </a:rPr>
                            <m:t>CFO</m:t>
                          </m:r>
                        </m:sub>
                        <m:sup>
                          <m:d>
                            <m:dPr>
                              <m:ctrlPr>
                                <a:rPr lang="en-US" sz="1600" i="1">
                                  <a:latin typeface="Cambria Math" panose="02040503050406030204" pitchFamily="18" charset="0"/>
                                </a:rPr>
                              </m:ctrlPr>
                            </m:dPr>
                            <m:e>
                              <m:r>
                                <a:rPr lang="en-US" sz="1600" b="0" i="1">
                                  <a:latin typeface="Cambria Math" panose="02040503050406030204" pitchFamily="18" charset="0"/>
                                </a:rPr>
                                <m:t>𝑖</m:t>
                              </m:r>
                              <m:r>
                                <a:rPr lang="en-US" sz="1600" b="0" i="1">
                                  <a:latin typeface="Cambria Math" panose="02040503050406030204" pitchFamily="18" charset="0"/>
                                </a:rPr>
                                <m:t>−1</m:t>
                              </m:r>
                            </m:e>
                          </m:d>
                        </m:sup>
                      </m:sSubSup>
                      <m:r>
                        <a:rPr lang="en-US" sz="1600" b="0">
                          <a:latin typeface="Cambria Math" panose="02040503050406030204" pitchFamily="18" charset="0"/>
                        </a:rPr>
                        <m:t> </m:t>
                      </m:r>
                      <m:r>
                        <m:rPr>
                          <m:sty m:val="p"/>
                        </m:rPr>
                        <a:rPr lang="en-US" sz="1600" b="0">
                          <a:latin typeface="Cambria Math" panose="02040503050406030204" pitchFamily="18" charset="0"/>
                        </a:rPr>
                        <m:t>versus</m:t>
                      </m:r>
                      <m:r>
                        <a:rPr lang="en-US" sz="1600" b="0">
                          <a:latin typeface="Cambria Math" panose="02040503050406030204" pitchFamily="18" charset="0"/>
                        </a:rPr>
                        <m:t>. </m:t>
                      </m:r>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a:rPr lang="en-US" sz="1600" b="0" i="1">
                              <a:latin typeface="Cambria Math" panose="02040503050406030204" pitchFamily="18" charset="0"/>
                            </a:rPr>
                            <m:t>𝑐</m:t>
                          </m:r>
                        </m:sub>
                        <m:sup>
                          <m:r>
                            <a:rPr lang="en-US" sz="1600" b="0" i="1">
                              <a:latin typeface="Cambria Math" panose="02040503050406030204" pitchFamily="18" charset="0"/>
                            </a:rPr>
                            <m:t>(</m:t>
                          </m:r>
                          <m:r>
                            <a:rPr lang="en-US" sz="1600" b="0" i="1">
                              <a:latin typeface="Cambria Math" panose="02040503050406030204" pitchFamily="18" charset="0"/>
                            </a:rPr>
                            <m:t>𝑖</m:t>
                          </m:r>
                          <m:r>
                            <a:rPr lang="en-US" sz="1600" b="0" i="1">
                              <a:latin typeface="Cambria Math" panose="02040503050406030204" pitchFamily="18" charset="0"/>
                            </a:rPr>
                            <m:t>)</m:t>
                          </m:r>
                        </m:sup>
                      </m:sSubSup>
                      <m:r>
                        <a:rPr lang="en-US" sz="1600" b="0" i="1">
                          <a:latin typeface="Cambria Math" panose="02040503050406030204" pitchFamily="18" charset="0"/>
                        </a:rPr>
                        <m:t>−</m:t>
                      </m:r>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a:rPr lang="en-US" sz="1600" b="0" i="1">
                              <a:latin typeface="Cambria Math" panose="02040503050406030204" pitchFamily="18" charset="0"/>
                            </a:rPr>
                            <m:t>𝑐</m:t>
                          </m:r>
                        </m:sub>
                        <m:sup>
                          <m:d>
                            <m:dPr>
                              <m:ctrlPr>
                                <a:rPr lang="en-US" sz="1600" i="1">
                                  <a:latin typeface="Cambria Math" panose="02040503050406030204" pitchFamily="18" charset="0"/>
                                </a:rPr>
                              </m:ctrlPr>
                            </m:dPr>
                            <m:e>
                              <m:r>
                                <a:rPr lang="en-US" sz="1600" b="0" i="1">
                                  <a:latin typeface="Cambria Math" panose="02040503050406030204" pitchFamily="18" charset="0"/>
                                </a:rPr>
                                <m:t>𝑖</m:t>
                              </m:r>
                              <m:r>
                                <a:rPr lang="en-US" sz="1600" b="0" i="1">
                                  <a:latin typeface="Cambria Math" panose="02040503050406030204" pitchFamily="18" charset="0"/>
                                </a:rPr>
                                <m:t>−1</m:t>
                              </m:r>
                            </m:e>
                          </m:d>
                        </m:sup>
                      </m:sSubSup>
                      <m:r>
                        <a:rPr lang="en-US" sz="1600" b="0">
                          <a:latin typeface="Cambria Math" panose="02040503050406030204" pitchFamily="18" charset="0"/>
                        </a:rPr>
                        <m:t> </m:t>
                      </m:r>
                      <m:r>
                        <m:rPr>
                          <m:sty m:val="p"/>
                        </m:rPr>
                        <a:rPr lang="en-US" sz="1600" b="0">
                          <a:latin typeface="Cambria Math" panose="02040503050406030204" pitchFamily="18" charset="0"/>
                        </a:rPr>
                        <m:t>if</m:t>
                      </m:r>
                      <m:r>
                        <a:rPr lang="en-US" sz="1600" b="0">
                          <a:latin typeface="Cambria Math" panose="02040503050406030204" pitchFamily="18" charset="0"/>
                        </a:rPr>
                        <m:t> </m:t>
                      </m:r>
                      <m:d>
                        <m:dPr>
                          <m:begChr m:val="|"/>
                          <m:endChr m:val="|"/>
                          <m:ctrlPr>
                            <a:rPr lang="en-US" sz="1600" i="1">
                              <a:latin typeface="Cambria Math" panose="02040503050406030204" pitchFamily="18" charset="0"/>
                            </a:rPr>
                          </m:ctrlPr>
                        </m:dPr>
                        <m:e>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a:rPr lang="en-US" sz="1600" b="0" i="1">
                                  <a:latin typeface="Cambria Math" panose="02040503050406030204" pitchFamily="18" charset="0"/>
                                </a:rPr>
                                <m:t>𝑐</m:t>
                              </m:r>
                            </m:sub>
                            <m:sup>
                              <m:r>
                                <a:rPr lang="en-US" sz="1600" b="0" i="1">
                                  <a:latin typeface="Cambria Math" panose="02040503050406030204" pitchFamily="18" charset="0"/>
                                </a:rPr>
                                <m:t>(</m:t>
                              </m:r>
                              <m:r>
                                <a:rPr lang="en-US" sz="1600" b="0" i="1">
                                  <a:latin typeface="Cambria Math" panose="02040503050406030204" pitchFamily="18" charset="0"/>
                                </a:rPr>
                                <m:t>𝑖</m:t>
                              </m:r>
                              <m:r>
                                <a:rPr lang="en-US" sz="1600" b="0" i="1">
                                  <a:latin typeface="Cambria Math" panose="02040503050406030204" pitchFamily="18" charset="0"/>
                                </a:rPr>
                                <m:t>)</m:t>
                              </m:r>
                            </m:sup>
                          </m:sSubSup>
                          <m:r>
                            <a:rPr lang="en-US" sz="1600" b="0" i="1">
                              <a:latin typeface="Cambria Math" panose="02040503050406030204" pitchFamily="18" charset="0"/>
                            </a:rPr>
                            <m:t>−</m:t>
                          </m:r>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a:rPr lang="en-US" sz="1600" b="0" i="1">
                                  <a:latin typeface="Cambria Math" panose="02040503050406030204" pitchFamily="18" charset="0"/>
                                </a:rPr>
                                <m:t>𝑐</m:t>
                              </m:r>
                            </m:sub>
                            <m:sup>
                              <m:r>
                                <a:rPr lang="en-US" sz="1600" b="0" i="1">
                                  <a:latin typeface="Cambria Math" panose="02040503050406030204" pitchFamily="18" charset="0"/>
                                </a:rPr>
                                <m:t>(</m:t>
                              </m:r>
                              <m:r>
                                <a:rPr lang="en-US" sz="1600" b="0" i="1">
                                  <a:latin typeface="Cambria Math" panose="02040503050406030204" pitchFamily="18" charset="0"/>
                                </a:rPr>
                                <m:t>𝑖</m:t>
                              </m:r>
                              <m:r>
                                <a:rPr lang="en-US" sz="1600" b="0" i="1">
                                  <a:latin typeface="Cambria Math" panose="02040503050406030204" pitchFamily="18" charset="0"/>
                                </a:rPr>
                                <m:t>−1)</m:t>
                              </m:r>
                            </m:sup>
                          </m:sSubSup>
                        </m:e>
                      </m:d>
                      <m:r>
                        <a:rPr lang="en-US" sz="1600" b="0" i="1">
                          <a:latin typeface="Cambria Math" panose="02040503050406030204" pitchFamily="18" charset="0"/>
                        </a:rPr>
                        <m:t>≠0</m:t>
                      </m:r>
                    </m:oMath>
                  </m:oMathPara>
                </a14:m>
                <a:endParaRPr lang="en-US" sz="1600" dirty="0"/>
              </a:p>
              <a:p>
                <a:pPr marL="228600" indent="-228600" algn="just">
                  <a:spcBef>
                    <a:spcPts val="0"/>
                  </a:spcBef>
                  <a:buFont typeface="Arial" panose="020B0604020202020204" pitchFamily="34" charset="0"/>
                  <a:buChar char="•"/>
                </a:pPr>
                <a:r>
                  <a:rPr lang="en-US" sz="1600" dirty="0"/>
                  <a:t>As we observe from the results, when the channel switch is for 80MHz or more, the change in CFO can be larger than 350Hz. </a:t>
                </a:r>
              </a:p>
              <a:p>
                <a:pPr marL="228600" indent="-228600" algn="just">
                  <a:spcBef>
                    <a:spcPts val="0"/>
                  </a:spcBef>
                  <a:buFont typeface="Arial" panose="020B0604020202020204" pitchFamily="34" charset="0"/>
                  <a:buChar char="•"/>
                </a:pPr>
                <a:r>
                  <a:rPr lang="en-US" sz="1600" dirty="0"/>
                  <a:t>Can these CFO changes be predicted and/or calibrated out?</a:t>
                </a:r>
              </a:p>
              <a:p>
                <a:pPr marL="685800" lvl="1" indent="-228600" algn="just">
                  <a:spcBef>
                    <a:spcPts val="0"/>
                  </a:spcBef>
                  <a:buFont typeface="Arial" panose="020B0604020202020204" pitchFamily="34" charset="0"/>
                  <a:buChar char="•"/>
                </a:pPr>
                <a:r>
                  <a:rPr lang="en-US" sz="1200" dirty="0"/>
                  <a:t>We also observe that the spread in the scatter plot of </a:t>
                </a:r>
                <a14:m>
                  <m:oMath xmlns:m="http://schemas.openxmlformats.org/officeDocument/2006/math">
                    <m:sSubSup>
                      <m:sSubSupPr>
                        <m:ctrlPr>
                          <a:rPr lang="en-US" sz="1200" i="1">
                            <a:latin typeface="Cambria Math" panose="02040503050406030204" pitchFamily="18" charset="0"/>
                          </a:rPr>
                        </m:ctrlPr>
                      </m:sSubSupPr>
                      <m:e>
                        <m:r>
                          <a:rPr lang="en-US" sz="1200" i="1">
                            <a:latin typeface="Cambria Math" panose="02040503050406030204" pitchFamily="18" charset="0"/>
                          </a:rPr>
                          <m:t>𝑓</m:t>
                        </m:r>
                      </m:e>
                      <m:sub>
                        <m:r>
                          <a:rPr lang="en-US" sz="1200" i="1">
                            <a:latin typeface="Cambria Math" panose="02040503050406030204" pitchFamily="18" charset="0"/>
                          </a:rPr>
                          <m:t>𝐶𝐹𝑂</m:t>
                        </m:r>
                      </m:sub>
                      <m:sup>
                        <m:r>
                          <a:rPr lang="en-US" sz="1200" i="1">
                            <a:latin typeface="Cambria Math" panose="02040503050406030204" pitchFamily="18" charset="0"/>
                          </a:rPr>
                          <m:t>(</m:t>
                        </m:r>
                        <m:r>
                          <a:rPr lang="en-US" sz="1200" i="1">
                            <a:latin typeface="Cambria Math" panose="02040503050406030204" pitchFamily="18" charset="0"/>
                          </a:rPr>
                          <m:t>𝑖</m:t>
                        </m:r>
                        <m:r>
                          <a:rPr lang="en-US" sz="1200" i="1">
                            <a:latin typeface="Cambria Math" panose="02040503050406030204" pitchFamily="18" charset="0"/>
                          </a:rPr>
                          <m:t>)</m:t>
                        </m:r>
                      </m:sup>
                    </m:sSubSup>
                    <m:r>
                      <a:rPr lang="en-US" sz="1200" i="1">
                        <a:latin typeface="Cambria Math" panose="02040503050406030204" pitchFamily="18" charset="0"/>
                      </a:rPr>
                      <m:t> −</m:t>
                    </m:r>
                    <m:sSubSup>
                      <m:sSubSupPr>
                        <m:ctrlPr>
                          <a:rPr lang="en-US" sz="1200" i="1">
                            <a:latin typeface="Cambria Math" panose="02040503050406030204" pitchFamily="18" charset="0"/>
                          </a:rPr>
                        </m:ctrlPr>
                      </m:sSubSupPr>
                      <m:e>
                        <m:r>
                          <a:rPr lang="en-US" sz="1200" i="1">
                            <a:latin typeface="Cambria Math" panose="02040503050406030204" pitchFamily="18" charset="0"/>
                          </a:rPr>
                          <m:t>𝑓</m:t>
                        </m:r>
                      </m:e>
                      <m:sub>
                        <m:r>
                          <a:rPr lang="en-US" sz="1200" i="1">
                            <a:latin typeface="Cambria Math" panose="02040503050406030204" pitchFamily="18" charset="0"/>
                          </a:rPr>
                          <m:t>𝐶𝐹𝑂</m:t>
                        </m:r>
                      </m:sub>
                      <m:sup>
                        <m:d>
                          <m:dPr>
                            <m:ctrlPr>
                              <a:rPr lang="en-US" sz="1200" i="1">
                                <a:latin typeface="Cambria Math" panose="02040503050406030204" pitchFamily="18" charset="0"/>
                              </a:rPr>
                            </m:ctrlPr>
                          </m:dPr>
                          <m:e>
                            <m:r>
                              <a:rPr lang="en-US" sz="1200" i="1">
                                <a:latin typeface="Cambria Math" panose="02040503050406030204" pitchFamily="18" charset="0"/>
                              </a:rPr>
                              <m:t>𝑖</m:t>
                            </m:r>
                            <m:r>
                              <a:rPr lang="en-US" sz="1200" i="1">
                                <a:latin typeface="Cambria Math" panose="02040503050406030204" pitchFamily="18" charset="0"/>
                              </a:rPr>
                              <m:t>−1</m:t>
                            </m:r>
                          </m:e>
                        </m:d>
                      </m:sup>
                    </m:sSubSup>
                  </m:oMath>
                </a14:m>
                <a:r>
                  <a:rPr lang="en-US" sz="1200" dirty="0"/>
                  <a:t> for </a:t>
                </a:r>
                <a14:m>
                  <m:oMath xmlns:m="http://schemas.openxmlformats.org/officeDocument/2006/math">
                    <m:sSubSup>
                      <m:sSubSupPr>
                        <m:ctrlPr>
                          <a:rPr lang="en-US" sz="1200" i="1">
                            <a:latin typeface="Cambria Math" panose="02040503050406030204" pitchFamily="18" charset="0"/>
                          </a:rPr>
                        </m:ctrlPr>
                      </m:sSubSupPr>
                      <m:e>
                        <m:r>
                          <a:rPr lang="en-US" sz="1200" i="1">
                            <a:latin typeface="Cambria Math" panose="02040503050406030204" pitchFamily="18" charset="0"/>
                          </a:rPr>
                          <m:t>𝑓</m:t>
                        </m:r>
                      </m:e>
                      <m:sub>
                        <m:r>
                          <a:rPr lang="en-US" sz="1200" i="1">
                            <a:latin typeface="Cambria Math" panose="02040503050406030204" pitchFamily="18" charset="0"/>
                          </a:rPr>
                          <m:t>𝑐</m:t>
                        </m:r>
                      </m:sub>
                      <m:sup>
                        <m:r>
                          <a:rPr lang="en-US" sz="1200" i="1">
                            <a:latin typeface="Cambria Math" panose="02040503050406030204" pitchFamily="18" charset="0"/>
                          </a:rPr>
                          <m:t>(</m:t>
                        </m:r>
                        <m:r>
                          <a:rPr lang="en-US" sz="1200" i="1">
                            <a:latin typeface="Cambria Math" panose="02040503050406030204" pitchFamily="18" charset="0"/>
                          </a:rPr>
                          <m:t>𝑖</m:t>
                        </m:r>
                        <m:r>
                          <a:rPr lang="en-US" sz="1200" i="1">
                            <a:latin typeface="Cambria Math" panose="02040503050406030204" pitchFamily="18" charset="0"/>
                          </a:rPr>
                          <m:t>)</m:t>
                        </m:r>
                      </m:sup>
                    </m:sSubSup>
                    <m:r>
                      <a:rPr lang="en-US" sz="1200" i="1">
                        <a:latin typeface="Cambria Math" panose="02040503050406030204" pitchFamily="18" charset="0"/>
                      </a:rPr>
                      <m:t>−</m:t>
                    </m:r>
                    <m:sSubSup>
                      <m:sSubSupPr>
                        <m:ctrlPr>
                          <a:rPr lang="en-US" sz="1200" i="1">
                            <a:latin typeface="Cambria Math" panose="02040503050406030204" pitchFamily="18" charset="0"/>
                          </a:rPr>
                        </m:ctrlPr>
                      </m:sSubSupPr>
                      <m:e>
                        <m:r>
                          <a:rPr lang="en-US" sz="1200" i="1">
                            <a:latin typeface="Cambria Math" panose="02040503050406030204" pitchFamily="18" charset="0"/>
                          </a:rPr>
                          <m:t>𝑓</m:t>
                        </m:r>
                      </m:e>
                      <m:sub>
                        <m:r>
                          <a:rPr lang="en-US" sz="1200" i="1">
                            <a:latin typeface="Cambria Math" panose="02040503050406030204" pitchFamily="18" charset="0"/>
                          </a:rPr>
                          <m:t>𝑐</m:t>
                        </m:r>
                      </m:sub>
                      <m:sup>
                        <m:d>
                          <m:dPr>
                            <m:ctrlPr>
                              <a:rPr lang="en-US" sz="1200" i="1">
                                <a:latin typeface="Cambria Math" panose="02040503050406030204" pitchFamily="18" charset="0"/>
                              </a:rPr>
                            </m:ctrlPr>
                          </m:dPr>
                          <m:e>
                            <m:r>
                              <a:rPr lang="en-US" sz="1200" i="1">
                                <a:latin typeface="Cambria Math" panose="02040503050406030204" pitchFamily="18" charset="0"/>
                              </a:rPr>
                              <m:t>𝑖</m:t>
                            </m:r>
                            <m:r>
                              <a:rPr lang="en-US" sz="1200" i="1">
                                <a:latin typeface="Cambria Math" panose="02040503050406030204" pitchFamily="18" charset="0"/>
                              </a:rPr>
                              <m:t>−1</m:t>
                            </m:r>
                          </m:e>
                        </m:d>
                      </m:sup>
                    </m:sSubSup>
                    <m:r>
                      <a:rPr lang="en-US" sz="1200" i="1">
                        <a:latin typeface="Cambria Math" panose="02040503050406030204" pitchFamily="18" charset="0"/>
                      </a:rPr>
                      <m:t>=160</m:t>
                    </m:r>
                  </m:oMath>
                </a14:m>
                <a:r>
                  <a:rPr lang="en-US" sz="1200" dirty="0"/>
                  <a:t> MHz is more than 350Hz, suggesting that a separate calibration may be required for each start and end channel frequency.</a:t>
                </a:r>
              </a:p>
              <a:p>
                <a:pPr marL="685800" lvl="1" indent="-228600" algn="just">
                  <a:spcBef>
                    <a:spcPts val="0"/>
                  </a:spcBef>
                  <a:buFont typeface="Arial" panose="020B0604020202020204" pitchFamily="34" charset="0"/>
                  <a:buChar char="•"/>
                </a:pPr>
                <a:r>
                  <a:rPr lang="en-US" sz="1200" dirty="0"/>
                  <a:t>We anticipate that the CFO change may be time variant and can be hard to calibrate out at least in some implementations.</a:t>
                </a:r>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314" t="-414" r="-392"/>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
        <p:nvSpPr>
          <p:cNvPr id="21" name="TextBox 20">
            <a:extLst>
              <a:ext uri="{FF2B5EF4-FFF2-40B4-BE49-F238E27FC236}">
                <a16:creationId xmlns:a16="http://schemas.microsoft.com/office/drawing/2014/main" id="{418CF345-60CD-4DA5-8EC6-FD4A56899CE4}"/>
              </a:ext>
            </a:extLst>
          </p:cNvPr>
          <p:cNvSpPr txBox="1"/>
          <p:nvPr/>
        </p:nvSpPr>
        <p:spPr>
          <a:xfrm>
            <a:off x="1371600" y="4267200"/>
            <a:ext cx="1828800" cy="276999"/>
          </a:xfrm>
          <a:prstGeom prst="rect">
            <a:avLst/>
          </a:prstGeom>
          <a:noFill/>
        </p:spPr>
        <p:txBody>
          <a:bodyPr wrap="square" rtlCol="0">
            <a:spAutoFit/>
          </a:bodyPr>
          <a:lstStyle/>
          <a:p>
            <a:pPr algn="ctr"/>
            <a:r>
              <a:rPr lang="en-US" sz="1200" dirty="0">
                <a:solidFill>
                  <a:srgbClr val="0070C0"/>
                </a:solidFill>
              </a:rPr>
              <a:t>Adjacent hops = 20MHz</a:t>
            </a:r>
          </a:p>
        </p:txBody>
      </p:sp>
      <p:sp>
        <p:nvSpPr>
          <p:cNvPr id="22" name="TextBox 21">
            <a:extLst>
              <a:ext uri="{FF2B5EF4-FFF2-40B4-BE49-F238E27FC236}">
                <a16:creationId xmlns:a16="http://schemas.microsoft.com/office/drawing/2014/main" id="{6D067AB5-5C7A-47B5-86D7-7D5CB31E0D23}"/>
              </a:ext>
            </a:extLst>
          </p:cNvPr>
          <p:cNvSpPr txBox="1"/>
          <p:nvPr/>
        </p:nvSpPr>
        <p:spPr>
          <a:xfrm>
            <a:off x="3758278" y="4263029"/>
            <a:ext cx="2053262" cy="276999"/>
          </a:xfrm>
          <a:prstGeom prst="rect">
            <a:avLst/>
          </a:prstGeom>
          <a:noFill/>
        </p:spPr>
        <p:txBody>
          <a:bodyPr wrap="square" rtlCol="0">
            <a:spAutoFit/>
          </a:bodyPr>
          <a:lstStyle/>
          <a:p>
            <a:pPr algn="ctr"/>
            <a:r>
              <a:rPr lang="en-US" sz="1200" dirty="0">
                <a:solidFill>
                  <a:srgbClr val="0070C0"/>
                </a:solidFill>
              </a:rPr>
              <a:t>Adjacent hops =±80MHz</a:t>
            </a:r>
          </a:p>
        </p:txBody>
      </p:sp>
      <p:sp>
        <p:nvSpPr>
          <p:cNvPr id="23" name="TextBox 22">
            <a:extLst>
              <a:ext uri="{FF2B5EF4-FFF2-40B4-BE49-F238E27FC236}">
                <a16:creationId xmlns:a16="http://schemas.microsoft.com/office/drawing/2014/main" id="{EAEA5E30-1FB9-4BF3-A479-8E0055C4CB8E}"/>
              </a:ext>
            </a:extLst>
          </p:cNvPr>
          <p:cNvSpPr txBox="1"/>
          <p:nvPr/>
        </p:nvSpPr>
        <p:spPr>
          <a:xfrm>
            <a:off x="6328037" y="4263027"/>
            <a:ext cx="2053262" cy="276999"/>
          </a:xfrm>
          <a:prstGeom prst="rect">
            <a:avLst/>
          </a:prstGeom>
          <a:noFill/>
        </p:spPr>
        <p:txBody>
          <a:bodyPr wrap="square" rtlCol="0">
            <a:spAutoFit/>
          </a:bodyPr>
          <a:lstStyle/>
          <a:p>
            <a:pPr algn="ctr"/>
            <a:r>
              <a:rPr lang="en-US" sz="1200" dirty="0">
                <a:solidFill>
                  <a:srgbClr val="0070C0"/>
                </a:solidFill>
              </a:rPr>
              <a:t>Adjacent hops =±160MHz</a:t>
            </a:r>
          </a:p>
        </p:txBody>
      </p:sp>
      <p:grpSp>
        <p:nvGrpSpPr>
          <p:cNvPr id="25" name="Group 24">
            <a:extLst>
              <a:ext uri="{FF2B5EF4-FFF2-40B4-BE49-F238E27FC236}">
                <a16:creationId xmlns:a16="http://schemas.microsoft.com/office/drawing/2014/main" id="{F384C1EB-B63B-4A85-B443-E8CC1C09DCF3}"/>
              </a:ext>
            </a:extLst>
          </p:cNvPr>
          <p:cNvGrpSpPr/>
          <p:nvPr/>
        </p:nvGrpSpPr>
        <p:grpSpPr>
          <a:xfrm>
            <a:off x="1058294" y="4372780"/>
            <a:ext cx="2601831" cy="1952209"/>
            <a:chOff x="1037954" y="4085163"/>
            <a:chExt cx="2601831" cy="1952209"/>
          </a:xfrm>
        </p:grpSpPr>
        <p:grpSp>
          <p:nvGrpSpPr>
            <p:cNvPr id="26" name="Group 25">
              <a:extLst>
                <a:ext uri="{FF2B5EF4-FFF2-40B4-BE49-F238E27FC236}">
                  <a16:creationId xmlns:a16="http://schemas.microsoft.com/office/drawing/2014/main" id="{D91C3535-1286-4B79-AA51-E0B4122AD61B}"/>
                </a:ext>
              </a:extLst>
            </p:cNvPr>
            <p:cNvGrpSpPr/>
            <p:nvPr/>
          </p:nvGrpSpPr>
          <p:grpSpPr>
            <a:xfrm>
              <a:off x="1037954" y="4085163"/>
              <a:ext cx="2601831" cy="1952209"/>
              <a:chOff x="1030349" y="4131915"/>
              <a:chExt cx="2538814" cy="1904110"/>
            </a:xfrm>
          </p:grpSpPr>
          <p:pic>
            <p:nvPicPr>
              <p:cNvPr id="35" name="Picture 34">
                <a:extLst>
                  <a:ext uri="{FF2B5EF4-FFF2-40B4-BE49-F238E27FC236}">
                    <a16:creationId xmlns:a16="http://schemas.microsoft.com/office/drawing/2014/main" id="{A7849E56-4040-45E7-8513-DE24380F3506}"/>
                  </a:ext>
                </a:extLst>
              </p:cNvPr>
              <p:cNvPicPr>
                <a:picLocks noChangeAspect="1"/>
              </p:cNvPicPr>
              <p:nvPr/>
            </p:nvPicPr>
            <p:blipFill>
              <a:blip r:embed="rId4"/>
              <a:stretch>
                <a:fillRect/>
              </a:stretch>
            </p:blipFill>
            <p:spPr>
              <a:xfrm>
                <a:off x="1030349" y="4131915"/>
                <a:ext cx="2538814" cy="1904110"/>
              </a:xfrm>
              <a:prstGeom prst="rect">
                <a:avLst/>
              </a:prstGeom>
            </p:spPr>
          </p:pic>
          <p:cxnSp>
            <p:nvCxnSpPr>
              <p:cNvPr id="37" name="Straight Arrow Connector 36">
                <a:extLst>
                  <a:ext uri="{FF2B5EF4-FFF2-40B4-BE49-F238E27FC236}">
                    <a16:creationId xmlns:a16="http://schemas.microsoft.com/office/drawing/2014/main" id="{D5C00BB9-FDE6-4729-A0CA-2F654057FE69}"/>
                  </a:ext>
                </a:extLst>
              </p:cNvPr>
              <p:cNvCxnSpPr>
                <a:cxnSpLocks/>
              </p:cNvCxnSpPr>
              <p:nvPr/>
            </p:nvCxnSpPr>
            <p:spPr bwMode="auto">
              <a:xfrm>
                <a:off x="2133600" y="4316284"/>
                <a:ext cx="0" cy="106786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38" name="TextBox 37">
                <a:extLst>
                  <a:ext uri="{FF2B5EF4-FFF2-40B4-BE49-F238E27FC236}">
                    <a16:creationId xmlns:a16="http://schemas.microsoft.com/office/drawing/2014/main" id="{54FDC3BE-A630-4EB4-A354-C111D858D587}"/>
                  </a:ext>
                </a:extLst>
              </p:cNvPr>
              <p:cNvSpPr txBox="1"/>
              <p:nvPr/>
            </p:nvSpPr>
            <p:spPr>
              <a:xfrm rot="16200000">
                <a:off x="1747714" y="4707683"/>
                <a:ext cx="556326" cy="215444"/>
              </a:xfrm>
              <a:prstGeom prst="rect">
                <a:avLst/>
              </a:prstGeom>
              <a:noFill/>
              <a:ln>
                <a:noFill/>
              </a:ln>
            </p:spPr>
            <p:txBody>
              <a:bodyPr wrap="square" rtlCol="0">
                <a:spAutoFit/>
              </a:bodyPr>
              <a:lstStyle/>
              <a:p>
                <a:pPr algn="ctr"/>
                <a:r>
                  <a:rPr lang="en-US" sz="800" dirty="0">
                    <a:solidFill>
                      <a:schemeClr val="tx1"/>
                    </a:solidFill>
                  </a:rPr>
                  <a:t>230Hz</a:t>
                </a:r>
              </a:p>
            </p:txBody>
          </p:sp>
          <p:sp>
            <p:nvSpPr>
              <p:cNvPr id="39" name="TextBox 38">
                <a:extLst>
                  <a:ext uri="{FF2B5EF4-FFF2-40B4-BE49-F238E27FC236}">
                    <a16:creationId xmlns:a16="http://schemas.microsoft.com/office/drawing/2014/main" id="{F282C3B5-CC92-412E-827F-2B6C7D16F3BC}"/>
                  </a:ext>
                </a:extLst>
              </p:cNvPr>
              <p:cNvSpPr txBox="1"/>
              <p:nvPr/>
            </p:nvSpPr>
            <p:spPr>
              <a:xfrm>
                <a:off x="2768647" y="4904047"/>
                <a:ext cx="481568" cy="215444"/>
              </a:xfrm>
              <a:prstGeom prst="rect">
                <a:avLst/>
              </a:prstGeom>
              <a:noFill/>
              <a:ln>
                <a:noFill/>
              </a:ln>
            </p:spPr>
            <p:txBody>
              <a:bodyPr wrap="square" rtlCol="0">
                <a:spAutoFit/>
              </a:bodyPr>
              <a:lstStyle/>
              <a:p>
                <a:pPr algn="ctr"/>
                <a:r>
                  <a:rPr lang="en-US" sz="800" dirty="0">
                    <a:solidFill>
                      <a:srgbClr val="00B050"/>
                    </a:solidFill>
                  </a:rPr>
                  <a:t>300Hz</a:t>
                </a:r>
              </a:p>
            </p:txBody>
          </p:sp>
        </p:grpSp>
        <p:cxnSp>
          <p:nvCxnSpPr>
            <p:cNvPr id="33" name="Straight Arrow Connector 32">
              <a:extLst>
                <a:ext uri="{FF2B5EF4-FFF2-40B4-BE49-F238E27FC236}">
                  <a16:creationId xmlns:a16="http://schemas.microsoft.com/office/drawing/2014/main" id="{55D76756-8E31-4602-B44F-33775FDC85C5}"/>
                </a:ext>
              </a:extLst>
            </p:cNvPr>
            <p:cNvCxnSpPr/>
            <p:nvPr/>
          </p:nvCxnSpPr>
          <p:spPr bwMode="auto">
            <a:xfrm>
              <a:off x="2819400" y="4330511"/>
              <a:ext cx="0" cy="1384489"/>
            </a:xfrm>
            <a:prstGeom prst="straightConnector1">
              <a:avLst/>
            </a:prstGeom>
            <a:solidFill>
              <a:schemeClr val="accent1"/>
            </a:solidFill>
            <a:ln w="12700" cap="flat" cmpd="sng" algn="ctr">
              <a:solidFill>
                <a:srgbClr val="00B050"/>
              </a:solidFill>
              <a:prstDash val="dash"/>
              <a:round/>
              <a:headEnd type="triangle"/>
              <a:tailEnd type="triangle"/>
            </a:ln>
          </p:spPr>
        </p:cxnSp>
      </p:grpSp>
      <p:grpSp>
        <p:nvGrpSpPr>
          <p:cNvPr id="40" name="Group 39">
            <a:extLst>
              <a:ext uri="{FF2B5EF4-FFF2-40B4-BE49-F238E27FC236}">
                <a16:creationId xmlns:a16="http://schemas.microsoft.com/office/drawing/2014/main" id="{05A4DBF0-9314-4D88-BDDD-87991B1D6BF8}"/>
              </a:ext>
            </a:extLst>
          </p:cNvPr>
          <p:cNvGrpSpPr/>
          <p:nvPr/>
        </p:nvGrpSpPr>
        <p:grpSpPr>
          <a:xfrm>
            <a:off x="3546029" y="4379826"/>
            <a:ext cx="2602945" cy="1952209"/>
            <a:chOff x="3525689" y="4092209"/>
            <a:chExt cx="2602945" cy="1952209"/>
          </a:xfrm>
        </p:grpSpPr>
        <p:grpSp>
          <p:nvGrpSpPr>
            <p:cNvPr id="41" name="Group 40">
              <a:extLst>
                <a:ext uri="{FF2B5EF4-FFF2-40B4-BE49-F238E27FC236}">
                  <a16:creationId xmlns:a16="http://schemas.microsoft.com/office/drawing/2014/main" id="{E460042B-8DC2-46E7-8116-F6C954F1EB2E}"/>
                </a:ext>
              </a:extLst>
            </p:cNvPr>
            <p:cNvGrpSpPr/>
            <p:nvPr/>
          </p:nvGrpSpPr>
          <p:grpSpPr>
            <a:xfrm>
              <a:off x="3525689" y="4092209"/>
              <a:ext cx="2602945" cy="1952209"/>
              <a:chOff x="3525689" y="4092209"/>
              <a:chExt cx="2602945" cy="1952209"/>
            </a:xfrm>
          </p:grpSpPr>
          <p:pic>
            <p:nvPicPr>
              <p:cNvPr id="43" name="Picture 42">
                <a:extLst>
                  <a:ext uri="{FF2B5EF4-FFF2-40B4-BE49-F238E27FC236}">
                    <a16:creationId xmlns:a16="http://schemas.microsoft.com/office/drawing/2014/main" id="{4D95ABA9-570A-4F5E-A1A1-E730E3DCB224}"/>
                  </a:ext>
                </a:extLst>
              </p:cNvPr>
              <p:cNvPicPr>
                <a:picLocks noChangeAspect="1"/>
              </p:cNvPicPr>
              <p:nvPr/>
            </p:nvPicPr>
            <p:blipFill>
              <a:blip r:embed="rId5"/>
              <a:stretch>
                <a:fillRect/>
              </a:stretch>
            </p:blipFill>
            <p:spPr>
              <a:xfrm>
                <a:off x="3525689" y="4092209"/>
                <a:ext cx="2602945" cy="1952209"/>
              </a:xfrm>
              <a:prstGeom prst="rect">
                <a:avLst/>
              </a:prstGeom>
            </p:spPr>
          </p:pic>
          <p:cxnSp>
            <p:nvCxnSpPr>
              <p:cNvPr id="44" name="Straight Arrow Connector 43">
                <a:extLst>
                  <a:ext uri="{FF2B5EF4-FFF2-40B4-BE49-F238E27FC236}">
                    <a16:creationId xmlns:a16="http://schemas.microsoft.com/office/drawing/2014/main" id="{9E9C62D8-4B1E-4385-9A72-5D0C8DEEFEB6}"/>
                  </a:ext>
                </a:extLst>
              </p:cNvPr>
              <p:cNvCxnSpPr>
                <a:cxnSpLocks/>
              </p:cNvCxnSpPr>
              <p:nvPr/>
            </p:nvCxnSpPr>
            <p:spPr bwMode="auto">
              <a:xfrm>
                <a:off x="4876800" y="4876800"/>
                <a:ext cx="0" cy="83820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45" name="TextBox 44">
                <a:extLst>
                  <a:ext uri="{FF2B5EF4-FFF2-40B4-BE49-F238E27FC236}">
                    <a16:creationId xmlns:a16="http://schemas.microsoft.com/office/drawing/2014/main" id="{50A64190-94E4-424C-829C-D12443E24B1F}"/>
                  </a:ext>
                </a:extLst>
              </p:cNvPr>
              <p:cNvSpPr txBox="1"/>
              <p:nvPr/>
            </p:nvSpPr>
            <p:spPr>
              <a:xfrm rot="16200000">
                <a:off x="4548155" y="5133559"/>
                <a:ext cx="480126" cy="215444"/>
              </a:xfrm>
              <a:prstGeom prst="rect">
                <a:avLst/>
              </a:prstGeom>
              <a:noFill/>
              <a:ln>
                <a:noFill/>
              </a:ln>
            </p:spPr>
            <p:txBody>
              <a:bodyPr wrap="square" rtlCol="0">
                <a:spAutoFit/>
              </a:bodyPr>
              <a:lstStyle/>
              <a:p>
                <a:pPr algn="ctr"/>
                <a:r>
                  <a:rPr lang="en-US" sz="800" dirty="0">
                    <a:solidFill>
                      <a:schemeClr val="tx1"/>
                    </a:solidFill>
                  </a:rPr>
                  <a:t>500Hz</a:t>
                </a:r>
              </a:p>
            </p:txBody>
          </p:sp>
          <p:sp>
            <p:nvSpPr>
              <p:cNvPr id="46" name="TextBox 45">
                <a:extLst>
                  <a:ext uri="{FF2B5EF4-FFF2-40B4-BE49-F238E27FC236}">
                    <a16:creationId xmlns:a16="http://schemas.microsoft.com/office/drawing/2014/main" id="{77C52072-C7E4-447D-84B8-18B6BBB85F9C}"/>
                  </a:ext>
                </a:extLst>
              </p:cNvPr>
              <p:cNvSpPr txBox="1"/>
              <p:nvPr/>
            </p:nvSpPr>
            <p:spPr>
              <a:xfrm>
                <a:off x="5081032" y="5347156"/>
                <a:ext cx="481568" cy="215444"/>
              </a:xfrm>
              <a:prstGeom prst="rect">
                <a:avLst/>
              </a:prstGeom>
              <a:noFill/>
              <a:ln>
                <a:noFill/>
              </a:ln>
            </p:spPr>
            <p:txBody>
              <a:bodyPr wrap="square" rtlCol="0">
                <a:spAutoFit/>
              </a:bodyPr>
              <a:lstStyle/>
              <a:p>
                <a:pPr algn="ctr"/>
                <a:r>
                  <a:rPr lang="en-US" sz="800" dirty="0">
                    <a:solidFill>
                      <a:schemeClr val="accent2"/>
                    </a:solidFill>
                  </a:rPr>
                  <a:t>320Hz</a:t>
                </a:r>
              </a:p>
            </p:txBody>
          </p:sp>
        </p:grpSp>
        <p:cxnSp>
          <p:nvCxnSpPr>
            <p:cNvPr id="42" name="Straight Arrow Connector 41">
              <a:extLst>
                <a:ext uri="{FF2B5EF4-FFF2-40B4-BE49-F238E27FC236}">
                  <a16:creationId xmlns:a16="http://schemas.microsoft.com/office/drawing/2014/main" id="{73458D92-B959-4F56-AFF7-4A4D831F7470}"/>
                </a:ext>
              </a:extLst>
            </p:cNvPr>
            <p:cNvCxnSpPr>
              <a:cxnSpLocks/>
            </p:cNvCxnSpPr>
            <p:nvPr/>
          </p:nvCxnSpPr>
          <p:spPr bwMode="auto">
            <a:xfrm>
              <a:off x="5562600" y="5176543"/>
              <a:ext cx="0" cy="538457"/>
            </a:xfrm>
            <a:prstGeom prst="straightConnector1">
              <a:avLst/>
            </a:prstGeom>
            <a:solidFill>
              <a:schemeClr val="accent1"/>
            </a:solidFill>
            <a:ln w="12700" cap="flat" cmpd="sng" algn="ctr">
              <a:solidFill>
                <a:schemeClr val="accent2"/>
              </a:solidFill>
              <a:prstDash val="dash"/>
              <a:round/>
              <a:headEnd type="triangle"/>
              <a:tailEnd type="triangle"/>
            </a:ln>
          </p:spPr>
        </p:cxnSp>
      </p:grpSp>
      <p:grpSp>
        <p:nvGrpSpPr>
          <p:cNvPr id="47" name="Group 46">
            <a:extLst>
              <a:ext uri="{FF2B5EF4-FFF2-40B4-BE49-F238E27FC236}">
                <a16:creationId xmlns:a16="http://schemas.microsoft.com/office/drawing/2014/main" id="{E5865D16-F021-40D3-B792-704F1CF99455}"/>
              </a:ext>
            </a:extLst>
          </p:cNvPr>
          <p:cNvGrpSpPr/>
          <p:nvPr/>
        </p:nvGrpSpPr>
        <p:grpSpPr>
          <a:xfrm>
            <a:off x="6179731" y="4396664"/>
            <a:ext cx="2602945" cy="1952209"/>
            <a:chOff x="6159391" y="4109047"/>
            <a:chExt cx="2602945" cy="1952209"/>
          </a:xfrm>
        </p:grpSpPr>
        <p:grpSp>
          <p:nvGrpSpPr>
            <p:cNvPr id="48" name="Group 47">
              <a:extLst>
                <a:ext uri="{FF2B5EF4-FFF2-40B4-BE49-F238E27FC236}">
                  <a16:creationId xmlns:a16="http://schemas.microsoft.com/office/drawing/2014/main" id="{A74959E5-F8CB-4A1C-8536-FA426EF069EE}"/>
                </a:ext>
              </a:extLst>
            </p:cNvPr>
            <p:cNvGrpSpPr/>
            <p:nvPr/>
          </p:nvGrpSpPr>
          <p:grpSpPr>
            <a:xfrm>
              <a:off x="6159391" y="4109047"/>
              <a:ext cx="2602945" cy="1952209"/>
              <a:chOff x="6159391" y="4109047"/>
              <a:chExt cx="2602945" cy="1952209"/>
            </a:xfrm>
          </p:grpSpPr>
          <p:pic>
            <p:nvPicPr>
              <p:cNvPr id="50" name="Picture 49">
                <a:extLst>
                  <a:ext uri="{FF2B5EF4-FFF2-40B4-BE49-F238E27FC236}">
                    <a16:creationId xmlns:a16="http://schemas.microsoft.com/office/drawing/2014/main" id="{5F493972-430D-4140-AB8D-0B909AD66867}"/>
                  </a:ext>
                </a:extLst>
              </p:cNvPr>
              <p:cNvPicPr>
                <a:picLocks noChangeAspect="1"/>
              </p:cNvPicPr>
              <p:nvPr/>
            </p:nvPicPr>
            <p:blipFill>
              <a:blip r:embed="rId6"/>
              <a:stretch>
                <a:fillRect/>
              </a:stretch>
            </p:blipFill>
            <p:spPr>
              <a:xfrm>
                <a:off x="6159391" y="4109047"/>
                <a:ext cx="2602945" cy="1952209"/>
              </a:xfrm>
              <a:prstGeom prst="rect">
                <a:avLst/>
              </a:prstGeom>
            </p:spPr>
          </p:pic>
          <p:cxnSp>
            <p:nvCxnSpPr>
              <p:cNvPr id="51" name="Straight Arrow Connector 50">
                <a:extLst>
                  <a:ext uri="{FF2B5EF4-FFF2-40B4-BE49-F238E27FC236}">
                    <a16:creationId xmlns:a16="http://schemas.microsoft.com/office/drawing/2014/main" id="{B7A19D12-9A0B-4C65-AF5F-1E54867EDD6E}"/>
                  </a:ext>
                </a:extLst>
              </p:cNvPr>
              <p:cNvCxnSpPr>
                <a:cxnSpLocks/>
              </p:cNvCxnSpPr>
              <p:nvPr/>
            </p:nvCxnSpPr>
            <p:spPr bwMode="auto">
              <a:xfrm>
                <a:off x="7499763" y="4252409"/>
                <a:ext cx="0" cy="791885"/>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52" name="TextBox 51">
                <a:extLst>
                  <a:ext uri="{FF2B5EF4-FFF2-40B4-BE49-F238E27FC236}">
                    <a16:creationId xmlns:a16="http://schemas.microsoft.com/office/drawing/2014/main" id="{D4EDC59F-3ED1-46BA-AEE7-6CC9C1B4FC09}"/>
                  </a:ext>
                </a:extLst>
              </p:cNvPr>
              <p:cNvSpPr txBox="1"/>
              <p:nvPr/>
            </p:nvSpPr>
            <p:spPr>
              <a:xfrm rot="16200000">
                <a:off x="7138037" y="4495934"/>
                <a:ext cx="546288" cy="215444"/>
              </a:xfrm>
              <a:prstGeom prst="rect">
                <a:avLst/>
              </a:prstGeom>
              <a:noFill/>
              <a:ln>
                <a:noFill/>
              </a:ln>
            </p:spPr>
            <p:txBody>
              <a:bodyPr wrap="square" rtlCol="0">
                <a:spAutoFit/>
              </a:bodyPr>
              <a:lstStyle/>
              <a:p>
                <a:pPr algn="ctr"/>
                <a:r>
                  <a:rPr lang="en-US" sz="800" dirty="0">
                    <a:solidFill>
                      <a:schemeClr val="tx1"/>
                    </a:solidFill>
                  </a:rPr>
                  <a:t>1000Hz</a:t>
                </a:r>
              </a:p>
            </p:txBody>
          </p:sp>
          <p:sp>
            <p:nvSpPr>
              <p:cNvPr id="53" name="TextBox 52">
                <a:extLst>
                  <a:ext uri="{FF2B5EF4-FFF2-40B4-BE49-F238E27FC236}">
                    <a16:creationId xmlns:a16="http://schemas.microsoft.com/office/drawing/2014/main" id="{51E8E3FB-957E-4A63-85AA-8A182DCC72B6}"/>
                  </a:ext>
                </a:extLst>
              </p:cNvPr>
              <p:cNvSpPr txBox="1"/>
              <p:nvPr/>
            </p:nvSpPr>
            <p:spPr>
              <a:xfrm>
                <a:off x="7620000" y="5449655"/>
                <a:ext cx="481568" cy="215444"/>
              </a:xfrm>
              <a:prstGeom prst="rect">
                <a:avLst/>
              </a:prstGeom>
              <a:noFill/>
              <a:ln>
                <a:noFill/>
              </a:ln>
            </p:spPr>
            <p:txBody>
              <a:bodyPr wrap="square" rtlCol="0">
                <a:spAutoFit/>
              </a:bodyPr>
              <a:lstStyle/>
              <a:p>
                <a:pPr algn="ctr"/>
                <a:r>
                  <a:rPr lang="en-US" sz="800" dirty="0">
                    <a:solidFill>
                      <a:srgbClr val="FF0000"/>
                    </a:solidFill>
                  </a:rPr>
                  <a:t>420Hz</a:t>
                </a:r>
              </a:p>
            </p:txBody>
          </p:sp>
        </p:grpSp>
        <p:cxnSp>
          <p:nvCxnSpPr>
            <p:cNvPr id="49" name="Straight Arrow Connector 48">
              <a:extLst>
                <a:ext uri="{FF2B5EF4-FFF2-40B4-BE49-F238E27FC236}">
                  <a16:creationId xmlns:a16="http://schemas.microsoft.com/office/drawing/2014/main" id="{07C32396-CCC0-4B69-80C2-E3B1B422DDCE}"/>
                </a:ext>
              </a:extLst>
            </p:cNvPr>
            <p:cNvCxnSpPr>
              <a:cxnSpLocks/>
            </p:cNvCxnSpPr>
            <p:nvPr/>
          </p:nvCxnSpPr>
          <p:spPr bwMode="auto">
            <a:xfrm>
              <a:off x="8107985" y="5369024"/>
              <a:ext cx="0" cy="395330"/>
            </a:xfrm>
            <a:prstGeom prst="straightConnector1">
              <a:avLst/>
            </a:prstGeom>
            <a:solidFill>
              <a:schemeClr val="accent1"/>
            </a:solidFill>
            <a:ln w="12700" cap="flat" cmpd="sng" algn="ctr">
              <a:solidFill>
                <a:srgbClr val="FF0000"/>
              </a:solidFill>
              <a:prstDash val="dash"/>
              <a:round/>
              <a:headEnd type="triangle"/>
              <a:tailEnd type="triangle"/>
            </a:ln>
          </p:spPr>
        </p:cxnSp>
      </p:grpSp>
      <p:cxnSp>
        <p:nvCxnSpPr>
          <p:cNvPr id="8" name="Straight Connector 7">
            <a:extLst>
              <a:ext uri="{FF2B5EF4-FFF2-40B4-BE49-F238E27FC236}">
                <a16:creationId xmlns:a16="http://schemas.microsoft.com/office/drawing/2014/main" id="{6DAAB9A4-95C0-4859-AE19-7BA8EAB4E8EF}"/>
              </a:ext>
            </a:extLst>
          </p:cNvPr>
          <p:cNvCxnSpPr/>
          <p:nvPr/>
        </p:nvCxnSpPr>
        <p:spPr bwMode="auto">
          <a:xfrm>
            <a:off x="1371600" y="5656641"/>
            <a:ext cx="2057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6982EF51-ED6B-4A40-9686-08E7B008608F}"/>
              </a:ext>
            </a:extLst>
          </p:cNvPr>
          <p:cNvCxnSpPr>
            <a:cxnSpLocks/>
          </p:cNvCxnSpPr>
          <p:nvPr/>
        </p:nvCxnSpPr>
        <p:spPr bwMode="auto">
          <a:xfrm>
            <a:off x="3887580" y="5164417"/>
            <a:ext cx="205602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881CBB30-E4D8-4BC9-9650-131A671DD3D5}"/>
              </a:ext>
            </a:extLst>
          </p:cNvPr>
          <p:cNvCxnSpPr>
            <a:cxnSpLocks/>
          </p:cNvCxnSpPr>
          <p:nvPr/>
        </p:nvCxnSpPr>
        <p:spPr bwMode="auto">
          <a:xfrm>
            <a:off x="6510543" y="5334884"/>
            <a:ext cx="203179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567403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2419</TotalTime>
  <Words>2277</Words>
  <Application>Microsoft Office PowerPoint</Application>
  <PresentationFormat>On-screen Show (4:3)</PresentationFormat>
  <Paragraphs>249</Paragraphs>
  <Slides>15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MS Gothic</vt:lpstr>
      <vt:lpstr>Arial</vt:lpstr>
      <vt:lpstr>Arial Unicode MS</vt:lpstr>
      <vt:lpstr>Cambria Math</vt:lpstr>
      <vt:lpstr>Times New Roman</vt:lpstr>
      <vt:lpstr>Office Theme</vt:lpstr>
      <vt:lpstr>Document</vt:lpstr>
      <vt:lpstr>Initial control frame for bandwidth-switching modes</vt:lpstr>
      <vt:lpstr>Abstract</vt:lpstr>
      <vt:lpstr>Bandwidth-switching modes in UHR</vt:lpstr>
      <vt:lpstr>Desirable features of the ICF</vt:lpstr>
      <vt:lpstr>Overview of presentation</vt:lpstr>
      <vt:lpstr>Number of reserved fields (point 4)</vt:lpstr>
      <vt:lpstr>Requirements on response frame (point 5)</vt:lpstr>
      <vt:lpstr>Experiment: CFO vs channel switch</vt:lpstr>
      <vt:lpstr>Experiment: CFO vs channel switch contd.</vt:lpstr>
      <vt:lpstr>Response frame changes/information (point 6)</vt:lpstr>
      <vt:lpstr>Conclusions</vt:lpstr>
      <vt:lpstr>References</vt:lpstr>
      <vt:lpstr>Backup slides</vt:lpstr>
      <vt:lpstr>Straw polls</vt:lpstr>
      <vt:lpstr>An alternative solution to consider ...</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ctrl frame for BW switching modes</dc:title>
  <dc:creator>Vishnu Vardhan Ratnam</dc:creator>
  <cp:lastModifiedBy>Vishnu Vardhan Ratnam</cp:lastModifiedBy>
  <cp:revision>130</cp:revision>
  <cp:lastPrinted>1601-01-01T00:00:00Z</cp:lastPrinted>
  <dcterms:created xsi:type="dcterms:W3CDTF">2023-10-26T23:59:45Z</dcterms:created>
  <dcterms:modified xsi:type="dcterms:W3CDTF">2024-05-14T02:50:00Z</dcterms:modified>
</cp:coreProperties>
</file>