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88" r:id="rId2"/>
    <p:sldId id="604" r:id="rId3"/>
    <p:sldId id="651" r:id="rId4"/>
    <p:sldId id="639" r:id="rId5"/>
    <p:sldId id="641" r:id="rId6"/>
    <p:sldId id="653" r:id="rId7"/>
    <p:sldId id="654" r:id="rId8"/>
    <p:sldId id="657" r:id="rId9"/>
    <p:sldId id="658" r:id="rId10"/>
    <p:sldId id="621" r:id="rId11"/>
    <p:sldId id="632" r:id="rId12"/>
    <p:sldId id="624" r:id="rId13"/>
    <p:sldId id="600" r:id="rId14"/>
    <p:sldId id="601" r:id="rId15"/>
    <p:sldId id="602" r:id="rId16"/>
    <p:sldId id="63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CC99"/>
    <a:srgbClr val="2E75B6"/>
    <a:srgbClr val="FFFFFF"/>
    <a:srgbClr val="009999"/>
    <a:srgbClr val="00CC99"/>
    <a:srgbClr val="99CCFF"/>
    <a:srgbClr val="4A7EBB"/>
    <a:srgbClr val="00956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A23B7F-C9F5-4059-AA1F-120909425BDB}" v="2" dt="2024-03-12T21:08:58.3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899" autoAdjust="0"/>
  </p:normalViewPr>
  <p:slideViewPr>
    <p:cSldViewPr>
      <p:cViewPr varScale="1">
        <p:scale>
          <a:sx n="95" d="100"/>
          <a:sy n="95" d="100"/>
        </p:scale>
        <p:origin x="1075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16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43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57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892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26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361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248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25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04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2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85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9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4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77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566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82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0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Seán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953000" y="33655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802.11-24/0284r1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12" Type="http://schemas.openxmlformats.org/officeDocument/2006/relationships/image" Target="../media/image7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11" Type="http://schemas.openxmlformats.org/officeDocument/2006/relationships/image" Target="../media/image6.png"/><Relationship Id="rId5" Type="http://schemas.openxmlformats.org/officeDocument/2006/relationships/image" Target="../media/image10.png"/><Relationship Id="rId10" Type="http://schemas.openxmlformats.org/officeDocument/2006/relationships/image" Target="../media/image5.svg"/><Relationship Id="rId4" Type="http://schemas.openxmlformats.org/officeDocument/2006/relationships/image" Target="../media/image9.sv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-web/app#viewpar/14476/10639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14222"/>
              </p:ext>
            </p:extLst>
          </p:nvPr>
        </p:nvGraphicFramePr>
        <p:xfrm>
          <a:off x="576263" y="3073400"/>
          <a:ext cx="7848600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919" imgH="2474603" progId="Word.Document.8">
                  <p:embed/>
                </p:oleObj>
              </mc:Choice>
              <mc:Fallback>
                <p:oleObj name="Document" r:id="rId3" imgW="8512919" imgH="2474603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3073400"/>
                        <a:ext cx="7848600" cy="227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Seán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latin typeface="Calibri" pitchFamily="34" charset="0"/>
              </a:rPr>
              <a:t>Ultra-reliable PHY elements:</a:t>
            </a:r>
            <a:br>
              <a:rPr lang="en-GB" sz="2800" dirty="0">
                <a:latin typeface="Calibri" pitchFamily="34" charset="0"/>
              </a:rPr>
            </a:br>
            <a:r>
              <a:rPr lang="en-GB" sz="2800" dirty="0">
                <a:latin typeface="Calibri" pitchFamily="34" charset="0"/>
              </a:rPr>
              <a:t>Low latency, low collision, low power medium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2024-03-12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EEF1C2-D245-4689-A5F7-9417E72CA1AB}"/>
              </a:ext>
            </a:extLst>
          </p:cNvPr>
          <p:cNvSpPr txBox="1"/>
          <p:nvPr/>
        </p:nvSpPr>
        <p:spPr>
          <a:xfrm>
            <a:off x="550069" y="4419600"/>
            <a:ext cx="804386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r0 (February 9, 2024): Initial version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r1 (March 12, 2024): Extensive revision; removed introductory / motivating example</a:t>
            </a:r>
          </a:p>
          <a:p>
            <a:r>
              <a:rPr lang="en-US" sz="1600" dirty="0">
                <a:latin typeface="Calibri" panose="020F050202020403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584325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Same procedure works even if done piece by piece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b="0" dirty="0">
                <a:solidFill>
                  <a:srgbClr val="4F81BD"/>
                </a:solidFill>
                <a:latin typeface="Calibri" pitchFamily="34" charset="0"/>
              </a:rPr>
              <a:t>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This permits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scalable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, efficient identification of STAs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(Minimizing the duration is critical—4</a:t>
            </a:r>
            <a:r>
              <a:rPr lang="en-US" sz="1800" b="0" dirty="0">
                <a:solidFill>
                  <a:srgbClr val="C00000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 blocks open the door to many uses) 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access—VIII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61459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24" name="Group 4223">
            <a:extLst>
              <a:ext uri="{FF2B5EF4-FFF2-40B4-BE49-F238E27FC236}">
                <a16:creationId xmlns:a16="http://schemas.microsoft.com/office/drawing/2014/main" id="{C999A905-D86E-C00A-D80E-950CDD81F88A}"/>
              </a:ext>
            </a:extLst>
          </p:cNvPr>
          <p:cNvGrpSpPr/>
          <p:nvPr/>
        </p:nvGrpSpPr>
        <p:grpSpPr>
          <a:xfrm>
            <a:off x="6006032" y="3371299"/>
            <a:ext cx="2071168" cy="1521332"/>
            <a:chOff x="4308941" y="3714019"/>
            <a:chExt cx="2071168" cy="1521332"/>
          </a:xfrm>
        </p:grpSpPr>
        <p:sp>
          <p:nvSpPr>
            <p:cNvPr id="4183" name="Rectangle 4182">
              <a:extLst>
                <a:ext uri="{FF2B5EF4-FFF2-40B4-BE49-F238E27FC236}">
                  <a16:creationId xmlns:a16="http://schemas.microsoft.com/office/drawing/2014/main" id="{ECC45346-CF63-8B86-6DA4-C366B8738FAB}"/>
                </a:ext>
              </a:extLst>
            </p:cNvPr>
            <p:cNvSpPr/>
            <p:nvPr/>
          </p:nvSpPr>
          <p:spPr>
            <a:xfrm>
              <a:off x="4818356" y="3810681"/>
              <a:ext cx="1178646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84" name="Graphic 4183" descr="Badge 5 outline">
              <a:extLst>
                <a:ext uri="{FF2B5EF4-FFF2-40B4-BE49-F238E27FC236}">
                  <a16:creationId xmlns:a16="http://schemas.microsoft.com/office/drawing/2014/main" id="{33BE8957-EE99-1EEF-9075-DD97AFF8BE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35250" y="3714019"/>
              <a:ext cx="344859" cy="344859"/>
            </a:xfrm>
            <a:prstGeom prst="rect">
              <a:avLst/>
            </a:prstGeom>
          </p:spPr>
        </p:pic>
        <p:sp>
          <p:nvSpPr>
            <p:cNvPr id="4185" name="Rectangle 4184">
              <a:extLst>
                <a:ext uri="{FF2B5EF4-FFF2-40B4-BE49-F238E27FC236}">
                  <a16:creationId xmlns:a16="http://schemas.microsoft.com/office/drawing/2014/main" id="{ED50BA26-C18C-E767-E098-73D4D3E7FFB1}"/>
                </a:ext>
              </a:extLst>
            </p:cNvPr>
            <p:cNvSpPr/>
            <p:nvPr/>
          </p:nvSpPr>
          <p:spPr>
            <a:xfrm>
              <a:off x="4308941" y="4627031"/>
              <a:ext cx="412233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6" name="Straight Arrow Connector 4185">
              <a:extLst>
                <a:ext uri="{FF2B5EF4-FFF2-40B4-BE49-F238E27FC236}">
                  <a16:creationId xmlns:a16="http://schemas.microsoft.com/office/drawing/2014/main" id="{3F08D56A-1587-61F0-9E93-B50E59C3AD3B}"/>
                </a:ext>
              </a:extLst>
            </p:cNvPr>
            <p:cNvCxnSpPr>
              <a:cxnSpLocks/>
            </p:cNvCxnSpPr>
            <p:nvPr/>
          </p:nvCxnSpPr>
          <p:spPr>
            <a:xfrm>
              <a:off x="4804888" y="4944664"/>
              <a:ext cx="1343804" cy="4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7" name="Straight Connector 4186">
              <a:extLst>
                <a:ext uri="{FF2B5EF4-FFF2-40B4-BE49-F238E27FC236}">
                  <a16:creationId xmlns:a16="http://schemas.microsoft.com/office/drawing/2014/main" id="{9C6C5300-8641-A6B5-852C-4460F8923EC5}"/>
                </a:ext>
              </a:extLst>
            </p:cNvPr>
            <p:cNvCxnSpPr/>
            <p:nvPr/>
          </p:nvCxnSpPr>
          <p:spPr>
            <a:xfrm>
              <a:off x="6165480" y="4607537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88" name="Graphic 4187" descr="Badge 4 outline">
              <a:extLst>
                <a:ext uri="{FF2B5EF4-FFF2-40B4-BE49-F238E27FC236}">
                  <a16:creationId xmlns:a16="http://schemas.microsoft.com/office/drawing/2014/main" id="{4D7B95A1-676C-72D4-BB33-67F1E58A92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00411" y="4579233"/>
              <a:ext cx="344859" cy="344859"/>
            </a:xfrm>
            <a:prstGeom prst="rect">
              <a:avLst/>
            </a:prstGeom>
          </p:spPr>
        </p:pic>
      </p:grp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pic>
        <p:nvPicPr>
          <p:cNvPr id="4178" name="Graphic 4177" descr="Badge 3 outline">
            <a:extLst>
              <a:ext uri="{FF2B5EF4-FFF2-40B4-BE49-F238E27FC236}">
                <a16:creationId xmlns:a16="http://schemas.microsoft.com/office/drawing/2014/main" id="{E9718478-48A2-0D96-BDE6-5339D4EA630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36741" y="2533414"/>
            <a:ext cx="344859" cy="344859"/>
          </a:xfrm>
          <a:prstGeom prst="rect">
            <a:avLst/>
          </a:prstGeom>
        </p:spPr>
      </p:pic>
      <p:sp>
        <p:nvSpPr>
          <p:cNvPr id="4179" name="Rectangle 4178">
            <a:extLst>
              <a:ext uri="{FF2B5EF4-FFF2-40B4-BE49-F238E27FC236}">
                <a16:creationId xmlns:a16="http://schemas.microsoft.com/office/drawing/2014/main" id="{B77D7EC1-D82C-C72B-4A98-A2363BD013BE}"/>
              </a:ext>
            </a:extLst>
          </p:cNvPr>
          <p:cNvSpPr/>
          <p:nvPr/>
        </p:nvSpPr>
        <p:spPr>
          <a:xfrm>
            <a:off x="3548263" y="4302093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80" name="Straight Arrow Connector 4179">
            <a:extLst>
              <a:ext uri="{FF2B5EF4-FFF2-40B4-BE49-F238E27FC236}">
                <a16:creationId xmlns:a16="http://schemas.microsoft.com/office/drawing/2014/main" id="{19836F33-6E7B-644B-B037-8E5B1A2675AE}"/>
              </a:ext>
            </a:extLst>
          </p:cNvPr>
          <p:cNvCxnSpPr>
            <a:cxnSpLocks/>
          </p:cNvCxnSpPr>
          <p:nvPr/>
        </p:nvCxnSpPr>
        <p:spPr>
          <a:xfrm>
            <a:off x="3968093" y="4602673"/>
            <a:ext cx="900349" cy="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1" name="Straight Connector 4180">
            <a:extLst>
              <a:ext uri="{FF2B5EF4-FFF2-40B4-BE49-F238E27FC236}">
                <a16:creationId xmlns:a16="http://schemas.microsoft.com/office/drawing/2014/main" id="{B81E8411-E218-8400-F497-106CDD7A7274}"/>
              </a:ext>
            </a:extLst>
          </p:cNvPr>
          <p:cNvCxnSpPr/>
          <p:nvPr/>
        </p:nvCxnSpPr>
        <p:spPr>
          <a:xfrm>
            <a:off x="4868442" y="4282599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82" name="Graphic 4181" descr="Badge outline">
            <a:extLst>
              <a:ext uri="{FF2B5EF4-FFF2-40B4-BE49-F238E27FC236}">
                <a16:creationId xmlns:a16="http://schemas.microsoft.com/office/drawing/2014/main" id="{3AD40814-1517-2E26-456B-479AAA64B07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68093" y="4234599"/>
            <a:ext cx="344859" cy="344859"/>
          </a:xfrm>
          <a:prstGeom prst="rect">
            <a:avLst/>
          </a:prstGeom>
        </p:spPr>
      </p:pic>
      <p:sp>
        <p:nvSpPr>
          <p:cNvPr id="4190" name="Rectangle 4189">
            <a:extLst>
              <a:ext uri="{FF2B5EF4-FFF2-40B4-BE49-F238E27FC236}">
                <a16:creationId xmlns:a16="http://schemas.microsoft.com/office/drawing/2014/main" id="{6671B55E-EBCA-6DE4-312A-B2DF3A5A75DF}"/>
              </a:ext>
            </a:extLst>
          </p:cNvPr>
          <p:cNvSpPr/>
          <p:nvPr/>
        </p:nvSpPr>
        <p:spPr>
          <a:xfrm>
            <a:off x="4000201" y="2694501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1" name="Rectangle 4190">
            <a:extLst>
              <a:ext uri="{FF2B5EF4-FFF2-40B4-BE49-F238E27FC236}">
                <a16:creationId xmlns:a16="http://schemas.microsoft.com/office/drawing/2014/main" id="{9FF4F2DA-BD89-8F2F-F7D1-CE1EA5F72F08}"/>
              </a:ext>
            </a:extLst>
          </p:cNvPr>
          <p:cNvSpPr/>
          <p:nvPr/>
        </p:nvSpPr>
        <p:spPr>
          <a:xfrm>
            <a:off x="4115045" y="2694678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2" name="Rectangle 4191">
            <a:extLst>
              <a:ext uri="{FF2B5EF4-FFF2-40B4-BE49-F238E27FC236}">
                <a16:creationId xmlns:a16="http://schemas.microsoft.com/office/drawing/2014/main" id="{BDD5326B-DC8C-0318-5CB7-1E88BCF3C7F4}"/>
              </a:ext>
            </a:extLst>
          </p:cNvPr>
          <p:cNvSpPr/>
          <p:nvPr/>
        </p:nvSpPr>
        <p:spPr>
          <a:xfrm>
            <a:off x="4231918" y="2694501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3" name="Rectangle 4192">
            <a:extLst>
              <a:ext uri="{FF2B5EF4-FFF2-40B4-BE49-F238E27FC236}">
                <a16:creationId xmlns:a16="http://schemas.microsoft.com/office/drawing/2014/main" id="{D918B74B-8B90-ECC7-2162-F4EE363E2DA1}"/>
              </a:ext>
            </a:extLst>
          </p:cNvPr>
          <p:cNvSpPr/>
          <p:nvPr/>
        </p:nvSpPr>
        <p:spPr>
          <a:xfrm>
            <a:off x="4348542" y="2694553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4" name="Rectangle 4193">
            <a:extLst>
              <a:ext uri="{FF2B5EF4-FFF2-40B4-BE49-F238E27FC236}">
                <a16:creationId xmlns:a16="http://schemas.microsoft.com/office/drawing/2014/main" id="{DF523735-DF66-C156-9AB4-B66FD3D5E50B}"/>
              </a:ext>
            </a:extLst>
          </p:cNvPr>
          <p:cNvSpPr/>
          <p:nvPr/>
        </p:nvSpPr>
        <p:spPr>
          <a:xfrm>
            <a:off x="4466290" y="2694687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5" name="Rectangle 4194">
            <a:extLst>
              <a:ext uri="{FF2B5EF4-FFF2-40B4-BE49-F238E27FC236}">
                <a16:creationId xmlns:a16="http://schemas.microsoft.com/office/drawing/2014/main" id="{E2477C13-C210-B4BB-2EEC-D9032F7E11BB}"/>
              </a:ext>
            </a:extLst>
          </p:cNvPr>
          <p:cNvSpPr/>
          <p:nvPr/>
        </p:nvSpPr>
        <p:spPr>
          <a:xfrm>
            <a:off x="4583163" y="2694509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6" name="Rectangle 4195">
            <a:extLst>
              <a:ext uri="{FF2B5EF4-FFF2-40B4-BE49-F238E27FC236}">
                <a16:creationId xmlns:a16="http://schemas.microsoft.com/office/drawing/2014/main" id="{053D0040-32B5-EEBC-8C4A-34860578D380}"/>
              </a:ext>
            </a:extLst>
          </p:cNvPr>
          <p:cNvSpPr/>
          <p:nvPr/>
        </p:nvSpPr>
        <p:spPr>
          <a:xfrm>
            <a:off x="4697586" y="2694517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7" name="Rectangle 4196">
            <a:extLst>
              <a:ext uri="{FF2B5EF4-FFF2-40B4-BE49-F238E27FC236}">
                <a16:creationId xmlns:a16="http://schemas.microsoft.com/office/drawing/2014/main" id="{CAB02438-8DDB-FFA2-0160-CE8776791CDC}"/>
              </a:ext>
            </a:extLst>
          </p:cNvPr>
          <p:cNvSpPr/>
          <p:nvPr/>
        </p:nvSpPr>
        <p:spPr>
          <a:xfrm>
            <a:off x="3997290" y="3457904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8" name="Rectangle 4197">
            <a:extLst>
              <a:ext uri="{FF2B5EF4-FFF2-40B4-BE49-F238E27FC236}">
                <a16:creationId xmlns:a16="http://schemas.microsoft.com/office/drawing/2014/main" id="{2A6A80EE-3696-41E0-7702-EF6A661E052A}"/>
              </a:ext>
            </a:extLst>
          </p:cNvPr>
          <p:cNvSpPr/>
          <p:nvPr/>
        </p:nvSpPr>
        <p:spPr>
          <a:xfrm>
            <a:off x="4115038" y="3458038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9" name="Rectangle 4198">
            <a:extLst>
              <a:ext uri="{FF2B5EF4-FFF2-40B4-BE49-F238E27FC236}">
                <a16:creationId xmlns:a16="http://schemas.microsoft.com/office/drawing/2014/main" id="{9D47D5C2-A5B7-5B7D-6B91-6BFC7BD04FA1}"/>
              </a:ext>
            </a:extLst>
          </p:cNvPr>
          <p:cNvSpPr/>
          <p:nvPr/>
        </p:nvSpPr>
        <p:spPr>
          <a:xfrm>
            <a:off x="4231911" y="3457861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0" name="Rectangle 4199">
            <a:extLst>
              <a:ext uri="{FF2B5EF4-FFF2-40B4-BE49-F238E27FC236}">
                <a16:creationId xmlns:a16="http://schemas.microsoft.com/office/drawing/2014/main" id="{A1DB43C9-7A73-09F2-DFC2-0AA15B310784}"/>
              </a:ext>
            </a:extLst>
          </p:cNvPr>
          <p:cNvSpPr/>
          <p:nvPr/>
        </p:nvSpPr>
        <p:spPr>
          <a:xfrm>
            <a:off x="4348535" y="3457912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1" name="Rectangle 4200">
            <a:extLst>
              <a:ext uri="{FF2B5EF4-FFF2-40B4-BE49-F238E27FC236}">
                <a16:creationId xmlns:a16="http://schemas.microsoft.com/office/drawing/2014/main" id="{1FC5696A-B4EC-0C27-B33A-3E37DABF52FE}"/>
              </a:ext>
            </a:extLst>
          </p:cNvPr>
          <p:cNvSpPr/>
          <p:nvPr/>
        </p:nvSpPr>
        <p:spPr>
          <a:xfrm>
            <a:off x="4466282" y="3458046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2" name="Rectangle 4201">
            <a:extLst>
              <a:ext uri="{FF2B5EF4-FFF2-40B4-BE49-F238E27FC236}">
                <a16:creationId xmlns:a16="http://schemas.microsoft.com/office/drawing/2014/main" id="{B024ACCC-033F-93F3-4987-FAD5C07F84C1}"/>
              </a:ext>
            </a:extLst>
          </p:cNvPr>
          <p:cNvSpPr/>
          <p:nvPr/>
        </p:nvSpPr>
        <p:spPr>
          <a:xfrm>
            <a:off x="4583155" y="3457869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3" name="Rectangle 4202">
            <a:extLst>
              <a:ext uri="{FF2B5EF4-FFF2-40B4-BE49-F238E27FC236}">
                <a16:creationId xmlns:a16="http://schemas.microsoft.com/office/drawing/2014/main" id="{58FF7071-CB61-E5A5-BD48-5B2F394C714F}"/>
              </a:ext>
            </a:extLst>
          </p:cNvPr>
          <p:cNvSpPr/>
          <p:nvPr/>
        </p:nvSpPr>
        <p:spPr>
          <a:xfrm>
            <a:off x="4697578" y="3457877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514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27649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230" name="Group 4229">
            <a:extLst>
              <a:ext uri="{FF2B5EF4-FFF2-40B4-BE49-F238E27FC236}">
                <a16:creationId xmlns:a16="http://schemas.microsoft.com/office/drawing/2014/main" id="{7E57317F-DD5A-8234-52E7-CC20F4EF0DE8}"/>
              </a:ext>
            </a:extLst>
          </p:cNvPr>
          <p:cNvGrpSpPr/>
          <p:nvPr/>
        </p:nvGrpSpPr>
        <p:grpSpPr>
          <a:xfrm>
            <a:off x="5257800" y="4576752"/>
            <a:ext cx="435483" cy="64008"/>
            <a:chOff x="4362448" y="3467223"/>
            <a:chExt cx="435483" cy="64008"/>
          </a:xfrm>
        </p:grpSpPr>
        <p:sp>
          <p:nvSpPr>
            <p:cNvPr id="4231" name="Oval 4230">
              <a:extLst>
                <a:ext uri="{FF2B5EF4-FFF2-40B4-BE49-F238E27FC236}">
                  <a16:creationId xmlns:a16="http://schemas.microsoft.com/office/drawing/2014/main" id="{9962AC5D-18C5-DC39-CC71-85D3FF546D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32" name="Oval 4231">
              <a:extLst>
                <a:ext uri="{FF2B5EF4-FFF2-40B4-BE49-F238E27FC236}">
                  <a16:creationId xmlns:a16="http://schemas.microsoft.com/office/drawing/2014/main" id="{81CD84EF-B1A6-50A6-C33A-9EABB71E8D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33" name="Oval 4232">
              <a:extLst>
                <a:ext uri="{FF2B5EF4-FFF2-40B4-BE49-F238E27FC236}">
                  <a16:creationId xmlns:a16="http://schemas.microsoft.com/office/drawing/2014/main" id="{FB9D6DC6-C032-A327-259C-6D636624CC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234" name="TextBox 4233">
            <a:extLst>
              <a:ext uri="{FF2B5EF4-FFF2-40B4-BE49-F238E27FC236}">
                <a16:creationId xmlns:a16="http://schemas.microsoft.com/office/drawing/2014/main" id="{9531D3E1-3D5E-D085-8EC5-E5A61A32C77C}"/>
              </a:ext>
            </a:extLst>
          </p:cNvPr>
          <p:cNvSpPr txBox="1"/>
          <p:nvPr/>
        </p:nvSpPr>
        <p:spPr>
          <a:xfrm flipH="1">
            <a:off x="2592332" y="4991280"/>
            <a:ext cx="854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(Delay)</a:t>
            </a:r>
          </a:p>
        </p:txBody>
      </p:sp>
      <p:sp>
        <p:nvSpPr>
          <p:cNvPr id="4235" name="TextBox 4234">
            <a:extLst>
              <a:ext uri="{FF2B5EF4-FFF2-40B4-BE49-F238E27FC236}">
                <a16:creationId xmlns:a16="http://schemas.microsoft.com/office/drawing/2014/main" id="{C308DFF2-C65F-8ADC-15F0-5E3578750CDB}"/>
              </a:ext>
            </a:extLst>
          </p:cNvPr>
          <p:cNvSpPr txBox="1"/>
          <p:nvPr/>
        </p:nvSpPr>
        <p:spPr>
          <a:xfrm flipH="1">
            <a:off x="5089414" y="4991280"/>
            <a:ext cx="854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(Delay)</a:t>
            </a:r>
          </a:p>
        </p:txBody>
      </p:sp>
      <p:sp>
        <p:nvSpPr>
          <p:cNvPr id="4236" name="Right Brace 4235">
            <a:extLst>
              <a:ext uri="{FF2B5EF4-FFF2-40B4-BE49-F238E27FC236}">
                <a16:creationId xmlns:a16="http://schemas.microsoft.com/office/drawing/2014/main" id="{14BE03F1-435C-2151-331E-9294F39304EB}"/>
              </a:ext>
            </a:extLst>
          </p:cNvPr>
          <p:cNvSpPr/>
          <p:nvPr/>
        </p:nvSpPr>
        <p:spPr bwMode="auto">
          <a:xfrm rot="5400000">
            <a:off x="4101909" y="4420405"/>
            <a:ext cx="280216" cy="1574365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37" name="TextBox 4236">
            <a:extLst>
              <a:ext uri="{FF2B5EF4-FFF2-40B4-BE49-F238E27FC236}">
                <a16:creationId xmlns:a16="http://schemas.microsoft.com/office/drawing/2014/main" id="{F8820325-0C43-B3CC-BBAB-896DE1312706}"/>
              </a:ext>
            </a:extLst>
          </p:cNvPr>
          <p:cNvSpPr txBox="1"/>
          <p:nvPr/>
        </p:nvSpPr>
        <p:spPr>
          <a:xfrm flipH="1">
            <a:off x="3593592" y="5372280"/>
            <a:ext cx="1279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(Repeatable)</a:t>
            </a:r>
          </a:p>
        </p:txBody>
      </p:sp>
    </p:spTree>
    <p:extLst>
      <p:ext uri="{BB962C8B-B14F-4D97-AF65-F5344CB8AC3E}">
        <p14:creationId xmlns:p14="http://schemas.microsoft.com/office/powerpoint/2010/main" val="9264092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Summary of PHY and MAC attributes: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b="0" dirty="0">
                <a:solidFill>
                  <a:srgbClr val="4F81BD"/>
                </a:solidFill>
                <a:latin typeface="Calibri" pitchFamily="34" charset="0"/>
              </a:rPr>
              <a:t>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Received power of STA transmissions can be very low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Rx power, AP detects 4</a:t>
            </a:r>
            <a:r>
              <a:rPr lang="en-US" sz="16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   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AP decodes data from STA     other STAs decode preamble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access—IX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22597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971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36031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6BB021-4F1B-886A-88A3-270F81DE23DC}"/>
              </a:ext>
            </a:extLst>
          </p:cNvPr>
          <p:cNvCxnSpPr>
            <a:cxnSpLocks/>
          </p:cNvCxnSpPr>
          <p:nvPr/>
        </p:nvCxnSpPr>
        <p:spPr bwMode="auto">
          <a:xfrm>
            <a:off x="2532888" y="2551176"/>
            <a:ext cx="0" cy="2971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047FF32-09DA-B692-FD94-067C2FA4F163}"/>
              </a:ext>
            </a:extLst>
          </p:cNvPr>
          <p:cNvSpPr/>
          <p:nvPr/>
        </p:nvSpPr>
        <p:spPr>
          <a:xfrm>
            <a:off x="2671992" y="4344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Badge outline">
            <a:extLst>
              <a:ext uri="{FF2B5EF4-FFF2-40B4-BE49-F238E27FC236}">
                <a16:creationId xmlns:a16="http://schemas.microsoft.com/office/drawing/2014/main" id="{2BBAFB86-5150-336C-4A66-A672A3C9A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1822" y="4277186"/>
            <a:ext cx="344859" cy="344859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747189"/>
            <a:ext cx="390416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Enables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unsolicited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priority medium access by STAs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to send initial “device present” signal</a:t>
            </a:r>
          </a:p>
          <a:p>
            <a:pPr marL="228600" lvl="1" indent="0"/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need to rely on APs to arrange polls, or to await polls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only as needed—no overhead due to polls with no response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Any number of STAs can transmit in one slot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F17549-2A95-EFC4-2107-E2FC06873AB0}"/>
              </a:ext>
            </a:extLst>
          </p:cNvPr>
          <p:cNvSpPr txBox="1"/>
          <p:nvPr/>
        </p:nvSpPr>
        <p:spPr>
          <a:xfrm>
            <a:off x="36576" y="5867400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DC408-8ABE-ABF5-31F0-2FDCDBE1B8B8}"/>
              </a:ext>
            </a:extLst>
          </p:cNvPr>
          <p:cNvSpPr txBox="1"/>
          <p:nvPr/>
        </p:nvSpPr>
        <p:spPr>
          <a:xfrm>
            <a:off x="6858000" y="22976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6D3264-6D6B-0B0D-6389-7B13639AE913}"/>
              </a:ext>
            </a:extLst>
          </p:cNvPr>
          <p:cNvGrpSpPr/>
          <p:nvPr/>
        </p:nvGrpSpPr>
        <p:grpSpPr>
          <a:xfrm>
            <a:off x="5504688" y="6099048"/>
            <a:ext cx="354314" cy="338554"/>
            <a:chOff x="381000" y="1066800"/>
            <a:chExt cx="354314" cy="33855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77FD6F8-9601-2773-B64B-47B7D68F832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3FE81A-E3F8-ABA3-B30A-B14DCCBBA2E9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2E93B0-C264-4E39-EBD6-1D31CBF88260}"/>
              </a:ext>
            </a:extLst>
          </p:cNvPr>
          <p:cNvGrpSpPr/>
          <p:nvPr/>
        </p:nvGrpSpPr>
        <p:grpSpPr>
          <a:xfrm>
            <a:off x="3108960" y="6096000"/>
            <a:ext cx="354314" cy="338554"/>
            <a:chOff x="381000" y="1066800"/>
            <a:chExt cx="354314" cy="33855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85D5F2-474D-FCDA-AA9E-0C5EED73FC5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1297B3-C1BC-085C-F699-4958BFD1B087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0228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Multiple APs could use to coordinate low-interference medium access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4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E.g., Multiple APs (same or different ESS) collaborate, e.g., by rotating “chair” AP role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“Chair” AP coordinates by soliciting 4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half short trainings from STAs with traffic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Responses do not have to be from STAs associated with that AP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For example, BSS can be denoted by slot</a:t>
            </a:r>
          </a:p>
          <a:p>
            <a:pPr marL="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“Chair” AP can then allocate time-shared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TxOPs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Enables low transmit power devices, by facilitating no-interference operation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 need for “chair” AP to decode data from STAs of other APs—only needs to detect STS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  <a:p>
            <a:pPr marL="857250" lvl="2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rgbClr val="4F81BD"/>
                </a:solidFill>
                <a:latin typeface="Calibri" pitchFamily="34" charset="0"/>
              </a:rPr>
              <a:t>No advance agreement is necessary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Coordinated medium access with connectionless, “zero state” operation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" b="0" i="1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rgbClr val="4F81BD"/>
                </a:solidFill>
                <a:latin typeface="Calibri" pitchFamily="34" charset="0"/>
              </a:rPr>
              <a:t>Fully anonymized operation</a:t>
            </a:r>
            <a:endParaRPr lang="en-US" sz="1800" b="0" i="1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STAs send only fully generic transmissions outside ESS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</a:t>
            </a:r>
          </a:p>
        </p:txBody>
      </p:sp>
    </p:spTree>
    <p:extLst>
      <p:ext uri="{BB962C8B-B14F-4D97-AF65-F5344CB8AC3E}">
        <p14:creationId xmlns:p14="http://schemas.microsoft.com/office/powerpoint/2010/main" val="2819005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Notes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7225" cy="4114800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0070C0"/>
                </a:solidFill>
                <a:latin typeface="Calibri" pitchFamily="34" charset="0"/>
              </a:rPr>
              <a:t>Reuse and reassembly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Framework enables </a:t>
            </a:r>
            <a:r>
              <a:rPr lang="en-US" sz="1800" b="0" i="1" dirty="0">
                <a:solidFill>
                  <a:srgbClr val="4F81BD"/>
                </a:solidFill>
                <a:latin typeface="Calibri" pitchFamily="34" charset="0"/>
              </a:rPr>
              <a:t>fast detection</a:t>
            </a:r>
            <a:r>
              <a:rPr lang="en-US" sz="1800" b="0" dirty="0">
                <a:latin typeface="Calibri" pitchFamily="34" charset="0"/>
              </a:rPr>
              <a:t>, with many applications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Fast detection </a:t>
            </a:r>
            <a:r>
              <a:rPr lang="en-US" sz="1600" dirty="0">
                <a:latin typeface="Calibri" pitchFamily="34" charset="0"/>
              </a:rPr>
              <a:t>even with very low / widely different received powers, many STAs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latin typeface="Calibri" pitchFamily="34" charset="0"/>
              </a:rPr>
              <a:t>Losses due to “indirect collisions” are minimized</a:t>
            </a:r>
            <a:endParaRPr lang="en-US" sz="16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Elements of detection, identification, and data transmission are decoupled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Timing of elements and relative timing of different elements are easily adjusted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Framework also enables </a:t>
            </a:r>
            <a:r>
              <a:rPr lang="en-US" sz="1800" b="0" i="1" dirty="0">
                <a:solidFill>
                  <a:srgbClr val="4F81BD"/>
                </a:solidFill>
                <a:latin typeface="Calibri" pitchFamily="34" charset="0"/>
              </a:rPr>
              <a:t>fast signaling </a:t>
            </a:r>
            <a:r>
              <a:rPr lang="en-US" sz="1800" b="0" dirty="0">
                <a:latin typeface="Calibri" pitchFamily="34" charset="0"/>
              </a:rPr>
              <a:t>of a small number of bits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latin typeface="Calibri" pitchFamily="34" charset="0"/>
              </a:rPr>
              <a:t>E.g., AP signals choice of a small number of possibilities by location of 4</a:t>
            </a:r>
            <a:r>
              <a:rPr lang="en-US" sz="1600" dirty="0">
                <a:latin typeface="Symbol" panose="05050102010706020507" pitchFamily="18" charset="2"/>
              </a:rPr>
              <a:t>m</a:t>
            </a:r>
            <a:r>
              <a:rPr lang="en-US" sz="1600" dirty="0">
                <a:latin typeface="Calibri" pitchFamily="34" charset="0"/>
              </a:rPr>
              <a:t>s signal</a:t>
            </a:r>
            <a:endParaRPr lang="en-US" sz="16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Testing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It’s straightforward to check that devices detect lone “4</a:t>
            </a:r>
            <a:r>
              <a:rPr lang="en-US" sz="1800" b="0" dirty="0">
                <a:latin typeface="Symbol" panose="05050102010706020507" pitchFamily="18" charset="2"/>
              </a:rPr>
              <a:t>m</a:t>
            </a:r>
            <a:r>
              <a:rPr lang="en-US" sz="1800" b="0" dirty="0">
                <a:latin typeface="Calibri" pitchFamily="34" charset="0"/>
              </a:rPr>
              <a:t>s”s—standalone PHY test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Optimized modular units that can be tested separately ease testing requirements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Interoperability testing requirements are now a major bottleneck for industry adoption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191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“UHR in one sentence”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Focus and theme: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What is “UHR”, in one sentence?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Tying compelling idealized goals to concrete layer 1-2 IEEE 802.11 elements will promote successful deployment and accelerate adoption of the eventual Wi-Fi program.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Better still: having goals, methods, and solutions that are capable of being measured and demonstrated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“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UHR achieves ultra-high reliability by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minimizing or eliminating collisions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tightly managing interference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, achieving (… among others …)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minimum latency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maximum energy efficiency</a:t>
            </a:r>
            <a:r>
              <a:rPr lang="en-US" sz="1800" b="0" dirty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framework outlined here fits the theme of ultra-high reliability and links the theme to tangible elements of basic IEEE 802.11 design.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83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A framework has been outlined that allows STAs: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using adaptations of basic IEEE 802.11 channel access and detection methods.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basic PHY elements are scalable and adaptable, and can support many different new functionalities.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In addition to the fundamental usefulness of these goals, they fit the theme of ultra-high reliability.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729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References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“P802.11bn PAR”, September 21, 2003: cf. </a:t>
            </a:r>
            <a:r>
              <a:rPr lang="en-US" sz="1600" b="0" dirty="0">
                <a:latin typeface="Calibri" pitchFamily="34" charset="0"/>
                <a:hlinkClick r:id="rId3"/>
              </a:rPr>
              <a:t>https://development.standards.ieee.org/myproject-web/app#viewpar/14476/10639</a:t>
            </a:r>
            <a:r>
              <a:rPr lang="en-US" sz="1600" b="0" dirty="0">
                <a:latin typeface="Calibri" pitchFamily="34" charset="0"/>
              </a:rPr>
              <a:t>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802.11-23/0092r0, “Preemption”,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802.11-23/1174r0, “TXOP preemption follow up”, K. Ryu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802.11-23/1192r0, “Overlapped indication to support preemption”, D. </a:t>
            </a:r>
            <a:r>
              <a:rPr lang="en-US" sz="1600" b="0" dirty="0" err="1">
                <a:latin typeface="Calibri" pitchFamily="34" charset="0"/>
              </a:rPr>
              <a:t>Verenzuela</a:t>
            </a:r>
            <a:r>
              <a:rPr lang="en-US" sz="1600" b="0" dirty="0">
                <a:latin typeface="Calibri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802.11-23/1229r1, “Preemption for Low Latency Application (follow up)”,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802.11-23/1242r0, “Considerations on Inter-PPDU based Preemption Scheme”, J. Moon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802.11-23/1886r3, “Preemption techniques to meet low-latency (LL) targets”, G. </a:t>
            </a:r>
            <a:r>
              <a:rPr lang="en-US" sz="1600" b="0" dirty="0" err="1">
                <a:latin typeface="Calibri" pitchFamily="34" charset="0"/>
              </a:rPr>
              <a:t>Chisci</a:t>
            </a:r>
            <a:r>
              <a:rPr lang="en-US" sz="1600" b="0" dirty="0">
                <a:latin typeface="Calibri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802.11-24/0102r0, “TXOP Level Preemption for Low Latency Application”,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UHR has many goals and themes; lower latency; higher throughput for some SINRs; reduced packet loss; improved energy efficiency [1].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Ideally, all these objectives should be addressable by common methods. It is therefore useful to investigate optimized universal building blocks.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For all the UHR themes above, it is useful to add methods for STAs: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This presentation approaches this design problem from the PHY viewpoint.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It is possible to design 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optimized and universal building blocks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that achieve all the above goals,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even when many devices cannot hear some or even most transmissions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75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Uplink medium access, without pre-negotiated schedule, basic issues: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STA1, low transmit power (say 0 dBm) transmits to 4 SS AP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Co-channel devices are also listening and competing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Diverse group of devices, often listening with only 1 SS, and spatially scattered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STA1 must hold all such devices off the air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85E9D47-8FA1-A03D-5967-70834AC289C1}"/>
              </a:ext>
            </a:extLst>
          </p:cNvPr>
          <p:cNvGrpSpPr/>
          <p:nvPr/>
        </p:nvGrpSpPr>
        <p:grpSpPr>
          <a:xfrm>
            <a:off x="350553" y="2514600"/>
            <a:ext cx="8252686" cy="3124200"/>
            <a:chOff x="350553" y="2667000"/>
            <a:chExt cx="8252686" cy="3124200"/>
          </a:xfrm>
        </p:grpSpPr>
        <p:grpSp>
          <p:nvGrpSpPr>
            <p:cNvPr id="4203" name="Group 4202">
              <a:extLst>
                <a:ext uri="{FF2B5EF4-FFF2-40B4-BE49-F238E27FC236}">
                  <a16:creationId xmlns:a16="http://schemas.microsoft.com/office/drawing/2014/main" id="{34959D89-9C5C-17FE-FA62-C4F0D439BC43}"/>
                </a:ext>
              </a:extLst>
            </p:cNvPr>
            <p:cNvGrpSpPr/>
            <p:nvPr/>
          </p:nvGrpSpPr>
          <p:grpSpPr>
            <a:xfrm>
              <a:off x="350553" y="2667000"/>
              <a:ext cx="8183847" cy="3124200"/>
              <a:chOff x="290470" y="2808706"/>
              <a:chExt cx="8183847" cy="3124200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A613829F-EFF7-E790-9497-9E1C8A27A3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21019" y="3499519"/>
                <a:ext cx="3025050" cy="1347811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4F81BD"/>
                </a:solidFill>
                <a:prstDash val="solid"/>
                <a:headEnd type="stealth"/>
                <a:tailEnd type="none"/>
              </a:ln>
              <a:effectLst/>
            </p:spPr>
          </p:cxn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CAD35E8F-E478-1844-36BF-6A3348AD2483}"/>
                  </a:ext>
                </a:extLst>
              </p:cNvPr>
              <p:cNvGrpSpPr/>
              <p:nvPr/>
            </p:nvGrpSpPr>
            <p:grpSpPr>
              <a:xfrm>
                <a:off x="3735137" y="2808706"/>
                <a:ext cx="764070" cy="642687"/>
                <a:chOff x="4980182" y="2006600"/>
                <a:chExt cx="1018760" cy="856916"/>
              </a:xfrm>
            </p:grpSpPr>
            <p:sp>
              <p:nvSpPr>
                <p:cNvPr id="4182" name="Oval 4181">
                  <a:extLst>
                    <a:ext uri="{FF2B5EF4-FFF2-40B4-BE49-F238E27FC236}">
                      <a16:creationId xmlns:a16="http://schemas.microsoft.com/office/drawing/2014/main" id="{BFFDF528-2B60-5867-DCAA-11F9172A55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406178" y="2497515"/>
                  <a:ext cx="329184" cy="329184"/>
                </a:xfrm>
                <a:prstGeom prst="ellipse">
                  <a:avLst/>
                </a:prstGeom>
                <a:pattFill prst="ltUpDiag">
                  <a:fgClr>
                    <a:srgbClr val="4F81BD"/>
                  </a:fgClr>
                  <a:bgClr>
                    <a:schemeClr val="bg1"/>
                  </a:bgClr>
                </a:patt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800" kern="0">
                    <a:solidFill>
                      <a:sysClr val="window" lastClr="FFFFFF"/>
                    </a:solidFill>
                  </a:endParaRPr>
                </a:p>
              </p:txBody>
            </p:sp>
            <p:sp>
              <p:nvSpPr>
                <p:cNvPr id="4183" name="TextBox 4182">
                  <a:extLst>
                    <a:ext uri="{FF2B5EF4-FFF2-40B4-BE49-F238E27FC236}">
                      <a16:creationId xmlns:a16="http://schemas.microsoft.com/office/drawing/2014/main" id="{42A1DC11-5FDA-034A-C68A-005186A29BBD}"/>
                    </a:ext>
                  </a:extLst>
                </p:cNvPr>
                <p:cNvSpPr txBox="1"/>
                <p:nvPr/>
              </p:nvSpPr>
              <p:spPr>
                <a:xfrm>
                  <a:off x="4980182" y="2006600"/>
                  <a:ext cx="737809" cy="4924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800" kern="0" dirty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</a:rPr>
                    <a:t>AP1</a:t>
                  </a:r>
                </a:p>
              </p:txBody>
            </p:sp>
            <p:grpSp>
              <p:nvGrpSpPr>
                <p:cNvPr id="4184" name="Group 4183">
                  <a:extLst>
                    <a:ext uri="{FF2B5EF4-FFF2-40B4-BE49-F238E27FC236}">
                      <a16:creationId xmlns:a16="http://schemas.microsoft.com/office/drawing/2014/main" id="{B23BA624-203D-0F70-8B37-31C550BAF9E7}"/>
                    </a:ext>
                  </a:extLst>
                </p:cNvPr>
                <p:cNvGrpSpPr/>
                <p:nvPr/>
              </p:nvGrpSpPr>
              <p:grpSpPr>
                <a:xfrm>
                  <a:off x="5735362" y="2322318"/>
                  <a:ext cx="263580" cy="541198"/>
                  <a:chOff x="5735362" y="2322318"/>
                  <a:chExt cx="263580" cy="541198"/>
                </a:xfrm>
              </p:grpSpPr>
              <p:cxnSp>
                <p:nvCxnSpPr>
                  <p:cNvPr id="4185" name="Straight Connector 4184">
                    <a:extLst>
                      <a:ext uri="{FF2B5EF4-FFF2-40B4-BE49-F238E27FC236}">
                        <a16:creationId xmlns:a16="http://schemas.microsoft.com/office/drawing/2014/main" id="{4005BC3E-D6D0-CD97-A732-806A7ABCC8C4}"/>
                      </a:ext>
                    </a:extLst>
                  </p:cNvPr>
                  <p:cNvCxnSpPr>
                    <a:stCxn id="4182" idx="6"/>
                  </p:cNvCxnSpPr>
                  <p:nvPr/>
                </p:nvCxnSpPr>
                <p:spPr>
                  <a:xfrm>
                    <a:off x="5735362" y="2662107"/>
                    <a:ext cx="128027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86" name="Straight Connector 4185">
                    <a:extLst>
                      <a:ext uri="{FF2B5EF4-FFF2-40B4-BE49-F238E27FC236}">
                        <a16:creationId xmlns:a16="http://schemas.microsoft.com/office/drawing/2014/main" id="{5F6374B5-5E36-C552-916B-C79F09340C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63389" y="2406316"/>
                    <a:ext cx="0" cy="457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187" name="Group 4186">
                    <a:extLst>
                      <a:ext uri="{FF2B5EF4-FFF2-40B4-BE49-F238E27FC236}">
                        <a16:creationId xmlns:a16="http://schemas.microsoft.com/office/drawing/2014/main" id="{C9D01A77-E494-FC4A-B15F-8C6619CA9B20}"/>
                      </a:ext>
                    </a:extLst>
                  </p:cNvPr>
                  <p:cNvGrpSpPr/>
                  <p:nvPr/>
                </p:nvGrpSpPr>
                <p:grpSpPr>
                  <a:xfrm>
                    <a:off x="5863389" y="2322318"/>
                    <a:ext cx="133648" cy="83998"/>
                    <a:chOff x="5863389" y="2322318"/>
                    <a:chExt cx="133648" cy="83998"/>
                  </a:xfrm>
                </p:grpSpPr>
                <p:cxnSp>
                  <p:nvCxnSpPr>
                    <p:cNvPr id="4200" name="Straight Connector 4199">
                      <a:extLst>
                        <a:ext uri="{FF2B5EF4-FFF2-40B4-BE49-F238E27FC236}">
                          <a16:creationId xmlns:a16="http://schemas.microsoft.com/office/drawing/2014/main" id="{45670335-EE5A-B54F-C9E0-D4A648F0C8C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863389" y="2406316"/>
                      <a:ext cx="120316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01" name="Straight Connector 4200">
                      <a:extLst>
                        <a:ext uri="{FF2B5EF4-FFF2-40B4-BE49-F238E27FC236}">
                          <a16:creationId xmlns:a16="http://schemas.microsoft.com/office/drawing/2014/main" id="{1A26AD3E-FE12-938D-528D-A5D9B871C66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983705" y="2362200"/>
                      <a:ext cx="0" cy="4411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202" name="Isosceles Triangle 4201">
                      <a:extLst>
                        <a:ext uri="{FF2B5EF4-FFF2-40B4-BE49-F238E27FC236}">
                          <a16:creationId xmlns:a16="http://schemas.microsoft.com/office/drawing/2014/main" id="{D429716E-D795-79FC-8B88-CEEAD7540B70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69605" y="2322318"/>
                      <a:ext cx="27432" cy="27432"/>
                    </a:xfrm>
                    <a:prstGeom prst="triangl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</p:grpSp>
              <p:grpSp>
                <p:nvGrpSpPr>
                  <p:cNvPr id="4188" name="Group 4187">
                    <a:extLst>
                      <a:ext uri="{FF2B5EF4-FFF2-40B4-BE49-F238E27FC236}">
                        <a16:creationId xmlns:a16="http://schemas.microsoft.com/office/drawing/2014/main" id="{B7052994-C096-D4AD-F5E2-B8FDC22AF4DE}"/>
                      </a:ext>
                    </a:extLst>
                  </p:cNvPr>
                  <p:cNvGrpSpPr/>
                  <p:nvPr/>
                </p:nvGrpSpPr>
                <p:grpSpPr>
                  <a:xfrm>
                    <a:off x="5865294" y="2474718"/>
                    <a:ext cx="133648" cy="83998"/>
                    <a:chOff x="5863389" y="2322318"/>
                    <a:chExt cx="133648" cy="83998"/>
                  </a:xfrm>
                </p:grpSpPr>
                <p:cxnSp>
                  <p:nvCxnSpPr>
                    <p:cNvPr id="4197" name="Straight Connector 4196">
                      <a:extLst>
                        <a:ext uri="{FF2B5EF4-FFF2-40B4-BE49-F238E27FC236}">
                          <a16:creationId xmlns:a16="http://schemas.microsoft.com/office/drawing/2014/main" id="{FD9AA5C6-1539-423E-4165-FEDEA7C080D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863389" y="2406316"/>
                      <a:ext cx="120316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98" name="Straight Connector 4197">
                      <a:extLst>
                        <a:ext uri="{FF2B5EF4-FFF2-40B4-BE49-F238E27FC236}">
                          <a16:creationId xmlns:a16="http://schemas.microsoft.com/office/drawing/2014/main" id="{35447276-145E-7D9B-048C-46E127FD7D9B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983705" y="2362200"/>
                      <a:ext cx="0" cy="4411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99" name="Isosceles Triangle 4198">
                      <a:extLst>
                        <a:ext uri="{FF2B5EF4-FFF2-40B4-BE49-F238E27FC236}">
                          <a16:creationId xmlns:a16="http://schemas.microsoft.com/office/drawing/2014/main" id="{DCF22FD8-A8DA-6828-975A-235752AACC7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69605" y="2322318"/>
                      <a:ext cx="27432" cy="27432"/>
                    </a:xfrm>
                    <a:prstGeom prst="triangl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</p:grpSp>
              <p:grpSp>
                <p:nvGrpSpPr>
                  <p:cNvPr id="4189" name="Group 4188">
                    <a:extLst>
                      <a:ext uri="{FF2B5EF4-FFF2-40B4-BE49-F238E27FC236}">
                        <a16:creationId xmlns:a16="http://schemas.microsoft.com/office/drawing/2014/main" id="{F7D05C43-4E67-F59C-6DC7-3C68E58C3314}"/>
                      </a:ext>
                    </a:extLst>
                  </p:cNvPr>
                  <p:cNvGrpSpPr/>
                  <p:nvPr/>
                </p:nvGrpSpPr>
                <p:grpSpPr>
                  <a:xfrm>
                    <a:off x="5865294" y="2627118"/>
                    <a:ext cx="133648" cy="83998"/>
                    <a:chOff x="5863389" y="2322318"/>
                    <a:chExt cx="133648" cy="83998"/>
                  </a:xfrm>
                </p:grpSpPr>
                <p:cxnSp>
                  <p:nvCxnSpPr>
                    <p:cNvPr id="4194" name="Straight Connector 4193">
                      <a:extLst>
                        <a:ext uri="{FF2B5EF4-FFF2-40B4-BE49-F238E27FC236}">
                          <a16:creationId xmlns:a16="http://schemas.microsoft.com/office/drawing/2014/main" id="{4EBBC49F-9564-22E5-EF3C-57568F1C452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863389" y="2406316"/>
                      <a:ext cx="120316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95" name="Straight Connector 4194">
                      <a:extLst>
                        <a:ext uri="{FF2B5EF4-FFF2-40B4-BE49-F238E27FC236}">
                          <a16:creationId xmlns:a16="http://schemas.microsoft.com/office/drawing/2014/main" id="{C442255C-BEDC-E7B3-7FC0-EE29A043E5F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983705" y="2362200"/>
                      <a:ext cx="0" cy="4411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96" name="Isosceles Triangle 4195">
                      <a:extLst>
                        <a:ext uri="{FF2B5EF4-FFF2-40B4-BE49-F238E27FC236}">
                          <a16:creationId xmlns:a16="http://schemas.microsoft.com/office/drawing/2014/main" id="{DEDE316C-10DC-754F-5BE7-641DE5CAF0D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69605" y="2322318"/>
                      <a:ext cx="27432" cy="27432"/>
                    </a:xfrm>
                    <a:prstGeom prst="triangl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</p:grpSp>
              <p:grpSp>
                <p:nvGrpSpPr>
                  <p:cNvPr id="4190" name="Group 4189">
                    <a:extLst>
                      <a:ext uri="{FF2B5EF4-FFF2-40B4-BE49-F238E27FC236}">
                        <a16:creationId xmlns:a16="http://schemas.microsoft.com/office/drawing/2014/main" id="{197267E4-B37E-C40B-F182-0AAB0146C126}"/>
                      </a:ext>
                    </a:extLst>
                  </p:cNvPr>
                  <p:cNvGrpSpPr/>
                  <p:nvPr/>
                </p:nvGrpSpPr>
                <p:grpSpPr>
                  <a:xfrm>
                    <a:off x="5865294" y="2779518"/>
                    <a:ext cx="133648" cy="83998"/>
                    <a:chOff x="5863389" y="2322318"/>
                    <a:chExt cx="133648" cy="83998"/>
                  </a:xfrm>
                </p:grpSpPr>
                <p:cxnSp>
                  <p:nvCxnSpPr>
                    <p:cNvPr id="4191" name="Straight Connector 4190">
                      <a:extLst>
                        <a:ext uri="{FF2B5EF4-FFF2-40B4-BE49-F238E27FC236}">
                          <a16:creationId xmlns:a16="http://schemas.microsoft.com/office/drawing/2014/main" id="{63E31227-091B-54B2-4F1C-02B44D223FE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863389" y="2406316"/>
                      <a:ext cx="120316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92" name="Straight Connector 4191">
                      <a:extLst>
                        <a:ext uri="{FF2B5EF4-FFF2-40B4-BE49-F238E27FC236}">
                          <a16:creationId xmlns:a16="http://schemas.microsoft.com/office/drawing/2014/main" id="{207E6EDD-CD97-5FE9-BD0E-4738BF7B9DC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983705" y="2362200"/>
                      <a:ext cx="0" cy="4411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93" name="Isosceles Triangle 4192">
                      <a:extLst>
                        <a:ext uri="{FF2B5EF4-FFF2-40B4-BE49-F238E27FC236}">
                          <a16:creationId xmlns:a16="http://schemas.microsoft.com/office/drawing/2014/main" id="{026D670A-DF2A-A8B5-21EC-35C0515DCF5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69605" y="2322318"/>
                      <a:ext cx="27432" cy="27432"/>
                    </a:xfrm>
                    <a:prstGeom prst="triangl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</p:grpSp>
            </p:grpSp>
          </p:grp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FA1EE64E-454F-6DAD-7AC6-1E94242B3030}"/>
                  </a:ext>
                </a:extLst>
              </p:cNvPr>
              <p:cNvSpPr/>
              <p:nvPr/>
            </p:nvSpPr>
            <p:spPr>
              <a:xfrm>
                <a:off x="1473403" y="4154165"/>
                <a:ext cx="151991" cy="151137"/>
              </a:xfrm>
              <a:prstGeom prst="ellipse">
                <a:avLst/>
              </a:prstGeom>
              <a:pattFill prst="ltUpDiag">
                <a:fgClr>
                  <a:srgbClr val="FFC000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43188D37-1FEE-57D2-4503-EFF806AC3AE6}"/>
                  </a:ext>
                </a:extLst>
              </p:cNvPr>
              <p:cNvSpPr/>
              <p:nvPr/>
            </p:nvSpPr>
            <p:spPr>
              <a:xfrm>
                <a:off x="2502100" y="4655817"/>
                <a:ext cx="151991" cy="151137"/>
              </a:xfrm>
              <a:prstGeom prst="ellipse">
                <a:avLst/>
              </a:prstGeom>
              <a:pattFill prst="ltUpDiag">
                <a:fgClr>
                  <a:srgbClr val="FFC000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82DF957C-2902-9BBF-8347-F3C708FAB3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6422" y="3240390"/>
                <a:ext cx="246888" cy="246888"/>
              </a:xfrm>
              <a:prstGeom prst="ellipse">
                <a:avLst/>
              </a:prstGeom>
              <a:pattFill prst="ltUpDiag">
                <a:fgClr>
                  <a:srgbClr val="4F81BD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F2758458-82E5-5A7B-D401-37885A6108B9}"/>
                  </a:ext>
                </a:extLst>
              </p:cNvPr>
              <p:cNvSpPr/>
              <p:nvPr/>
            </p:nvSpPr>
            <p:spPr>
              <a:xfrm>
                <a:off x="8083777" y="2884151"/>
                <a:ext cx="151991" cy="151137"/>
              </a:xfrm>
              <a:prstGeom prst="ellipse">
                <a:avLst/>
              </a:prstGeom>
              <a:pattFill prst="ltUpDiag">
                <a:fgClr>
                  <a:srgbClr val="FFC000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5E3E2678-29F8-8C7B-0D51-AC77FC4B7E30}"/>
                  </a:ext>
                </a:extLst>
              </p:cNvPr>
              <p:cNvSpPr/>
              <p:nvPr/>
            </p:nvSpPr>
            <p:spPr>
              <a:xfrm>
                <a:off x="4146754" y="4954263"/>
                <a:ext cx="151991" cy="151137"/>
              </a:xfrm>
              <a:prstGeom prst="ellipse">
                <a:avLst/>
              </a:prstGeom>
              <a:pattFill prst="ltUpDiag">
                <a:fgClr>
                  <a:srgbClr val="FFC000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cxnSp>
            <p:nvCxnSpPr>
              <p:cNvPr id="4100" name="Straight Arrow Connector 4099">
                <a:extLst>
                  <a:ext uri="{FF2B5EF4-FFF2-40B4-BE49-F238E27FC236}">
                    <a16:creationId xmlns:a16="http://schemas.microsoft.com/office/drawing/2014/main" id="{2CF62E11-94DD-ABF6-2E7E-E91AD111DC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91620" y="4278715"/>
                <a:ext cx="5826187" cy="645307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cxnSp>
            <p:nvCxnSpPr>
              <p:cNvPr id="4101" name="Straight Arrow Connector 4100">
                <a:extLst>
                  <a:ext uri="{FF2B5EF4-FFF2-40B4-BE49-F238E27FC236}">
                    <a16:creationId xmlns:a16="http://schemas.microsoft.com/office/drawing/2014/main" id="{F3D7CCF1-ACEA-737C-C822-A0CDC51956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35743" y="4731386"/>
                <a:ext cx="4710326" cy="185759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cxnSp>
            <p:nvCxnSpPr>
              <p:cNvPr id="4102" name="Straight Arrow Connector 4101">
                <a:extLst>
                  <a:ext uri="{FF2B5EF4-FFF2-40B4-BE49-F238E27FC236}">
                    <a16:creationId xmlns:a16="http://schemas.microsoft.com/office/drawing/2014/main" id="{52FA19C1-401F-A99D-82B1-3426B65A60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77204" y="4924022"/>
                <a:ext cx="3240602" cy="96953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cxnSp>
            <p:nvCxnSpPr>
              <p:cNvPr id="4109" name="Straight Arrow Connector 4108">
                <a:extLst>
                  <a:ext uri="{FF2B5EF4-FFF2-40B4-BE49-F238E27FC236}">
                    <a16:creationId xmlns:a16="http://schemas.microsoft.com/office/drawing/2014/main" id="{9754B3E2-70AE-C57D-1B22-C0986F2EE9A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912295" y="3159794"/>
                <a:ext cx="208696" cy="1571591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grpSp>
            <p:nvGrpSpPr>
              <p:cNvPr id="4116" name="Group 4115">
                <a:extLst>
                  <a:ext uri="{FF2B5EF4-FFF2-40B4-BE49-F238E27FC236}">
                    <a16:creationId xmlns:a16="http://schemas.microsoft.com/office/drawing/2014/main" id="{1E707615-1734-2663-9BAE-981059FD4FF9}"/>
                  </a:ext>
                </a:extLst>
              </p:cNvPr>
              <p:cNvGrpSpPr/>
              <p:nvPr/>
            </p:nvGrpSpPr>
            <p:grpSpPr>
              <a:xfrm>
                <a:off x="8276632" y="2835946"/>
                <a:ext cx="197685" cy="177299"/>
                <a:chOff x="11035509" y="2042920"/>
                <a:chExt cx="263580" cy="236398"/>
              </a:xfrm>
            </p:grpSpPr>
            <p:cxnSp>
              <p:nvCxnSpPr>
                <p:cNvPr id="4172" name="Straight Connector 4171">
                  <a:extLst>
                    <a:ext uri="{FF2B5EF4-FFF2-40B4-BE49-F238E27FC236}">
                      <a16:creationId xmlns:a16="http://schemas.microsoft.com/office/drawing/2014/main" id="{ACB01DDE-53CF-6D8C-7356-8A081759876E}"/>
                    </a:ext>
                  </a:extLst>
                </p:cNvPr>
                <p:cNvCxnSpPr/>
                <p:nvPr/>
              </p:nvCxnSpPr>
              <p:spPr>
                <a:xfrm>
                  <a:off x="11035509" y="2230309"/>
                  <a:ext cx="12802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3" name="Straight Connector 4172">
                  <a:extLst>
                    <a:ext uri="{FF2B5EF4-FFF2-40B4-BE49-F238E27FC236}">
                      <a16:creationId xmlns:a16="http://schemas.microsoft.com/office/drawing/2014/main" id="{8BE7DB00-ED24-5008-863B-3D740BAF5F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63536" y="2126918"/>
                  <a:ext cx="0" cy="1524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74" name="Group 4173">
                  <a:extLst>
                    <a:ext uri="{FF2B5EF4-FFF2-40B4-BE49-F238E27FC236}">
                      <a16:creationId xmlns:a16="http://schemas.microsoft.com/office/drawing/2014/main" id="{C0466ACD-507C-CA3C-24F8-48832375A6D0}"/>
                    </a:ext>
                  </a:extLst>
                </p:cNvPr>
                <p:cNvGrpSpPr/>
                <p:nvPr/>
              </p:nvGrpSpPr>
              <p:grpSpPr>
                <a:xfrm>
                  <a:off x="11165441" y="2042920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79" name="Straight Connector 4178">
                    <a:extLst>
                      <a:ext uri="{FF2B5EF4-FFF2-40B4-BE49-F238E27FC236}">
                        <a16:creationId xmlns:a16="http://schemas.microsoft.com/office/drawing/2014/main" id="{911FF3FF-A338-3A88-88C3-9925C33147FC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80" name="Straight Connector 4179">
                    <a:extLst>
                      <a:ext uri="{FF2B5EF4-FFF2-40B4-BE49-F238E27FC236}">
                        <a16:creationId xmlns:a16="http://schemas.microsoft.com/office/drawing/2014/main" id="{B901D8D1-6D8C-8500-623A-2DD4A81220C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81" name="Isosceles Triangle 4180">
                    <a:extLst>
                      <a:ext uri="{FF2B5EF4-FFF2-40B4-BE49-F238E27FC236}">
                        <a16:creationId xmlns:a16="http://schemas.microsoft.com/office/drawing/2014/main" id="{17D636CF-0872-5ACC-1931-7517EFC0387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75" name="Group 4174">
                  <a:extLst>
                    <a:ext uri="{FF2B5EF4-FFF2-40B4-BE49-F238E27FC236}">
                      <a16:creationId xmlns:a16="http://schemas.microsoft.com/office/drawing/2014/main" id="{311E4D35-D948-090D-0D7E-B3D959A50CE3}"/>
                    </a:ext>
                  </a:extLst>
                </p:cNvPr>
                <p:cNvGrpSpPr/>
                <p:nvPr/>
              </p:nvGrpSpPr>
              <p:grpSpPr>
                <a:xfrm>
                  <a:off x="11165441" y="2195320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76" name="Straight Connector 4175">
                    <a:extLst>
                      <a:ext uri="{FF2B5EF4-FFF2-40B4-BE49-F238E27FC236}">
                        <a16:creationId xmlns:a16="http://schemas.microsoft.com/office/drawing/2014/main" id="{3E71F9CE-258E-7DAA-1FED-7F6C3203E56B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77" name="Straight Connector 4176">
                    <a:extLst>
                      <a:ext uri="{FF2B5EF4-FFF2-40B4-BE49-F238E27FC236}">
                        <a16:creationId xmlns:a16="http://schemas.microsoft.com/office/drawing/2014/main" id="{7858E980-97C1-C3D7-C9F8-F3C47D2245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78" name="Isosceles Triangle 4177">
                    <a:extLst>
                      <a:ext uri="{FF2B5EF4-FFF2-40B4-BE49-F238E27FC236}">
                        <a16:creationId xmlns:a16="http://schemas.microsoft.com/office/drawing/2014/main" id="{480728D4-9DE3-4E2D-F5AD-8EFDDBBB7172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</p:grpSp>
          <p:grpSp>
            <p:nvGrpSpPr>
              <p:cNvPr id="4117" name="Group 4116">
                <a:extLst>
                  <a:ext uri="{FF2B5EF4-FFF2-40B4-BE49-F238E27FC236}">
                    <a16:creationId xmlns:a16="http://schemas.microsoft.com/office/drawing/2014/main" id="{B667A5FD-D259-7B65-6469-4A775733913A}"/>
                  </a:ext>
                </a:extLst>
              </p:cNvPr>
              <p:cNvGrpSpPr/>
              <p:nvPr/>
            </p:nvGrpSpPr>
            <p:grpSpPr>
              <a:xfrm>
                <a:off x="2663644" y="4599440"/>
                <a:ext cx="197685" cy="177299"/>
                <a:chOff x="11035509" y="2042920"/>
                <a:chExt cx="263580" cy="236398"/>
              </a:xfrm>
            </p:grpSpPr>
            <p:cxnSp>
              <p:nvCxnSpPr>
                <p:cNvPr id="4162" name="Straight Connector 4161">
                  <a:extLst>
                    <a:ext uri="{FF2B5EF4-FFF2-40B4-BE49-F238E27FC236}">
                      <a16:creationId xmlns:a16="http://schemas.microsoft.com/office/drawing/2014/main" id="{296D3EC4-45D7-B22D-D99C-B6DA439242BD}"/>
                    </a:ext>
                  </a:extLst>
                </p:cNvPr>
                <p:cNvCxnSpPr/>
                <p:nvPr/>
              </p:nvCxnSpPr>
              <p:spPr>
                <a:xfrm>
                  <a:off x="11035509" y="2230309"/>
                  <a:ext cx="12802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3" name="Straight Connector 4162">
                  <a:extLst>
                    <a:ext uri="{FF2B5EF4-FFF2-40B4-BE49-F238E27FC236}">
                      <a16:creationId xmlns:a16="http://schemas.microsoft.com/office/drawing/2014/main" id="{58BB0237-683D-E0A1-476A-18BB6BAD5C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63536" y="2126918"/>
                  <a:ext cx="0" cy="1524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64" name="Group 4163">
                  <a:extLst>
                    <a:ext uri="{FF2B5EF4-FFF2-40B4-BE49-F238E27FC236}">
                      <a16:creationId xmlns:a16="http://schemas.microsoft.com/office/drawing/2014/main" id="{D938526D-DFD9-DA0B-DB07-74DBE5C7EE43}"/>
                    </a:ext>
                  </a:extLst>
                </p:cNvPr>
                <p:cNvGrpSpPr/>
                <p:nvPr/>
              </p:nvGrpSpPr>
              <p:grpSpPr>
                <a:xfrm>
                  <a:off x="11165441" y="2042920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69" name="Straight Connector 4168">
                    <a:extLst>
                      <a:ext uri="{FF2B5EF4-FFF2-40B4-BE49-F238E27FC236}">
                        <a16:creationId xmlns:a16="http://schemas.microsoft.com/office/drawing/2014/main" id="{5AAC9C01-E6CF-4DC6-17AD-7BC43F963A81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70" name="Straight Connector 4169">
                    <a:extLst>
                      <a:ext uri="{FF2B5EF4-FFF2-40B4-BE49-F238E27FC236}">
                        <a16:creationId xmlns:a16="http://schemas.microsoft.com/office/drawing/2014/main" id="{5B4EFC45-0923-25FD-E882-4058283E22D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71" name="Isosceles Triangle 4170">
                    <a:extLst>
                      <a:ext uri="{FF2B5EF4-FFF2-40B4-BE49-F238E27FC236}">
                        <a16:creationId xmlns:a16="http://schemas.microsoft.com/office/drawing/2014/main" id="{B8C0CABC-8CD0-83CB-1F14-D8922CB56BE4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65" name="Group 4164">
                  <a:extLst>
                    <a:ext uri="{FF2B5EF4-FFF2-40B4-BE49-F238E27FC236}">
                      <a16:creationId xmlns:a16="http://schemas.microsoft.com/office/drawing/2014/main" id="{CB64D5AA-776C-2BCC-931D-B29DF4000C30}"/>
                    </a:ext>
                  </a:extLst>
                </p:cNvPr>
                <p:cNvGrpSpPr/>
                <p:nvPr/>
              </p:nvGrpSpPr>
              <p:grpSpPr>
                <a:xfrm>
                  <a:off x="11165441" y="2195320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66" name="Straight Connector 4165">
                    <a:extLst>
                      <a:ext uri="{FF2B5EF4-FFF2-40B4-BE49-F238E27FC236}">
                        <a16:creationId xmlns:a16="http://schemas.microsoft.com/office/drawing/2014/main" id="{038299F5-7939-79BC-539D-1757BF6A15BC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67" name="Straight Connector 4166">
                    <a:extLst>
                      <a:ext uri="{FF2B5EF4-FFF2-40B4-BE49-F238E27FC236}">
                        <a16:creationId xmlns:a16="http://schemas.microsoft.com/office/drawing/2014/main" id="{AA63BE25-7FFD-0BF1-3915-5A5288030A7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68" name="Isosceles Triangle 4167">
                    <a:extLst>
                      <a:ext uri="{FF2B5EF4-FFF2-40B4-BE49-F238E27FC236}">
                        <a16:creationId xmlns:a16="http://schemas.microsoft.com/office/drawing/2014/main" id="{4560AB23-DF66-30EE-4A9D-EEE2E70D705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</p:grpSp>
          <p:grpSp>
            <p:nvGrpSpPr>
              <p:cNvPr id="4118" name="Group 4117">
                <a:extLst>
                  <a:ext uri="{FF2B5EF4-FFF2-40B4-BE49-F238E27FC236}">
                    <a16:creationId xmlns:a16="http://schemas.microsoft.com/office/drawing/2014/main" id="{553A883F-5495-1A74-5E88-36807ACE05D8}"/>
                  </a:ext>
                </a:extLst>
              </p:cNvPr>
              <p:cNvGrpSpPr/>
              <p:nvPr/>
            </p:nvGrpSpPr>
            <p:grpSpPr>
              <a:xfrm>
                <a:off x="1648032" y="4172530"/>
                <a:ext cx="100236" cy="62999"/>
                <a:chOff x="5863389" y="2322318"/>
                <a:chExt cx="133648" cy="83998"/>
              </a:xfrm>
            </p:grpSpPr>
            <p:cxnSp>
              <p:nvCxnSpPr>
                <p:cNvPr id="4159" name="Straight Connector 4158">
                  <a:extLst>
                    <a:ext uri="{FF2B5EF4-FFF2-40B4-BE49-F238E27FC236}">
                      <a16:creationId xmlns:a16="http://schemas.microsoft.com/office/drawing/2014/main" id="{D56C190A-7981-0C9D-7EA5-CAEB4E8769E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0" name="Straight Connector 4159">
                  <a:extLst>
                    <a:ext uri="{FF2B5EF4-FFF2-40B4-BE49-F238E27FC236}">
                      <a16:creationId xmlns:a16="http://schemas.microsoft.com/office/drawing/2014/main" id="{B24C9C1C-FBA8-3572-D4E1-31917DC7B3F9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61" name="Isosceles Triangle 4160">
                  <a:extLst>
                    <a:ext uri="{FF2B5EF4-FFF2-40B4-BE49-F238E27FC236}">
                      <a16:creationId xmlns:a16="http://schemas.microsoft.com/office/drawing/2014/main" id="{641570B0-D35C-57F5-70F8-C8DD505DF48C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19" name="Group 4118">
                <a:extLst>
                  <a:ext uri="{FF2B5EF4-FFF2-40B4-BE49-F238E27FC236}">
                    <a16:creationId xmlns:a16="http://schemas.microsoft.com/office/drawing/2014/main" id="{0EDEB854-0B07-FD9E-C4E5-4C9B6DDDFD90}"/>
                  </a:ext>
                </a:extLst>
              </p:cNvPr>
              <p:cNvGrpSpPr/>
              <p:nvPr/>
            </p:nvGrpSpPr>
            <p:grpSpPr>
              <a:xfrm>
                <a:off x="4332961" y="4976690"/>
                <a:ext cx="100236" cy="62999"/>
                <a:chOff x="5863389" y="2322318"/>
                <a:chExt cx="133648" cy="83998"/>
              </a:xfrm>
            </p:grpSpPr>
            <p:cxnSp>
              <p:nvCxnSpPr>
                <p:cNvPr id="4156" name="Straight Connector 4155">
                  <a:extLst>
                    <a:ext uri="{FF2B5EF4-FFF2-40B4-BE49-F238E27FC236}">
                      <a16:creationId xmlns:a16="http://schemas.microsoft.com/office/drawing/2014/main" id="{DBA63D97-AB51-2A8C-FD29-2845B0F0FA5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7" name="Straight Connector 4156">
                  <a:extLst>
                    <a:ext uri="{FF2B5EF4-FFF2-40B4-BE49-F238E27FC236}">
                      <a16:creationId xmlns:a16="http://schemas.microsoft.com/office/drawing/2014/main" id="{466A7EE0-4006-52AD-FB79-B15CB28264D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58" name="Isosceles Triangle 4157">
                  <a:extLst>
                    <a:ext uri="{FF2B5EF4-FFF2-40B4-BE49-F238E27FC236}">
                      <a16:creationId xmlns:a16="http://schemas.microsoft.com/office/drawing/2014/main" id="{F74CEB20-E3A0-D3BF-C54E-2ECD5708EDC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4120" name="TextBox 4119">
                <a:extLst>
                  <a:ext uri="{FF2B5EF4-FFF2-40B4-BE49-F238E27FC236}">
                    <a16:creationId xmlns:a16="http://schemas.microsoft.com/office/drawing/2014/main" id="{786AC20C-9916-70AB-7202-A07D5D731D14}"/>
                  </a:ext>
                </a:extLst>
              </p:cNvPr>
              <p:cNvSpPr txBox="1"/>
              <p:nvPr/>
            </p:nvSpPr>
            <p:spPr>
              <a:xfrm>
                <a:off x="290470" y="2884906"/>
                <a:ext cx="553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1800" kern="0" dirty="0">
                    <a:solidFill>
                      <a:sysClr val="windowText" lastClr="000000"/>
                    </a:solidFill>
                    <a:latin typeface="Calibri" panose="020F0502020204030204" pitchFamily="34" charset="0"/>
                  </a:rPr>
                  <a:t>AP2</a:t>
                </a:r>
              </a:p>
            </p:txBody>
          </p:sp>
          <p:grpSp>
            <p:nvGrpSpPr>
              <p:cNvPr id="4121" name="Group 4120">
                <a:extLst>
                  <a:ext uri="{FF2B5EF4-FFF2-40B4-BE49-F238E27FC236}">
                    <a16:creationId xmlns:a16="http://schemas.microsoft.com/office/drawing/2014/main" id="{605421C8-0C2A-A6D9-0B65-C783F75EB03C}"/>
                  </a:ext>
                </a:extLst>
              </p:cNvPr>
              <p:cNvGrpSpPr/>
              <p:nvPr/>
            </p:nvGrpSpPr>
            <p:grpSpPr>
              <a:xfrm>
                <a:off x="933726" y="3114890"/>
                <a:ext cx="197685" cy="405899"/>
                <a:chOff x="5735362" y="2322318"/>
                <a:chExt cx="263580" cy="541198"/>
              </a:xfrm>
            </p:grpSpPr>
            <p:cxnSp>
              <p:nvCxnSpPr>
                <p:cNvPr id="4138" name="Straight Connector 4137">
                  <a:extLst>
                    <a:ext uri="{FF2B5EF4-FFF2-40B4-BE49-F238E27FC236}">
                      <a16:creationId xmlns:a16="http://schemas.microsoft.com/office/drawing/2014/main" id="{5C3B4433-14CD-A88B-8F0D-BC8621F98678}"/>
                    </a:ext>
                  </a:extLst>
                </p:cNvPr>
                <p:cNvCxnSpPr/>
                <p:nvPr/>
              </p:nvCxnSpPr>
              <p:spPr>
                <a:xfrm>
                  <a:off x="5735362" y="2662107"/>
                  <a:ext cx="12802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9" name="Straight Connector 4138">
                  <a:extLst>
                    <a:ext uri="{FF2B5EF4-FFF2-40B4-BE49-F238E27FC236}">
                      <a16:creationId xmlns:a16="http://schemas.microsoft.com/office/drawing/2014/main" id="{785F12BA-5F6D-A67F-CCF2-6692390977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63389" y="2406316"/>
                  <a:ext cx="0" cy="457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40" name="Group 4139">
                  <a:extLst>
                    <a:ext uri="{FF2B5EF4-FFF2-40B4-BE49-F238E27FC236}">
                      <a16:creationId xmlns:a16="http://schemas.microsoft.com/office/drawing/2014/main" id="{B505CACD-1431-10E9-A6D7-1A22F3718320}"/>
                    </a:ext>
                  </a:extLst>
                </p:cNvPr>
                <p:cNvGrpSpPr/>
                <p:nvPr/>
              </p:nvGrpSpPr>
              <p:grpSpPr>
                <a:xfrm>
                  <a:off x="5863389" y="2322318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53" name="Straight Connector 4152">
                    <a:extLst>
                      <a:ext uri="{FF2B5EF4-FFF2-40B4-BE49-F238E27FC236}">
                        <a16:creationId xmlns:a16="http://schemas.microsoft.com/office/drawing/2014/main" id="{58EF22BF-481F-C2BA-32C1-85C88473679D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54" name="Straight Connector 4153">
                    <a:extLst>
                      <a:ext uri="{FF2B5EF4-FFF2-40B4-BE49-F238E27FC236}">
                        <a16:creationId xmlns:a16="http://schemas.microsoft.com/office/drawing/2014/main" id="{D1916072-31FD-EC27-9D71-C69E2D63BCE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55" name="Isosceles Triangle 4154">
                    <a:extLst>
                      <a:ext uri="{FF2B5EF4-FFF2-40B4-BE49-F238E27FC236}">
                        <a16:creationId xmlns:a16="http://schemas.microsoft.com/office/drawing/2014/main" id="{ED79F2EC-D9F4-5BF7-B2F1-6BCFB046030B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41" name="Group 4140">
                  <a:extLst>
                    <a:ext uri="{FF2B5EF4-FFF2-40B4-BE49-F238E27FC236}">
                      <a16:creationId xmlns:a16="http://schemas.microsoft.com/office/drawing/2014/main" id="{4C0A61C9-48FB-4234-62D1-BD898294BC2C}"/>
                    </a:ext>
                  </a:extLst>
                </p:cNvPr>
                <p:cNvGrpSpPr/>
                <p:nvPr/>
              </p:nvGrpSpPr>
              <p:grpSpPr>
                <a:xfrm>
                  <a:off x="5865294" y="2474718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50" name="Straight Connector 4149">
                    <a:extLst>
                      <a:ext uri="{FF2B5EF4-FFF2-40B4-BE49-F238E27FC236}">
                        <a16:creationId xmlns:a16="http://schemas.microsoft.com/office/drawing/2014/main" id="{EC49D14A-F632-98F1-E81C-3853565290F6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51" name="Straight Connector 4150">
                    <a:extLst>
                      <a:ext uri="{FF2B5EF4-FFF2-40B4-BE49-F238E27FC236}">
                        <a16:creationId xmlns:a16="http://schemas.microsoft.com/office/drawing/2014/main" id="{D3000019-B8FF-AC37-C18C-0124F55F345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52" name="Isosceles Triangle 4151">
                    <a:extLst>
                      <a:ext uri="{FF2B5EF4-FFF2-40B4-BE49-F238E27FC236}">
                        <a16:creationId xmlns:a16="http://schemas.microsoft.com/office/drawing/2014/main" id="{5D70B4CE-9AF0-97E0-A316-8AF1FF59B664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42" name="Group 4141">
                  <a:extLst>
                    <a:ext uri="{FF2B5EF4-FFF2-40B4-BE49-F238E27FC236}">
                      <a16:creationId xmlns:a16="http://schemas.microsoft.com/office/drawing/2014/main" id="{8B38749B-5161-547A-77C8-9CF7784D8961}"/>
                    </a:ext>
                  </a:extLst>
                </p:cNvPr>
                <p:cNvGrpSpPr/>
                <p:nvPr/>
              </p:nvGrpSpPr>
              <p:grpSpPr>
                <a:xfrm>
                  <a:off x="5865294" y="2627118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47" name="Straight Connector 4146">
                    <a:extLst>
                      <a:ext uri="{FF2B5EF4-FFF2-40B4-BE49-F238E27FC236}">
                        <a16:creationId xmlns:a16="http://schemas.microsoft.com/office/drawing/2014/main" id="{633FD96D-6679-6604-B2C8-B3E4EF6AF2C2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48" name="Straight Connector 4147">
                    <a:extLst>
                      <a:ext uri="{FF2B5EF4-FFF2-40B4-BE49-F238E27FC236}">
                        <a16:creationId xmlns:a16="http://schemas.microsoft.com/office/drawing/2014/main" id="{221C6739-E6D2-F5A1-A15C-7EDCBEBFA88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49" name="Isosceles Triangle 4148">
                    <a:extLst>
                      <a:ext uri="{FF2B5EF4-FFF2-40B4-BE49-F238E27FC236}">
                        <a16:creationId xmlns:a16="http://schemas.microsoft.com/office/drawing/2014/main" id="{AC9AB5EB-90E2-BBD6-D0DB-465F8F60876D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43" name="Group 4142">
                  <a:extLst>
                    <a:ext uri="{FF2B5EF4-FFF2-40B4-BE49-F238E27FC236}">
                      <a16:creationId xmlns:a16="http://schemas.microsoft.com/office/drawing/2014/main" id="{2341F712-4D80-48B3-961F-5616C91F0A28}"/>
                    </a:ext>
                  </a:extLst>
                </p:cNvPr>
                <p:cNvGrpSpPr/>
                <p:nvPr/>
              </p:nvGrpSpPr>
              <p:grpSpPr>
                <a:xfrm>
                  <a:off x="5865294" y="2779518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44" name="Straight Connector 4143">
                    <a:extLst>
                      <a:ext uri="{FF2B5EF4-FFF2-40B4-BE49-F238E27FC236}">
                        <a16:creationId xmlns:a16="http://schemas.microsoft.com/office/drawing/2014/main" id="{E15A31CD-F081-43DB-86E7-16D0C174F116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45" name="Straight Connector 4144">
                    <a:extLst>
                      <a:ext uri="{FF2B5EF4-FFF2-40B4-BE49-F238E27FC236}">
                        <a16:creationId xmlns:a16="http://schemas.microsoft.com/office/drawing/2014/main" id="{A3FDC100-1F88-2976-837D-A1C1C7F5483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46" name="Isosceles Triangle 4145">
                    <a:extLst>
                      <a:ext uri="{FF2B5EF4-FFF2-40B4-BE49-F238E27FC236}">
                        <a16:creationId xmlns:a16="http://schemas.microsoft.com/office/drawing/2014/main" id="{34E52F42-7C9B-4C9E-2EFD-E570AAD69A6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</p:grpSp>
          <p:cxnSp>
            <p:nvCxnSpPr>
              <p:cNvPr id="4133" name="Straight Arrow Connector 4132">
                <a:extLst>
                  <a:ext uri="{FF2B5EF4-FFF2-40B4-BE49-F238E27FC236}">
                    <a16:creationId xmlns:a16="http://schemas.microsoft.com/office/drawing/2014/main" id="{4747FB75-0E7E-FA8A-7BE3-A720BE0C12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87866" y="3472297"/>
                <a:ext cx="6404819" cy="1430643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grpSp>
            <p:nvGrpSpPr>
              <p:cNvPr id="4135" name="Group 4134">
                <a:extLst>
                  <a:ext uri="{FF2B5EF4-FFF2-40B4-BE49-F238E27FC236}">
                    <a16:creationId xmlns:a16="http://schemas.microsoft.com/office/drawing/2014/main" id="{78AF8E04-0AEF-53D9-A82A-DC69B4FE9FE7}"/>
                  </a:ext>
                </a:extLst>
              </p:cNvPr>
              <p:cNvGrpSpPr/>
              <p:nvPr/>
            </p:nvGrpSpPr>
            <p:grpSpPr>
              <a:xfrm>
                <a:off x="7609656" y="4837552"/>
                <a:ext cx="848544" cy="1095354"/>
                <a:chOff x="7609656" y="4391046"/>
                <a:chExt cx="848544" cy="1095354"/>
              </a:xfrm>
            </p:grpSpPr>
            <p:sp>
              <p:nvSpPr>
                <p:cNvPr id="4136" name="Oval 4135">
                  <a:extLst>
                    <a:ext uri="{FF2B5EF4-FFF2-40B4-BE49-F238E27FC236}">
                      <a16:creationId xmlns:a16="http://schemas.microsoft.com/office/drawing/2014/main" id="{CFA7A77B-C565-9F94-2D76-AFE75CCD44B6}"/>
                    </a:ext>
                  </a:extLst>
                </p:cNvPr>
                <p:cNvSpPr/>
                <p:nvPr/>
              </p:nvSpPr>
              <p:spPr>
                <a:xfrm>
                  <a:off x="7849009" y="4391046"/>
                  <a:ext cx="151991" cy="151137"/>
                </a:xfrm>
                <a:prstGeom prst="ellipse">
                  <a:avLst/>
                </a:prstGeom>
                <a:pattFill prst="ltUpDiag">
                  <a:fgClr>
                    <a:srgbClr val="FFC000"/>
                  </a:fgClr>
                  <a:bgClr>
                    <a:schemeClr val="bg1"/>
                  </a:bgClr>
                </a:patt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800" kern="0">
                    <a:solidFill>
                      <a:sysClr val="window" lastClr="FFFFFF"/>
                    </a:solidFill>
                  </a:endParaRPr>
                </a:p>
              </p:txBody>
            </p:sp>
            <p:sp>
              <p:nvSpPr>
                <p:cNvPr id="4137" name="TextBox 4136">
                  <a:extLst>
                    <a:ext uri="{FF2B5EF4-FFF2-40B4-BE49-F238E27FC236}">
                      <a16:creationId xmlns:a16="http://schemas.microsoft.com/office/drawing/2014/main" id="{458E6153-2A9B-CAA8-1495-CDACE6BF0CD0}"/>
                    </a:ext>
                  </a:extLst>
                </p:cNvPr>
                <p:cNvSpPr txBox="1"/>
                <p:nvPr/>
              </p:nvSpPr>
              <p:spPr>
                <a:xfrm>
                  <a:off x="7609656" y="5117068"/>
                  <a:ext cx="84854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800" kern="0" dirty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</a:rPr>
                    <a:t>STA1</a:t>
                  </a:r>
                </a:p>
              </p:txBody>
            </p:sp>
          </p:grpSp>
        </p:grpSp>
        <p:sp>
          <p:nvSpPr>
            <p:cNvPr id="4204" name="Oval 4203">
              <a:extLst>
                <a:ext uri="{FF2B5EF4-FFF2-40B4-BE49-F238E27FC236}">
                  <a16:creationId xmlns:a16="http://schemas.microsoft.com/office/drawing/2014/main" id="{6FCF520D-D7DB-78B2-74C9-DB6D40623B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51776" y="4178808"/>
              <a:ext cx="1251463" cy="1212644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022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Uplink medium access, without pre-negotiated schedule, time view: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Interference is very likely if deployment is dense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STA1’s best case scenario requires reducing rate significantly to overcome interference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Other STAs suffer interference from STA1, and also usually have significantly reduced rate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 may be unable to achieve any meaningful communication, even if otherwise within range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i="1" dirty="0">
                <a:solidFill>
                  <a:srgbClr val="C00000"/>
                </a:solidFill>
                <a:latin typeface="Calibri" pitchFamily="34" charset="0"/>
              </a:rPr>
              <a:t>Not just a latency problem</a:t>
            </a:r>
            <a:r>
              <a:rPr lang="en-US" sz="1600" b="0" dirty="0">
                <a:solidFill>
                  <a:srgbClr val="C00000"/>
                </a:solidFill>
                <a:latin typeface="Calibri" pitchFamily="34" charset="0"/>
              </a:rPr>
              <a:t>—it’s an interference, power, rate and connectivity problem as well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8" y="3419856"/>
            <a:ext cx="990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access—II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758952" y="4188023"/>
            <a:ext cx="536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366" y="3799840"/>
            <a:ext cx="37" cy="772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5232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2152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2115" y="3276600"/>
            <a:ext cx="3885" cy="1239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34" name="TextBox 4133">
            <a:extLst>
              <a:ext uri="{FF2B5EF4-FFF2-40B4-BE49-F238E27FC236}">
                <a16:creationId xmlns:a16="http://schemas.microsoft.com/office/drawing/2014/main" id="{81DF2BB1-5277-5B5F-EAFF-A62449A9AD37}"/>
              </a:ext>
            </a:extLst>
          </p:cNvPr>
          <p:cNvSpPr txBox="1"/>
          <p:nvPr/>
        </p:nvSpPr>
        <p:spPr>
          <a:xfrm>
            <a:off x="5105400" y="2438400"/>
            <a:ext cx="3577515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wins contention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process STA1’s preamble independently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Unless </a:t>
            </a:r>
            <a:r>
              <a:rPr lang="en-US" sz="16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such STAs defer, STA1’s transmission suffers interference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are typically 2 SS devices, listening with 1 SS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distributed spatially, will receive STA1 at varying Rx powers, some low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3DA1B5-E3AA-8BCC-4BD4-583BC1E56872}"/>
              </a:ext>
            </a:extLst>
          </p:cNvPr>
          <p:cNvSpPr txBox="1"/>
          <p:nvPr/>
        </p:nvSpPr>
        <p:spPr>
          <a:xfrm>
            <a:off x="2209800" y="4495800"/>
            <a:ext cx="1637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(“Indirect collision”)</a:t>
            </a:r>
          </a:p>
        </p:txBody>
      </p:sp>
    </p:spTree>
    <p:extLst>
      <p:ext uri="{BB962C8B-B14F-4D97-AF65-F5344CB8AC3E}">
        <p14:creationId xmlns:p14="http://schemas.microsoft.com/office/powerpoint/2010/main" val="2464579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820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Situation is much better if AP knows STA1 wishes to transmit—AP polls STA1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With event-driven uplink traffic, STA1’s main problem is the initial step of informing the AP that it wishes to transmit now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8" y="3419856"/>
            <a:ext cx="990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access—III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>
            <a:off x="2438403" y="3799840"/>
            <a:ext cx="0" cy="8809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>
            <a:off x="2286000" y="3264408"/>
            <a:ext cx="835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758952" y="4188023"/>
            <a:ext cx="607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(Defers)</a:t>
            </a:r>
          </a:p>
        </p:txBody>
      </p: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34" name="TextBox 4133">
            <a:extLst>
              <a:ext uri="{FF2B5EF4-FFF2-40B4-BE49-F238E27FC236}">
                <a16:creationId xmlns:a16="http://schemas.microsoft.com/office/drawing/2014/main" id="{81DF2BB1-5277-5B5F-EAFF-A62449A9AD37}"/>
              </a:ext>
            </a:extLst>
          </p:cNvPr>
          <p:cNvSpPr txBox="1"/>
          <p:nvPr/>
        </p:nvSpPr>
        <p:spPr>
          <a:xfrm>
            <a:off x="5105400" y="2438400"/>
            <a:ext cx="3962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reserves medium, polls/triggers STA1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Tx power &gt;&gt; STA1’s</a:t>
            </a:r>
          </a:p>
          <a:p>
            <a:pPr marL="1085850" lvl="3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Perhaps a 30dB difference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is intended receiver, so is ideally placed to protect transmission</a:t>
            </a:r>
          </a:p>
          <a:p>
            <a:pPr marL="2286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transmits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(SU or MU)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dense deployment, there is still likely to be some other STA that transmits somewhere, but it will probably be farther from the AP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353B41A-1AEA-011E-FE4E-BAA25825B51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30552" y="2798064"/>
            <a:ext cx="1705356" cy="1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sm" len="lg"/>
          </a:ln>
          <a:effectLst/>
        </p:spPr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3043312C-11CE-CBEA-FA61-4D264053A1D1}"/>
              </a:ext>
            </a:extLst>
          </p:cNvPr>
          <p:cNvGrpSpPr/>
          <p:nvPr/>
        </p:nvGrpSpPr>
        <p:grpSpPr>
          <a:xfrm>
            <a:off x="762000" y="4947046"/>
            <a:ext cx="3471673" cy="310754"/>
            <a:chOff x="758952" y="4188023"/>
            <a:chExt cx="3471673" cy="31075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434BBEE-1B9E-01DD-88AB-2C1A4AEFA4F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47800" y="4480606"/>
              <a:ext cx="278282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C154FFC-B681-D04F-EE53-4B392EC21DA9}"/>
                </a:ext>
              </a:extLst>
            </p:cNvPr>
            <p:cNvSpPr txBox="1"/>
            <p:nvPr/>
          </p:nvSpPr>
          <p:spPr>
            <a:xfrm>
              <a:off x="758952" y="4188023"/>
              <a:ext cx="6009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</a:t>
              </a:r>
              <a:r>
                <a:rPr lang="en-US" sz="1400" i="1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endParaRPr lang="en-US" sz="1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F8423D2-1E5C-9CAE-4D2B-37CA280ED401}"/>
                </a:ext>
              </a:extLst>
            </p:cNvPr>
            <p:cNvSpPr/>
            <p:nvPr/>
          </p:nvSpPr>
          <p:spPr bwMode="auto">
            <a:xfrm>
              <a:off x="2438366" y="4206313"/>
              <a:ext cx="1206212" cy="274294"/>
            </a:xfrm>
            <a:prstGeom prst="rect">
              <a:avLst/>
            </a:prstGeom>
            <a:pattFill prst="divot">
              <a:fgClr>
                <a:srgbClr val="C00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E6E9BDF-D4B2-A306-DAE4-8B01A05E8C57}"/>
                </a:ext>
              </a:extLst>
            </p:cNvPr>
            <p:cNvSpPr txBox="1"/>
            <p:nvPr/>
          </p:nvSpPr>
          <p:spPr>
            <a:xfrm>
              <a:off x="2590800" y="4191000"/>
              <a:ext cx="947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Interferer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4D34A8C-E556-784C-07AB-505F67BDDC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50115" y="4267200"/>
              <a:ext cx="118872" cy="106613"/>
              <a:chOff x="11035509" y="2042920"/>
              <a:chExt cx="263580" cy="236398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8C81A502-E2A5-65C5-C468-088FABD4A7B4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EE8A578-6FD4-6C56-F4EA-261749EC9F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08EF98A8-E26E-078A-AD9C-6ED9394B37C0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02CA5CDB-5D2F-C24C-0D6D-052479A8566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B213F76E-9A82-B6F3-002B-B6562D052583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Isosceles Triangle 39">
                  <a:extLst>
                    <a:ext uri="{FF2B5EF4-FFF2-40B4-BE49-F238E27FC236}">
                      <a16:creationId xmlns:a16="http://schemas.microsoft.com/office/drawing/2014/main" id="{04016C4B-4520-5609-787B-F39AEC90BA6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D86CD77A-5166-9F42-321C-B2D2C785F755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AB4E06A1-169F-ECCF-B5E8-6F6C9C35B8A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6DB83578-0C31-870E-903E-4914A208C730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Isosceles Triangle 33">
                  <a:extLst>
                    <a:ext uri="{FF2B5EF4-FFF2-40B4-BE49-F238E27FC236}">
                      <a16:creationId xmlns:a16="http://schemas.microsoft.com/office/drawing/2014/main" id="{D406B7D8-2962-1DD7-4113-D366DBD9A64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A1B1D80-BA07-08D3-E269-8EBAD6E6F3E9}"/>
              </a:ext>
            </a:extLst>
          </p:cNvPr>
          <p:cNvGrpSpPr/>
          <p:nvPr/>
        </p:nvGrpSpPr>
        <p:grpSpPr>
          <a:xfrm rot="5400000">
            <a:off x="841248" y="4716780"/>
            <a:ext cx="274320" cy="45720"/>
            <a:chOff x="4221480" y="3491461"/>
            <a:chExt cx="274320" cy="4572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229E670-8970-8AB3-DCE3-564214E14D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312C829-2F93-5FC7-38AD-430FC0054D2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BD25BD76-8BD7-BCFE-D507-7EE8C9C58E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C5D2E5B-3113-6F1C-76AB-245E1D261A5F}"/>
              </a:ext>
            </a:extLst>
          </p:cNvPr>
          <p:cNvCxnSpPr>
            <a:cxnSpLocks/>
          </p:cNvCxnSpPr>
          <p:nvPr/>
        </p:nvCxnSpPr>
        <p:spPr bwMode="auto">
          <a:xfrm>
            <a:off x="3648456" y="4197096"/>
            <a:ext cx="0" cy="273124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28608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The basic scenario, another view: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With strong interference, AP detects only beginning of PPDU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With dense deployment, AP may detect only a few slots’ worth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i="1" dirty="0">
                <a:solidFill>
                  <a:srgbClr val="4F81BD"/>
                </a:solidFill>
                <a:latin typeface="Calibri" pitchFamily="34" charset="0"/>
              </a:rPr>
              <a:t>All is not lost!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—AP has an indication that some STA wants to transmit …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… but then </a:t>
            </a:r>
            <a:r>
              <a:rPr lang="en-US" sz="1600" b="0" i="1" dirty="0">
                <a:solidFill>
                  <a:srgbClr val="C00000"/>
                </a:solidFill>
                <a:latin typeface="Calibri" pitchFamily="34" charset="0"/>
              </a:rPr>
              <a:t>it would be much better if STA1 transmitted the bare minimum and then stopped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… less interference for everyone else, less wasted power for STA1</a:t>
            </a: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access—IV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758952" y="4188023"/>
            <a:ext cx="536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366" y="3799840"/>
            <a:ext cx="37" cy="772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5232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8B4866-5831-96A0-DBE1-0715C86F0324}"/>
              </a:ext>
            </a:extLst>
          </p:cNvPr>
          <p:cNvSpPr txBox="1"/>
          <p:nvPr/>
        </p:nvSpPr>
        <p:spPr>
          <a:xfrm>
            <a:off x="1901952" y="2664024"/>
            <a:ext cx="380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2152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7" y="3419856"/>
            <a:ext cx="107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UL PPDU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2115" y="3276600"/>
            <a:ext cx="3885" cy="1239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43DA1B5-E3AA-8BCC-4BD4-583BC1E56872}"/>
              </a:ext>
            </a:extLst>
          </p:cNvPr>
          <p:cNvSpPr txBox="1"/>
          <p:nvPr/>
        </p:nvSpPr>
        <p:spPr>
          <a:xfrm>
            <a:off x="2209800" y="4495800"/>
            <a:ext cx="1637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(“Indirect collision”)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BE57B1-1FE5-2898-E139-70E9F821778C}"/>
              </a:ext>
            </a:extLst>
          </p:cNvPr>
          <p:cNvGrpSpPr/>
          <p:nvPr/>
        </p:nvGrpSpPr>
        <p:grpSpPr>
          <a:xfrm rot="5400000">
            <a:off x="4059936" y="3933350"/>
            <a:ext cx="274320" cy="45720"/>
            <a:chOff x="4221480" y="3491461"/>
            <a:chExt cx="274320" cy="4572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8A95CC8-AA8D-A7B9-9F09-4EC84820B77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3039DB6-FF73-F31C-E360-13EE87DC81F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11DB8AB-EB29-641C-0EC7-03F2915C8A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19B787C4-8B07-FE10-C500-84ED51C66F15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42" name="Rectangle 4141">
            <a:extLst>
              <a:ext uri="{FF2B5EF4-FFF2-40B4-BE49-F238E27FC236}">
                <a16:creationId xmlns:a16="http://schemas.microsoft.com/office/drawing/2014/main" id="{DB0CAAAE-90F1-B425-184D-595D646AD70C}"/>
              </a:ext>
            </a:extLst>
          </p:cNvPr>
          <p:cNvSpPr/>
          <p:nvPr/>
        </p:nvSpPr>
        <p:spPr bwMode="auto">
          <a:xfrm>
            <a:off x="5660970" y="3427479"/>
            <a:ext cx="1528415" cy="274320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45" name="Straight Connector 4144">
            <a:extLst>
              <a:ext uri="{FF2B5EF4-FFF2-40B4-BE49-F238E27FC236}">
                <a16:creationId xmlns:a16="http://schemas.microsoft.com/office/drawing/2014/main" id="{F8A2A18F-4A16-07AC-396C-B94FF7552FD7}"/>
              </a:ext>
            </a:extLst>
          </p:cNvPr>
          <p:cNvCxnSpPr>
            <a:cxnSpLocks/>
          </p:cNvCxnSpPr>
          <p:nvPr/>
        </p:nvCxnSpPr>
        <p:spPr bwMode="auto">
          <a:xfrm>
            <a:off x="5181600" y="3700343"/>
            <a:ext cx="2438400" cy="14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147" name="Group 4146">
            <a:extLst>
              <a:ext uri="{FF2B5EF4-FFF2-40B4-BE49-F238E27FC236}">
                <a16:creationId xmlns:a16="http://schemas.microsoft.com/office/drawing/2014/main" id="{2C8883D5-8CC5-76C2-F68E-6B254810BBCA}"/>
              </a:ext>
            </a:extLst>
          </p:cNvPr>
          <p:cNvGrpSpPr/>
          <p:nvPr/>
        </p:nvGrpSpPr>
        <p:grpSpPr>
          <a:xfrm>
            <a:off x="7290816" y="3546942"/>
            <a:ext cx="274320" cy="45720"/>
            <a:chOff x="4221480" y="3491461"/>
            <a:chExt cx="274320" cy="45720"/>
          </a:xfrm>
        </p:grpSpPr>
        <p:sp>
          <p:nvSpPr>
            <p:cNvPr id="4173" name="Oval 4172">
              <a:extLst>
                <a:ext uri="{FF2B5EF4-FFF2-40B4-BE49-F238E27FC236}">
                  <a16:creationId xmlns:a16="http://schemas.microsoft.com/office/drawing/2014/main" id="{2A231C42-04AE-5527-606C-F5A0851CCE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74" name="Oval 4173">
              <a:extLst>
                <a:ext uri="{FF2B5EF4-FFF2-40B4-BE49-F238E27FC236}">
                  <a16:creationId xmlns:a16="http://schemas.microsoft.com/office/drawing/2014/main" id="{C8DDAE37-57D7-60E4-323C-A37925E055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75" name="Oval 4174">
              <a:extLst>
                <a:ext uri="{FF2B5EF4-FFF2-40B4-BE49-F238E27FC236}">
                  <a16:creationId xmlns:a16="http://schemas.microsoft.com/office/drawing/2014/main" id="{5AABBFCE-A5FC-9B50-668E-30A2593437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177" name="Rectangle 4176">
            <a:extLst>
              <a:ext uri="{FF2B5EF4-FFF2-40B4-BE49-F238E27FC236}">
                <a16:creationId xmlns:a16="http://schemas.microsoft.com/office/drawing/2014/main" id="{BB78637B-BE2A-0E44-C79E-63E9AB510924}"/>
              </a:ext>
            </a:extLst>
          </p:cNvPr>
          <p:cNvSpPr/>
          <p:nvPr/>
        </p:nvSpPr>
        <p:spPr bwMode="auto">
          <a:xfrm>
            <a:off x="5880388" y="3429000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42076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The basic scenario, another view, </a:t>
            </a:r>
            <a:r>
              <a:rPr lang="en-US" sz="2000" b="0" dirty="0" err="1">
                <a:solidFill>
                  <a:srgbClr val="4F81BD"/>
                </a:solidFill>
                <a:latin typeface="Calibri" pitchFamily="34" charset="0"/>
              </a:rPr>
              <a:t>contd</a:t>
            </a: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: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Everything after the first 4</a:t>
            </a:r>
            <a:r>
              <a:rPr lang="en-US" sz="17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s is designed for making this PPDU succeed at the first attempt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4</a:t>
            </a:r>
            <a:r>
              <a:rPr lang="en-US" sz="17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s is enough to signal presence of the STA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>
                <a:solidFill>
                  <a:schemeClr val="tx1"/>
                </a:solidFill>
                <a:latin typeface="Calibri" pitchFamily="34" charset="0"/>
              </a:rPr>
              <a:t>E.g., “The start of a valid OFDM transmission … shall cause CS/CCA to detect a channel busy condition with a probability &gt;90% within 4 </a:t>
            </a:r>
            <a:r>
              <a:rPr lang="en-US" sz="1400" b="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400" b="0" dirty="0" err="1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</a:rPr>
              <a:t> for 20 MHz channel spacing”, 18.3.10.6, </a:t>
            </a:r>
            <a:r>
              <a:rPr lang="en-US" sz="1400" b="0" dirty="0" err="1">
                <a:solidFill>
                  <a:schemeClr val="tx1"/>
                </a:solidFill>
                <a:latin typeface="Calibri" pitchFamily="34" charset="0"/>
              </a:rPr>
              <a:t>REVme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</a:rPr>
              <a:t> D5.0 p. 2037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access—V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758952" y="4188023"/>
            <a:ext cx="536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366" y="3799840"/>
            <a:ext cx="37" cy="772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5232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8B4866-5831-96A0-DBE1-0715C86F0324}"/>
              </a:ext>
            </a:extLst>
          </p:cNvPr>
          <p:cNvSpPr txBox="1"/>
          <p:nvPr/>
        </p:nvSpPr>
        <p:spPr>
          <a:xfrm>
            <a:off x="1901952" y="2664024"/>
            <a:ext cx="380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2152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525A327-292D-7BBA-7EE5-2E50A719105C}"/>
              </a:ext>
            </a:extLst>
          </p:cNvPr>
          <p:cNvGrpSpPr/>
          <p:nvPr/>
        </p:nvGrpSpPr>
        <p:grpSpPr>
          <a:xfrm>
            <a:off x="758952" y="3409282"/>
            <a:ext cx="3486912" cy="682658"/>
            <a:chOff x="758952" y="3409282"/>
            <a:chExt cx="3486912" cy="682658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CC41AB9-36FF-E9B2-FB56-A752EF7F90E6}"/>
                </a:ext>
              </a:extLst>
            </p:cNvPr>
            <p:cNvSpPr/>
            <p:nvPr/>
          </p:nvSpPr>
          <p:spPr bwMode="auto">
            <a:xfrm>
              <a:off x="2286835" y="3426049"/>
              <a:ext cx="1443912" cy="274294"/>
            </a:xfrm>
            <a:prstGeom prst="rect">
              <a:avLst/>
            </a:prstGeom>
            <a:solidFill>
              <a:srgbClr val="00B05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A5633AA-4B3E-F427-32E5-1BFD5723C132}"/>
                </a:ext>
              </a:extLst>
            </p:cNvPr>
            <p:cNvSpPr txBox="1"/>
            <p:nvPr/>
          </p:nvSpPr>
          <p:spPr>
            <a:xfrm>
              <a:off x="2590727" y="3419856"/>
              <a:ext cx="107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 UL PPDU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19128EC-59D2-F4A1-3992-22D418A409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92352" y="3700343"/>
              <a:ext cx="2953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A2D1F9F-6B95-0666-5B8B-21EBE06C8277}"/>
                </a:ext>
              </a:extLst>
            </p:cNvPr>
            <p:cNvSpPr txBox="1"/>
            <p:nvPr/>
          </p:nvSpPr>
          <p:spPr>
            <a:xfrm>
              <a:off x="758952" y="3409282"/>
              <a:ext cx="606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DEC4B96-3DF6-734F-3360-114B3B229291}"/>
                </a:ext>
              </a:extLst>
            </p:cNvPr>
            <p:cNvGrpSpPr/>
            <p:nvPr/>
          </p:nvGrpSpPr>
          <p:grpSpPr>
            <a:xfrm>
              <a:off x="3916680" y="3545512"/>
              <a:ext cx="274320" cy="45720"/>
              <a:chOff x="4221480" y="3491461"/>
              <a:chExt cx="274320" cy="45720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8FFE84FF-9369-212F-675B-6D30ECDAC0B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CC13952A-738D-A89A-893D-3D5FC22E4E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7ADAE52-452F-A27B-01E8-C535C660B2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ADD0915-BFE2-5FD8-BF25-4D6ABD26F547}"/>
                </a:ext>
              </a:extLst>
            </p:cNvPr>
            <p:cNvGrpSpPr/>
            <p:nvPr/>
          </p:nvGrpSpPr>
          <p:grpSpPr>
            <a:xfrm rot="5400000">
              <a:off x="838200" y="3931920"/>
              <a:ext cx="274320" cy="45720"/>
              <a:chOff x="4221480" y="3491461"/>
              <a:chExt cx="274320" cy="4572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25767F80-FA1D-A636-4D80-58EFEC6347A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23446668-5F84-9B9B-86F7-B5A157EBD33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9A9307D9-3DF9-EF7D-C3C5-11A4038D928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2115" y="3276600"/>
            <a:ext cx="3885" cy="1239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43DA1B5-E3AA-8BCC-4BD4-583BC1E56872}"/>
              </a:ext>
            </a:extLst>
          </p:cNvPr>
          <p:cNvSpPr txBox="1"/>
          <p:nvPr/>
        </p:nvSpPr>
        <p:spPr>
          <a:xfrm>
            <a:off x="2209800" y="4495800"/>
            <a:ext cx="1637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(“Indirect collision”)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BE57B1-1FE5-2898-E139-70E9F821778C}"/>
              </a:ext>
            </a:extLst>
          </p:cNvPr>
          <p:cNvGrpSpPr/>
          <p:nvPr/>
        </p:nvGrpSpPr>
        <p:grpSpPr>
          <a:xfrm rot="5400000">
            <a:off x="4059936" y="3933350"/>
            <a:ext cx="274320" cy="45720"/>
            <a:chOff x="4221480" y="3491461"/>
            <a:chExt cx="274320" cy="4572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8A95CC8-AA8D-A7B9-9F09-4EC84820B77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3039DB6-FF73-F31C-E360-13EE87DC81F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11DB8AB-EB29-641C-0EC7-03F2915C8A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42A9679D-F095-ABE1-CE4A-7322C62BFFD9}"/>
              </a:ext>
            </a:extLst>
          </p:cNvPr>
          <p:cNvSpPr txBox="1"/>
          <p:nvPr/>
        </p:nvSpPr>
        <p:spPr>
          <a:xfrm>
            <a:off x="5522976" y="2895600"/>
            <a:ext cx="4315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STS</a:t>
            </a:r>
          </a:p>
        </p:txBody>
      </p:sp>
      <p:sp>
        <p:nvSpPr>
          <p:cNvPr id="4100" name="TextBox 4099">
            <a:extLst>
              <a:ext uri="{FF2B5EF4-FFF2-40B4-BE49-F238E27FC236}">
                <a16:creationId xmlns:a16="http://schemas.microsoft.com/office/drawing/2014/main" id="{EE5933E3-5224-D94D-83F9-455ED9212608}"/>
              </a:ext>
            </a:extLst>
          </p:cNvPr>
          <p:cNvSpPr txBox="1"/>
          <p:nvPr/>
        </p:nvSpPr>
        <p:spPr>
          <a:xfrm>
            <a:off x="5943600" y="2895600"/>
            <a:ext cx="4646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LTFs</a:t>
            </a:r>
          </a:p>
        </p:txBody>
      </p:sp>
      <p:sp>
        <p:nvSpPr>
          <p:cNvPr id="4101" name="TextBox 4100">
            <a:extLst>
              <a:ext uri="{FF2B5EF4-FFF2-40B4-BE49-F238E27FC236}">
                <a16:creationId xmlns:a16="http://schemas.microsoft.com/office/drawing/2014/main" id="{C3646791-2983-DB86-6946-2F98F32579F0}"/>
              </a:ext>
            </a:extLst>
          </p:cNvPr>
          <p:cNvSpPr txBox="1"/>
          <p:nvPr/>
        </p:nvSpPr>
        <p:spPr>
          <a:xfrm>
            <a:off x="6272784" y="2895600"/>
            <a:ext cx="54694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  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L-SIG</a:t>
            </a:r>
          </a:p>
        </p:txBody>
      </p:sp>
      <p:sp>
        <p:nvSpPr>
          <p:cNvPr id="4102" name="TextBox 4101">
            <a:extLst>
              <a:ext uri="{FF2B5EF4-FFF2-40B4-BE49-F238E27FC236}">
                <a16:creationId xmlns:a16="http://schemas.microsoft.com/office/drawing/2014/main" id="{71279086-266D-619B-2740-AE3B9A074AB0}"/>
              </a:ext>
            </a:extLst>
          </p:cNvPr>
          <p:cNvSpPr txBox="1"/>
          <p:nvPr/>
        </p:nvSpPr>
        <p:spPr>
          <a:xfrm>
            <a:off x="6705600" y="2971800"/>
            <a:ext cx="525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ECD1519-BFD7-4A42-9C73-ADE0787F788A}"/>
              </a:ext>
            </a:extLst>
          </p:cNvPr>
          <p:cNvGrpSpPr/>
          <p:nvPr/>
        </p:nvGrpSpPr>
        <p:grpSpPr>
          <a:xfrm>
            <a:off x="5257800" y="3427479"/>
            <a:ext cx="2712720" cy="833625"/>
            <a:chOff x="5257800" y="3427479"/>
            <a:chExt cx="2712720" cy="833625"/>
          </a:xfrm>
        </p:grpSpPr>
        <p:grpSp>
          <p:nvGrpSpPr>
            <p:cNvPr id="4148" name="Group 4147">
              <a:extLst>
                <a:ext uri="{FF2B5EF4-FFF2-40B4-BE49-F238E27FC236}">
                  <a16:creationId xmlns:a16="http://schemas.microsoft.com/office/drawing/2014/main" id="{350A43DE-6F77-FC6F-2E8B-9109FCA16908}"/>
                </a:ext>
              </a:extLst>
            </p:cNvPr>
            <p:cNvGrpSpPr/>
            <p:nvPr/>
          </p:nvGrpSpPr>
          <p:grpSpPr>
            <a:xfrm>
              <a:off x="5257800" y="3427479"/>
              <a:ext cx="2712720" cy="277271"/>
              <a:chOff x="5257800" y="3427479"/>
              <a:chExt cx="2712720" cy="277271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B8B4E9A-44BD-D95E-B2F2-8548D6F299BF}"/>
                  </a:ext>
                </a:extLst>
              </p:cNvPr>
              <p:cNvSpPr/>
              <p:nvPr/>
            </p:nvSpPr>
            <p:spPr bwMode="auto">
              <a:xfrm>
                <a:off x="5508570" y="3427479"/>
                <a:ext cx="1959030" cy="274294"/>
              </a:xfrm>
              <a:prstGeom prst="rect">
                <a:avLst/>
              </a:prstGeom>
              <a:solidFill>
                <a:srgbClr val="00B05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838FBC2-DE4D-DDEB-FA4F-75AC3CE06A4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257800" y="3703320"/>
                <a:ext cx="2209800" cy="143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7BB88BCA-022A-882D-71F0-5AEB2BD0EA05}"/>
                  </a:ext>
                </a:extLst>
              </p:cNvPr>
              <p:cNvGrpSpPr/>
              <p:nvPr/>
            </p:nvGrpSpPr>
            <p:grpSpPr>
              <a:xfrm>
                <a:off x="7696200" y="3546942"/>
                <a:ext cx="274320" cy="45720"/>
                <a:chOff x="4221480" y="3491461"/>
                <a:chExt cx="274320" cy="45720"/>
              </a:xfrm>
            </p:grpSpPr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2A527B73-D9CE-368A-254C-C0BB09AC98D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450080" y="3491461"/>
                  <a:ext cx="45720" cy="4572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6E4D1BEE-F53B-BCD3-21F2-204DB17F221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43400" y="3491461"/>
                  <a:ext cx="45720" cy="4572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12823E89-ED91-E0FD-408D-7613DF00B99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221480" y="3491461"/>
                  <a:ext cx="45720" cy="4572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C3165819-50F1-5B1C-1DE1-274EB388C614}"/>
                  </a:ext>
                </a:extLst>
              </p:cNvPr>
              <p:cNvGrpSpPr/>
              <p:nvPr/>
            </p:nvGrpSpPr>
            <p:grpSpPr>
              <a:xfrm>
                <a:off x="5513832" y="3429000"/>
                <a:ext cx="457200" cy="274294"/>
                <a:chOff x="5532120" y="3913632"/>
                <a:chExt cx="457200" cy="274294"/>
              </a:xfrm>
              <a:solidFill>
                <a:schemeClr val="bg1">
                  <a:lumMod val="65000"/>
                  <a:alpha val="50000"/>
                </a:schemeClr>
              </a:solidFill>
            </p:grpSpPr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55690BBA-AA37-0346-FCC3-A1650C59F628}"/>
                    </a:ext>
                  </a:extLst>
                </p:cNvPr>
                <p:cNvSpPr/>
                <p:nvPr/>
              </p:nvSpPr>
              <p:spPr bwMode="auto">
                <a:xfrm>
                  <a:off x="553212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5F8C2B61-BA7B-051E-BFF3-6D1A6E070AE2}"/>
                    </a:ext>
                  </a:extLst>
                </p:cNvPr>
                <p:cNvSpPr/>
                <p:nvPr/>
              </p:nvSpPr>
              <p:spPr bwMode="auto">
                <a:xfrm>
                  <a:off x="557784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5EF31DD9-C724-2CF7-9B14-668B8372BD58}"/>
                    </a:ext>
                  </a:extLst>
                </p:cNvPr>
                <p:cNvSpPr/>
                <p:nvPr/>
              </p:nvSpPr>
              <p:spPr bwMode="auto">
                <a:xfrm>
                  <a:off x="562356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10CD916C-9845-0DEB-1EF1-9D859DA127A2}"/>
                    </a:ext>
                  </a:extLst>
                </p:cNvPr>
                <p:cNvSpPr/>
                <p:nvPr/>
              </p:nvSpPr>
              <p:spPr bwMode="auto">
                <a:xfrm>
                  <a:off x="566928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117" name="Rectangle 4116">
                  <a:extLst>
                    <a:ext uri="{FF2B5EF4-FFF2-40B4-BE49-F238E27FC236}">
                      <a16:creationId xmlns:a16="http://schemas.microsoft.com/office/drawing/2014/main" id="{37EFE922-1974-C874-2477-AB7BFCDDEB52}"/>
                    </a:ext>
                  </a:extLst>
                </p:cNvPr>
                <p:cNvSpPr/>
                <p:nvPr/>
              </p:nvSpPr>
              <p:spPr bwMode="auto">
                <a:xfrm>
                  <a:off x="571500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118" name="Rectangle 4117">
                  <a:extLst>
                    <a:ext uri="{FF2B5EF4-FFF2-40B4-BE49-F238E27FC236}">
                      <a16:creationId xmlns:a16="http://schemas.microsoft.com/office/drawing/2014/main" id="{785193AC-C866-D101-BC0E-601665806F10}"/>
                    </a:ext>
                  </a:extLst>
                </p:cNvPr>
                <p:cNvSpPr/>
                <p:nvPr/>
              </p:nvSpPr>
              <p:spPr bwMode="auto">
                <a:xfrm>
                  <a:off x="576072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119" name="Rectangle 4118">
                  <a:extLst>
                    <a:ext uri="{FF2B5EF4-FFF2-40B4-BE49-F238E27FC236}">
                      <a16:creationId xmlns:a16="http://schemas.microsoft.com/office/drawing/2014/main" id="{28FBD825-0253-3D40-C12B-B7BA1750D6AD}"/>
                    </a:ext>
                  </a:extLst>
                </p:cNvPr>
                <p:cNvSpPr/>
                <p:nvPr/>
              </p:nvSpPr>
              <p:spPr bwMode="auto">
                <a:xfrm>
                  <a:off x="580644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120" name="Rectangle 4119">
                  <a:extLst>
                    <a:ext uri="{FF2B5EF4-FFF2-40B4-BE49-F238E27FC236}">
                      <a16:creationId xmlns:a16="http://schemas.microsoft.com/office/drawing/2014/main" id="{0D631CF0-949B-1DFD-071E-450F6FA8C838}"/>
                    </a:ext>
                  </a:extLst>
                </p:cNvPr>
                <p:cNvSpPr/>
                <p:nvPr/>
              </p:nvSpPr>
              <p:spPr bwMode="auto">
                <a:xfrm>
                  <a:off x="585216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133" name="Rectangle 4132">
                  <a:extLst>
                    <a:ext uri="{FF2B5EF4-FFF2-40B4-BE49-F238E27FC236}">
                      <a16:creationId xmlns:a16="http://schemas.microsoft.com/office/drawing/2014/main" id="{0DC37B99-A19E-16EA-578C-21B65F088C2D}"/>
                    </a:ext>
                  </a:extLst>
                </p:cNvPr>
                <p:cNvSpPr/>
                <p:nvPr/>
              </p:nvSpPr>
              <p:spPr bwMode="auto">
                <a:xfrm>
                  <a:off x="589788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135" name="Rectangle 4134">
                  <a:extLst>
                    <a:ext uri="{FF2B5EF4-FFF2-40B4-BE49-F238E27FC236}">
                      <a16:creationId xmlns:a16="http://schemas.microsoft.com/office/drawing/2014/main" id="{FFA8D092-6CD3-8E1E-DAA5-09B686BDE76A}"/>
                    </a:ext>
                  </a:extLst>
                </p:cNvPr>
                <p:cNvSpPr/>
                <p:nvPr/>
              </p:nvSpPr>
              <p:spPr bwMode="auto">
                <a:xfrm>
                  <a:off x="5943600" y="3913632"/>
                  <a:ext cx="45720" cy="274294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highlight>
                      <a:srgbClr val="C0C0C0"/>
                    </a:highlight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41961890-E77C-5946-F593-9B9B3857A15E}"/>
                  </a:ext>
                </a:extLst>
              </p:cNvPr>
              <p:cNvSpPr/>
              <p:nvPr/>
            </p:nvSpPr>
            <p:spPr bwMode="auto">
              <a:xfrm>
                <a:off x="5971032" y="3429000"/>
                <a:ext cx="228600" cy="274294"/>
              </a:xfrm>
              <a:prstGeom prst="rect">
                <a:avLst/>
              </a:prstGeom>
              <a:pattFill prst="ltUpDiag">
                <a:fgClr>
                  <a:srgbClr val="92D050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0B66F596-1813-A805-45D9-DF6ECABC6923}"/>
                  </a:ext>
                </a:extLst>
              </p:cNvPr>
              <p:cNvSpPr/>
              <p:nvPr/>
            </p:nvSpPr>
            <p:spPr bwMode="auto">
              <a:xfrm>
                <a:off x="6199632" y="3429000"/>
                <a:ext cx="228600" cy="274294"/>
              </a:xfrm>
              <a:prstGeom prst="rect">
                <a:avLst/>
              </a:prstGeom>
              <a:pattFill prst="ltUpDiag">
                <a:fgClr>
                  <a:srgbClr val="92D050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AD076E32-1DF4-60AE-B5E7-FBCE4AA99920}"/>
                  </a:ext>
                </a:extLst>
              </p:cNvPr>
              <p:cNvSpPr/>
              <p:nvPr/>
            </p:nvSpPr>
            <p:spPr bwMode="auto">
              <a:xfrm>
                <a:off x="6428232" y="3429000"/>
                <a:ext cx="118872" cy="274294"/>
              </a:xfrm>
              <a:prstGeom prst="rect">
                <a:avLst/>
              </a:prstGeom>
              <a:pattFill prst="wdUpDiag">
                <a:fgClr>
                  <a:srgbClr val="92D050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4109" name="Straight Connector 4108">
              <a:extLst>
                <a:ext uri="{FF2B5EF4-FFF2-40B4-BE49-F238E27FC236}">
                  <a16:creationId xmlns:a16="http://schemas.microsoft.com/office/drawing/2014/main" id="{DC2BE271-AB6E-FB28-ADC1-C7517466A16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507730" y="3429000"/>
              <a:ext cx="0" cy="82919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21" name="Straight Connector 4120">
              <a:extLst>
                <a:ext uri="{FF2B5EF4-FFF2-40B4-BE49-F238E27FC236}">
                  <a16:creationId xmlns:a16="http://schemas.microsoft.com/office/drawing/2014/main" id="{4DA560A7-37F9-EBC0-8C04-244901AF57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07608" y="3429000"/>
              <a:ext cx="9981" cy="83210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36" name="Straight Connector 4135">
              <a:extLst>
                <a:ext uri="{FF2B5EF4-FFF2-40B4-BE49-F238E27FC236}">
                  <a16:creationId xmlns:a16="http://schemas.microsoft.com/office/drawing/2014/main" id="{AAF40F11-BFA7-0CBB-25F9-39EE361423D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473952" y="3429000"/>
              <a:ext cx="9981" cy="83210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37" name="Straight Connector 4136">
              <a:extLst>
                <a:ext uri="{FF2B5EF4-FFF2-40B4-BE49-F238E27FC236}">
                  <a16:creationId xmlns:a16="http://schemas.microsoft.com/office/drawing/2014/main" id="{66BA3150-864E-1788-1253-230BDC98C2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86016" y="3429000"/>
              <a:ext cx="9981" cy="83210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38" name="TextBox 4137">
              <a:extLst>
                <a:ext uri="{FF2B5EF4-FFF2-40B4-BE49-F238E27FC236}">
                  <a16:creationId xmlns:a16="http://schemas.microsoft.com/office/drawing/2014/main" id="{DAFB738E-9781-9031-7D96-2EB9918CC662}"/>
                </a:ext>
              </a:extLst>
            </p:cNvPr>
            <p:cNvSpPr txBox="1"/>
            <p:nvPr/>
          </p:nvSpPr>
          <p:spPr>
            <a:xfrm>
              <a:off x="5562600" y="3898612"/>
              <a:ext cx="43152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4139" name="TextBox 4138">
              <a:extLst>
                <a:ext uri="{FF2B5EF4-FFF2-40B4-BE49-F238E27FC236}">
                  <a16:creationId xmlns:a16="http://schemas.microsoft.com/office/drawing/2014/main" id="{379432A5-E1A5-DE7A-3FDD-BA7F2981C1C2}"/>
                </a:ext>
              </a:extLst>
            </p:cNvPr>
            <p:cNvSpPr txBox="1"/>
            <p:nvPr/>
          </p:nvSpPr>
          <p:spPr>
            <a:xfrm>
              <a:off x="6025896" y="3904488"/>
              <a:ext cx="43152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4140" name="TextBox 4139">
              <a:extLst>
                <a:ext uri="{FF2B5EF4-FFF2-40B4-BE49-F238E27FC236}">
                  <a16:creationId xmlns:a16="http://schemas.microsoft.com/office/drawing/2014/main" id="{294772D7-1176-623B-6809-26764872469C}"/>
                </a:ext>
              </a:extLst>
            </p:cNvPr>
            <p:cNvSpPr txBox="1"/>
            <p:nvPr/>
          </p:nvSpPr>
          <p:spPr>
            <a:xfrm>
              <a:off x="6565392" y="3904488"/>
              <a:ext cx="43152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</p:grpSp>
      <p:sp>
        <p:nvSpPr>
          <p:cNvPr id="4116" name="Oval 4115">
            <a:extLst>
              <a:ext uri="{FF2B5EF4-FFF2-40B4-BE49-F238E27FC236}">
                <a16:creationId xmlns:a16="http://schemas.microsoft.com/office/drawing/2014/main" id="{B73D842B-06F0-3D58-3E36-0861344429E2}"/>
              </a:ext>
            </a:extLst>
          </p:cNvPr>
          <p:cNvSpPr>
            <a:spLocks noChangeAspect="1"/>
          </p:cNvSpPr>
          <p:nvPr/>
        </p:nvSpPr>
        <p:spPr bwMode="auto">
          <a:xfrm>
            <a:off x="2112264" y="3236976"/>
            <a:ext cx="640080" cy="640080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34" name="Oval 4133">
            <a:extLst>
              <a:ext uri="{FF2B5EF4-FFF2-40B4-BE49-F238E27FC236}">
                <a16:creationId xmlns:a16="http://schemas.microsoft.com/office/drawing/2014/main" id="{4657A866-19BC-9FC8-B250-8B7D449906A7}"/>
              </a:ext>
            </a:extLst>
          </p:cNvPr>
          <p:cNvSpPr>
            <a:spLocks noChangeAspect="1"/>
          </p:cNvSpPr>
          <p:nvPr/>
        </p:nvSpPr>
        <p:spPr bwMode="auto">
          <a:xfrm>
            <a:off x="5334000" y="2590800"/>
            <a:ext cx="1965960" cy="1965960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43" name="Connector: Curved 4142">
            <a:extLst>
              <a:ext uri="{FF2B5EF4-FFF2-40B4-BE49-F238E27FC236}">
                <a16:creationId xmlns:a16="http://schemas.microsoft.com/office/drawing/2014/main" id="{47920460-BCEE-B7FE-518A-8054FC37BA96}"/>
              </a:ext>
            </a:extLst>
          </p:cNvPr>
          <p:cNvCxnSpPr>
            <a:cxnSpLocks/>
            <a:stCxn id="4116" idx="7"/>
          </p:cNvCxnSpPr>
          <p:nvPr/>
        </p:nvCxnSpPr>
        <p:spPr bwMode="auto">
          <a:xfrm rot="5400000" flipH="1" flipV="1">
            <a:off x="3956691" y="1877207"/>
            <a:ext cx="155422" cy="2751592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stealth"/>
          </a:ln>
          <a:effectLst/>
        </p:spPr>
      </p:cxnSp>
      <p:cxnSp>
        <p:nvCxnSpPr>
          <p:cNvPr id="4154" name="Straight Connector 4153">
            <a:extLst>
              <a:ext uri="{FF2B5EF4-FFF2-40B4-BE49-F238E27FC236}">
                <a16:creationId xmlns:a16="http://schemas.microsoft.com/office/drawing/2014/main" id="{F9776C60-E33E-256E-A2BD-F40F5725F928}"/>
              </a:ext>
            </a:extLst>
          </p:cNvPr>
          <p:cNvCxnSpPr>
            <a:cxnSpLocks/>
          </p:cNvCxnSpPr>
          <p:nvPr/>
        </p:nvCxnSpPr>
        <p:spPr bwMode="auto">
          <a:xfrm>
            <a:off x="5257800" y="5076441"/>
            <a:ext cx="2209800" cy="14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155" name="Group 4154">
            <a:extLst>
              <a:ext uri="{FF2B5EF4-FFF2-40B4-BE49-F238E27FC236}">
                <a16:creationId xmlns:a16="http://schemas.microsoft.com/office/drawing/2014/main" id="{ACE7282C-3E7F-3B14-CFDE-6757898A64F2}"/>
              </a:ext>
            </a:extLst>
          </p:cNvPr>
          <p:cNvGrpSpPr/>
          <p:nvPr/>
        </p:nvGrpSpPr>
        <p:grpSpPr>
          <a:xfrm>
            <a:off x="7696200" y="4920063"/>
            <a:ext cx="274320" cy="45720"/>
            <a:chOff x="4221480" y="3491461"/>
            <a:chExt cx="274320" cy="45720"/>
          </a:xfrm>
        </p:grpSpPr>
        <p:sp>
          <p:nvSpPr>
            <p:cNvPr id="4170" name="Oval 4169">
              <a:extLst>
                <a:ext uri="{FF2B5EF4-FFF2-40B4-BE49-F238E27FC236}">
                  <a16:creationId xmlns:a16="http://schemas.microsoft.com/office/drawing/2014/main" id="{58776121-E0EA-AEAF-E610-F9EB58B0342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71" name="Oval 4170">
              <a:extLst>
                <a:ext uri="{FF2B5EF4-FFF2-40B4-BE49-F238E27FC236}">
                  <a16:creationId xmlns:a16="http://schemas.microsoft.com/office/drawing/2014/main" id="{299B1BDB-7EF8-49A0-EBC1-25DE6D4A51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72" name="Oval 4171">
              <a:extLst>
                <a:ext uri="{FF2B5EF4-FFF2-40B4-BE49-F238E27FC236}">
                  <a16:creationId xmlns:a16="http://schemas.microsoft.com/office/drawing/2014/main" id="{52C092DC-1A2B-AEED-31BC-130E8E7851C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160" name="Rectangle 4159">
            <a:extLst>
              <a:ext uri="{FF2B5EF4-FFF2-40B4-BE49-F238E27FC236}">
                <a16:creationId xmlns:a16="http://schemas.microsoft.com/office/drawing/2014/main" id="{0A3FEECB-E6A0-DFFF-59A9-04CEF50E481F}"/>
              </a:ext>
            </a:extLst>
          </p:cNvPr>
          <p:cNvSpPr/>
          <p:nvPr/>
        </p:nvSpPr>
        <p:spPr bwMode="auto">
          <a:xfrm>
            <a:off x="5513832" y="4802121"/>
            <a:ext cx="45720" cy="274294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C0C0C0"/>
              </a:highlight>
              <a:latin typeface="Times New Roman" pitchFamily="16" charset="0"/>
              <a:ea typeface="MS Gothic" charset="-128"/>
            </a:endParaRPr>
          </a:p>
        </p:txBody>
      </p:sp>
      <p:sp>
        <p:nvSpPr>
          <p:cNvPr id="4161" name="Rectangle 4160">
            <a:extLst>
              <a:ext uri="{FF2B5EF4-FFF2-40B4-BE49-F238E27FC236}">
                <a16:creationId xmlns:a16="http://schemas.microsoft.com/office/drawing/2014/main" id="{CCFD38ED-10A2-6D73-CAA1-36CEA35FAB25}"/>
              </a:ext>
            </a:extLst>
          </p:cNvPr>
          <p:cNvSpPr/>
          <p:nvPr/>
        </p:nvSpPr>
        <p:spPr bwMode="auto">
          <a:xfrm>
            <a:off x="5559552" y="4802121"/>
            <a:ext cx="45720" cy="274294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C0C0C0"/>
              </a:highlight>
              <a:latin typeface="Times New Roman" pitchFamily="16" charset="0"/>
              <a:ea typeface="MS Gothic" charset="-128"/>
            </a:endParaRPr>
          </a:p>
        </p:txBody>
      </p:sp>
      <p:sp>
        <p:nvSpPr>
          <p:cNvPr id="4162" name="Rectangle 4161">
            <a:extLst>
              <a:ext uri="{FF2B5EF4-FFF2-40B4-BE49-F238E27FC236}">
                <a16:creationId xmlns:a16="http://schemas.microsoft.com/office/drawing/2014/main" id="{5AF812E5-C04D-90C1-C508-0943CCA0C83B}"/>
              </a:ext>
            </a:extLst>
          </p:cNvPr>
          <p:cNvSpPr/>
          <p:nvPr/>
        </p:nvSpPr>
        <p:spPr bwMode="auto">
          <a:xfrm>
            <a:off x="5605272" y="4802121"/>
            <a:ext cx="45720" cy="274294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C0C0C0"/>
              </a:highlight>
              <a:latin typeface="Times New Roman" pitchFamily="16" charset="0"/>
              <a:ea typeface="MS Gothic" charset="-128"/>
            </a:endParaRPr>
          </a:p>
        </p:txBody>
      </p:sp>
      <p:sp>
        <p:nvSpPr>
          <p:cNvPr id="4163" name="Rectangle 4162">
            <a:extLst>
              <a:ext uri="{FF2B5EF4-FFF2-40B4-BE49-F238E27FC236}">
                <a16:creationId xmlns:a16="http://schemas.microsoft.com/office/drawing/2014/main" id="{B110F957-84E4-CD64-F4EA-279F521E1F6F}"/>
              </a:ext>
            </a:extLst>
          </p:cNvPr>
          <p:cNvSpPr/>
          <p:nvPr/>
        </p:nvSpPr>
        <p:spPr bwMode="auto">
          <a:xfrm>
            <a:off x="5650992" y="4802121"/>
            <a:ext cx="45720" cy="274294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C0C0C0"/>
              </a:highlight>
              <a:latin typeface="Times New Roman" pitchFamily="16" charset="0"/>
              <a:ea typeface="MS Gothic" charset="-128"/>
            </a:endParaRPr>
          </a:p>
        </p:txBody>
      </p:sp>
      <p:sp>
        <p:nvSpPr>
          <p:cNvPr id="4164" name="Rectangle 4163">
            <a:extLst>
              <a:ext uri="{FF2B5EF4-FFF2-40B4-BE49-F238E27FC236}">
                <a16:creationId xmlns:a16="http://schemas.microsoft.com/office/drawing/2014/main" id="{583E6A2D-3776-30A4-D6D7-A1AA9BC3BC57}"/>
              </a:ext>
            </a:extLst>
          </p:cNvPr>
          <p:cNvSpPr/>
          <p:nvPr/>
        </p:nvSpPr>
        <p:spPr bwMode="auto">
          <a:xfrm>
            <a:off x="5696712" y="4802121"/>
            <a:ext cx="45720" cy="274294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C0C0C0"/>
              </a:highlight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45" name="Straight Connector 4144">
            <a:extLst>
              <a:ext uri="{FF2B5EF4-FFF2-40B4-BE49-F238E27FC236}">
                <a16:creationId xmlns:a16="http://schemas.microsoft.com/office/drawing/2014/main" id="{2C8A3DB0-E455-B861-317B-DF68D8FA2569}"/>
              </a:ext>
            </a:extLst>
          </p:cNvPr>
          <p:cNvCxnSpPr>
            <a:cxnSpLocks/>
          </p:cNvCxnSpPr>
          <p:nvPr/>
        </p:nvCxnSpPr>
        <p:spPr bwMode="auto">
          <a:xfrm flipH="1">
            <a:off x="5494251" y="4648200"/>
            <a:ext cx="13479" cy="5318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46" name="Straight Connector 4145">
            <a:extLst>
              <a:ext uri="{FF2B5EF4-FFF2-40B4-BE49-F238E27FC236}">
                <a16:creationId xmlns:a16="http://schemas.microsoft.com/office/drawing/2014/main" id="{7466F972-FC95-75BF-2B44-D03701DDB75A}"/>
              </a:ext>
            </a:extLst>
          </p:cNvPr>
          <p:cNvCxnSpPr>
            <a:cxnSpLocks/>
          </p:cNvCxnSpPr>
          <p:nvPr/>
        </p:nvCxnSpPr>
        <p:spPr bwMode="auto">
          <a:xfrm>
            <a:off x="5743269" y="4648200"/>
            <a:ext cx="0" cy="5318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150" name="TextBox 4149">
            <a:extLst>
              <a:ext uri="{FF2B5EF4-FFF2-40B4-BE49-F238E27FC236}">
                <a16:creationId xmlns:a16="http://schemas.microsoft.com/office/drawing/2014/main" id="{8E0F012E-7A29-5ED8-EAFC-C6340089AB1B}"/>
              </a:ext>
            </a:extLst>
          </p:cNvPr>
          <p:cNvSpPr txBox="1"/>
          <p:nvPr/>
        </p:nvSpPr>
        <p:spPr>
          <a:xfrm>
            <a:off x="5410200" y="4370832"/>
            <a:ext cx="43152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4177" name="Rectangle 4176">
            <a:extLst>
              <a:ext uri="{FF2B5EF4-FFF2-40B4-BE49-F238E27FC236}">
                <a16:creationId xmlns:a16="http://schemas.microsoft.com/office/drawing/2014/main" id="{7213EA7A-98B3-3B1A-F8D4-BA2BCE4C5D11}"/>
              </a:ext>
            </a:extLst>
          </p:cNvPr>
          <p:cNvSpPr/>
          <p:nvPr/>
        </p:nvSpPr>
        <p:spPr bwMode="auto">
          <a:xfrm>
            <a:off x="5742432" y="4800600"/>
            <a:ext cx="665781" cy="27429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C0C0C0"/>
              </a:highlight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238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access—VI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058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800" b="0" dirty="0">
                <a:solidFill>
                  <a:srgbClr val="4F81BD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signals indicate interest in transmitting but do not seize the medium: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600" b="0" dirty="0">
                <a:solidFill>
                  <a:schemeClr val="tx1"/>
                </a:solidFill>
                <a:latin typeface="Calibri" pitchFamily="34" charset="0"/>
              </a:rPr>
              <a:t>  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342320" y="4192836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CFD6E7-38F1-71E2-DD49-BB1BE945317D}"/>
              </a:ext>
            </a:extLst>
          </p:cNvPr>
          <p:cNvGrpSpPr/>
          <p:nvPr/>
        </p:nvGrpSpPr>
        <p:grpSpPr>
          <a:xfrm>
            <a:off x="2011680" y="4040436"/>
            <a:ext cx="274320" cy="45720"/>
            <a:chOff x="2087880" y="3505200"/>
            <a:chExt cx="274320" cy="457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C60073-2EA3-DADC-887D-4F42D7178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01C4B36-8ED0-C9B3-0B90-ABF16F7C9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102FA-C09B-248D-107A-57D0A8A3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808920" y="3901775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3C5783-AF63-66BE-8871-C0F688FA297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5720" y="3918516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606040" y="3918542"/>
            <a:ext cx="609602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383280" y="4038005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585038" y="2743200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64C39D-C78C-67B2-B76F-817E776B6ADC}"/>
              </a:ext>
            </a:extLst>
          </p:cNvPr>
          <p:cNvGrpSpPr/>
          <p:nvPr/>
        </p:nvGrpSpPr>
        <p:grpSpPr>
          <a:xfrm>
            <a:off x="762000" y="3212663"/>
            <a:ext cx="3471673" cy="307777"/>
            <a:chOff x="762000" y="4093535"/>
            <a:chExt cx="3471673" cy="30777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3541E77-7C64-B1D4-466A-1231F151F1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FBB2367-6CFC-0C1B-E929-8E62956114A0}"/>
                </a:ext>
              </a:extLst>
            </p:cNvPr>
            <p:cNvSpPr txBox="1"/>
            <p:nvPr/>
          </p:nvSpPr>
          <p:spPr>
            <a:xfrm>
              <a:off x="762000" y="4093535"/>
              <a:ext cx="538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</a:t>
              </a:r>
              <a:r>
                <a:rPr lang="en-US" sz="1400" i="1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sz="1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D94ECA-EFF3-349E-A027-A12610832A0C}"/>
              </a:ext>
            </a:extLst>
          </p:cNvPr>
          <p:cNvSpPr/>
          <p:nvPr/>
        </p:nvSpPr>
        <p:spPr bwMode="auto">
          <a:xfrm>
            <a:off x="1856232" y="3230880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4E836B-7A85-7551-9D1D-7B3CB80EC073}"/>
              </a:ext>
            </a:extLst>
          </p:cNvPr>
          <p:cNvSpPr txBox="1"/>
          <p:nvPr/>
        </p:nvSpPr>
        <p:spPr>
          <a:xfrm>
            <a:off x="1929384" y="32126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4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1BBFE0-69ED-D773-3FE5-D59F3F53A6B7}"/>
              </a:ext>
            </a:extLst>
          </p:cNvPr>
          <p:cNvGrpSpPr/>
          <p:nvPr/>
        </p:nvGrpSpPr>
        <p:grpSpPr>
          <a:xfrm>
            <a:off x="762000" y="2590800"/>
            <a:ext cx="3471673" cy="307777"/>
            <a:chOff x="762000" y="4093535"/>
            <a:chExt cx="3471673" cy="30777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CBDCEEE-7DF2-4399-649F-82229435F53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CD1E8DC-29A5-7082-A9D6-583F1A16EE89}"/>
                </a:ext>
              </a:extLst>
            </p:cNvPr>
            <p:cNvSpPr txBox="1"/>
            <p:nvPr/>
          </p:nvSpPr>
          <p:spPr>
            <a:xfrm>
              <a:off x="762000" y="4093535"/>
              <a:ext cx="534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1856232" y="2609089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1929384" y="2593777"/>
            <a:ext cx="457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4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5B5B8E-95EE-1DEC-30BC-690048F35472}"/>
              </a:ext>
            </a:extLst>
          </p:cNvPr>
          <p:cNvGrpSpPr/>
          <p:nvPr/>
        </p:nvGrpSpPr>
        <p:grpSpPr>
          <a:xfrm rot="5400000">
            <a:off x="838200" y="3038856"/>
            <a:ext cx="274320" cy="45720"/>
            <a:chOff x="4221480" y="3491461"/>
            <a:chExt cx="274320" cy="4572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4481E0-6A18-0433-260A-0CBA6BBAB4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4ECFE20-1AC6-0B3D-5E02-8AA5B0718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4FF395-9F3C-00A6-45D8-6AB3C1BCB9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1D58FBC-066D-1771-5BD8-3129FAE75FB9}"/>
              </a:ext>
            </a:extLst>
          </p:cNvPr>
          <p:cNvSpPr txBox="1"/>
          <p:nvPr/>
        </p:nvSpPr>
        <p:spPr>
          <a:xfrm>
            <a:off x="5410200" y="2590800"/>
            <a:ext cx="37329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contends as usual in EDCA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in its normal slot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only 4</a:t>
            </a:r>
            <a:r>
              <a:rPr lang="en-US" sz="1600" dirty="0">
                <a:solidFill>
                  <a:srgbClr val="C00000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half short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not change EDCA states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(Intended) AP gains medium access later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might then: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Poll some known high priority STAs,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UORA,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further information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any of the above after a delay,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some combination of the above,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B40F791-965C-FABF-D14B-CF47DDD2AB10}"/>
              </a:ext>
            </a:extLst>
          </p:cNvPr>
          <p:cNvSpPr txBox="1"/>
          <p:nvPr/>
        </p:nvSpPr>
        <p:spPr>
          <a:xfrm>
            <a:off x="685799" y="4495800"/>
            <a:ext cx="4465903" cy="22313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collision between “4</a:t>
            </a:r>
            <a:r>
              <a:rPr lang="en-US" sz="16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s” and a regular PPDU?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worse than if STA1 sent full PPDU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collision between multiple “4</a:t>
            </a:r>
            <a:r>
              <a:rPr lang="en-US" sz="16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s” signals?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Looks like composite 4</a:t>
            </a:r>
            <a:r>
              <a:rPr lang="en-US" sz="15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signal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needs to identify STA(s) anyway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direct collision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Success: side information sent for free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1B122B7-3637-20D4-F46D-E007E7ED66DE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52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758647-A9E5-E9E0-2E3A-9731F4AED42F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16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D09D4D1-9A71-BAF3-6BF6-8869CBC380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856232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F35B86-6D17-1976-69B5-EDF0E8AD6CA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4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2F17915-003D-18CB-EB94-24C035C121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6060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0053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This building block can be used far beyond the basic scenario: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Can be iterated to enable fast, scalable identification of STAs</a:t>
            </a:r>
            <a:endParaRPr lang="en-US" sz="20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4</a:t>
            </a:r>
            <a:r>
              <a:rPr lang="en-US" sz="1800" b="0" dirty="0"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half short training  ② Poll for 4</a:t>
            </a:r>
            <a:r>
              <a:rPr lang="en-US" sz="1800" b="0" dirty="0"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signal in window ③ 4</a:t>
            </a:r>
            <a:r>
              <a:rPr lang="en-US" sz="1800" b="0" dirty="0"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response (4</a:t>
            </a:r>
            <a:r>
              <a:rPr lang="en-US" sz="1800" b="0" dirty="0"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slots)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④ Poll for slot 6  ⑤ STA2 transmits PPDU</a:t>
            </a: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access—VII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B61CCCA-AE0F-D899-1399-7A280DE45955}"/>
              </a:ext>
            </a:extLst>
          </p:cNvPr>
          <p:cNvGrpSpPr/>
          <p:nvPr/>
        </p:nvGrpSpPr>
        <p:grpSpPr>
          <a:xfrm>
            <a:off x="685800" y="2956475"/>
            <a:ext cx="7680591" cy="2529925"/>
            <a:chOff x="685800" y="2575475"/>
            <a:chExt cx="7680591" cy="2529925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FECC152-7C59-1AF1-A4E6-FC8F868986A9}"/>
                </a:ext>
              </a:extLst>
            </p:cNvPr>
            <p:cNvSpPr/>
            <p:nvPr/>
          </p:nvSpPr>
          <p:spPr>
            <a:xfrm>
              <a:off x="1239080" y="3072653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8FA09F-FAD1-2F16-E595-C0E3AD91807A}"/>
                </a:ext>
              </a:extLst>
            </p:cNvPr>
            <p:cNvSpPr txBox="1"/>
            <p:nvPr/>
          </p:nvSpPr>
          <p:spPr>
            <a:xfrm>
              <a:off x="685800" y="2737131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STA1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FD89353-CCF8-FF28-3472-FBF48F46DF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8033" y="4514801"/>
              <a:ext cx="310373" cy="31037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A4E7A09-CFD0-A6DA-DC35-C3C203D64D88}"/>
                </a:ext>
              </a:extLst>
            </p:cNvPr>
            <p:cNvSpPr txBox="1"/>
            <p:nvPr/>
          </p:nvSpPr>
          <p:spPr>
            <a:xfrm>
              <a:off x="746380" y="4190591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1D66F0-F964-4D5C-A165-3DD60069D31C}"/>
                </a:ext>
              </a:extLst>
            </p:cNvPr>
            <p:cNvGrpSpPr/>
            <p:nvPr/>
          </p:nvGrpSpPr>
          <p:grpSpPr>
            <a:xfrm>
              <a:off x="1458407" y="4349615"/>
              <a:ext cx="248518" cy="510273"/>
              <a:chOff x="5735362" y="2322318"/>
              <a:chExt cx="263580" cy="541198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D508AF0A-05D0-E776-7790-2ED4893E9BB9}"/>
                  </a:ext>
                </a:extLst>
              </p:cNvPr>
              <p:cNvCxnSpPr>
                <a:stCxn id="8" idx="6"/>
              </p:cNvCxnSpPr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4187B1FC-7BB4-DCB5-CAED-69B8ABC4DD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A36947A7-346B-2CC9-82BA-AF4C0F8B9021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3165D1AA-1B39-F11A-2E0D-B49A43A7723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A525649B-C000-DA66-A926-CB3A74952189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Isosceles Triangle 60">
                  <a:extLst>
                    <a:ext uri="{FF2B5EF4-FFF2-40B4-BE49-F238E27FC236}">
                      <a16:creationId xmlns:a16="http://schemas.microsoft.com/office/drawing/2014/main" id="{46A2CFDD-A015-1679-3286-E2321F6708A6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9809287F-DECE-A2A4-718F-ED1E94331C7F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CE528DF6-2FC6-19CB-64AE-B787D932506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5FD87B2B-06D2-9709-45DD-DE7ECE1800DB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Isosceles Triangle 57">
                  <a:extLst>
                    <a:ext uri="{FF2B5EF4-FFF2-40B4-BE49-F238E27FC236}">
                      <a16:creationId xmlns:a16="http://schemas.microsoft.com/office/drawing/2014/main" id="{113D2773-9A4D-0361-9701-C08D40B473CF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748D620-56B3-6E18-6131-F7622EC307EB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FE05DBE3-628B-D31B-47D4-37D4BEC4DD4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951B7DC0-538B-3EB9-1E17-D33CCFBA463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Isosceles Triangle 54">
                  <a:extLst>
                    <a:ext uri="{FF2B5EF4-FFF2-40B4-BE49-F238E27FC236}">
                      <a16:creationId xmlns:a16="http://schemas.microsoft.com/office/drawing/2014/main" id="{6794DE9E-A242-0B0F-7FAD-AFF34ADC82DA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563F9856-83D0-C973-E354-F68066B3BFBB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D724CCD0-BF02-9C6E-3799-8370001B17A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B5DC2E5B-1592-07BA-FF73-7D53072B5B2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Isosceles Triangle 51">
                  <a:extLst>
                    <a:ext uri="{FF2B5EF4-FFF2-40B4-BE49-F238E27FC236}">
                      <a16:creationId xmlns:a16="http://schemas.microsoft.com/office/drawing/2014/main" id="{998703DA-2DDD-D854-0B99-B6EBDDE24EFA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670774-9EE1-1C96-1C7E-D4F29FE5B835}"/>
                </a:ext>
              </a:extLst>
            </p:cNvPr>
            <p:cNvSpPr/>
            <p:nvPr/>
          </p:nvSpPr>
          <p:spPr>
            <a:xfrm>
              <a:off x="1228857" y="3769782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CF5C2EC-E73A-A8D0-1138-53B6DCBCE984}"/>
                </a:ext>
              </a:extLst>
            </p:cNvPr>
            <p:cNvSpPr txBox="1"/>
            <p:nvPr/>
          </p:nvSpPr>
          <p:spPr>
            <a:xfrm>
              <a:off x="703761" y="3446608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STA2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EC49C71-38F6-C43A-1E35-71B8C0158342}"/>
                </a:ext>
              </a:extLst>
            </p:cNvPr>
            <p:cNvCxnSpPr/>
            <p:nvPr/>
          </p:nvCxnSpPr>
          <p:spPr>
            <a:xfrm>
              <a:off x="2007418" y="3345455"/>
              <a:ext cx="5586723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4628C1-4871-1AC2-B73C-2EBC7686D20D}"/>
                </a:ext>
              </a:extLst>
            </p:cNvPr>
            <p:cNvSpPr txBox="1"/>
            <p:nvPr/>
          </p:nvSpPr>
          <p:spPr>
            <a:xfrm>
              <a:off x="7755075" y="3199790"/>
              <a:ext cx="611316" cy="29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time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A9635B-75FB-84AD-07C4-87A72BF5D390}"/>
                </a:ext>
              </a:extLst>
            </p:cNvPr>
            <p:cNvSpPr/>
            <p:nvPr/>
          </p:nvSpPr>
          <p:spPr>
            <a:xfrm>
              <a:off x="2411550" y="2737088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Graphic 15" descr="Badge 1 outline">
              <a:extLst>
                <a:ext uri="{FF2B5EF4-FFF2-40B4-BE49-F238E27FC236}">
                  <a16:creationId xmlns:a16="http://schemas.microsoft.com/office/drawing/2014/main" id="{A8171F36-182B-7204-DD76-48FF3C52D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556319" y="2575475"/>
              <a:ext cx="344859" cy="344859"/>
            </a:xfrm>
            <a:prstGeom prst="rect">
              <a:avLst/>
            </a:prstGeom>
          </p:spPr>
        </p:pic>
        <p:pic>
          <p:nvPicPr>
            <p:cNvPr id="17" name="Graphic 16" descr="Badge 3 outline">
              <a:extLst>
                <a:ext uri="{FF2B5EF4-FFF2-40B4-BE49-F238E27FC236}">
                  <a16:creationId xmlns:a16="http://schemas.microsoft.com/office/drawing/2014/main" id="{C7406B92-9323-2E19-32D3-78E45B6FD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960470" y="2576001"/>
              <a:ext cx="344859" cy="344859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29F3858-EF1C-A75E-7012-3FDA88A2039D}"/>
                </a:ext>
              </a:extLst>
            </p:cNvPr>
            <p:cNvSpPr/>
            <p:nvPr/>
          </p:nvSpPr>
          <p:spPr>
            <a:xfrm>
              <a:off x="2671992" y="4344680"/>
              <a:ext cx="383907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0E6C11D-EC54-66C4-9404-311137FD41E3}"/>
                </a:ext>
              </a:extLst>
            </p:cNvPr>
            <p:cNvCxnSpPr>
              <a:cxnSpLocks/>
            </p:cNvCxnSpPr>
            <p:nvPr/>
          </p:nvCxnSpPr>
          <p:spPr>
            <a:xfrm>
              <a:off x="3091822" y="4645260"/>
              <a:ext cx="900349" cy="35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EC92A2C-2A49-0F27-EF58-806A742E0A0B}"/>
                </a:ext>
              </a:extLst>
            </p:cNvPr>
            <p:cNvCxnSpPr/>
            <p:nvPr/>
          </p:nvCxnSpPr>
          <p:spPr>
            <a:xfrm>
              <a:off x="3992171" y="4325186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Graphic 20" descr="Badge outline">
              <a:extLst>
                <a:ext uri="{FF2B5EF4-FFF2-40B4-BE49-F238E27FC236}">
                  <a16:creationId xmlns:a16="http://schemas.microsoft.com/office/drawing/2014/main" id="{D32C527E-D0E7-214B-C2B1-8DCB4DA55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091822" y="4277186"/>
              <a:ext cx="344859" cy="344859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D058EA2-0144-9290-B82E-B74775D087DB}"/>
                </a:ext>
              </a:extLst>
            </p:cNvPr>
            <p:cNvSpPr/>
            <p:nvPr/>
          </p:nvSpPr>
          <p:spPr>
            <a:xfrm>
              <a:off x="4818356" y="3505881"/>
              <a:ext cx="1178646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Graphic 22" descr="Badge 5 outline">
              <a:extLst>
                <a:ext uri="{FF2B5EF4-FFF2-40B4-BE49-F238E27FC236}">
                  <a16:creationId xmlns:a16="http://schemas.microsoft.com/office/drawing/2014/main" id="{7D1BBFD3-E52A-E394-1784-7FF0A24CA0C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035250" y="3409219"/>
              <a:ext cx="344859" cy="344859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6BCFDCB-D5AF-ACEB-F286-43122CB1E452}"/>
                </a:ext>
              </a:extLst>
            </p:cNvPr>
            <p:cNvSpPr/>
            <p:nvPr/>
          </p:nvSpPr>
          <p:spPr>
            <a:xfrm>
              <a:off x="4308941" y="4322231"/>
              <a:ext cx="412233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AD95E75-EB42-3779-795E-1F7C8DD0085A}"/>
                </a:ext>
              </a:extLst>
            </p:cNvPr>
            <p:cNvCxnSpPr>
              <a:cxnSpLocks/>
            </p:cNvCxnSpPr>
            <p:nvPr/>
          </p:nvCxnSpPr>
          <p:spPr>
            <a:xfrm>
              <a:off x="4804888" y="4639864"/>
              <a:ext cx="1343804" cy="4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89C9947-ABDB-14DA-7436-72361E9BCDEF}"/>
                </a:ext>
              </a:extLst>
            </p:cNvPr>
            <p:cNvCxnSpPr/>
            <p:nvPr/>
          </p:nvCxnSpPr>
          <p:spPr>
            <a:xfrm>
              <a:off x="6165480" y="4302737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Graphic 26" descr="Badge 4 outline">
              <a:extLst>
                <a:ext uri="{FF2B5EF4-FFF2-40B4-BE49-F238E27FC236}">
                  <a16:creationId xmlns:a16="http://schemas.microsoft.com/office/drawing/2014/main" id="{D4904E8E-4D24-B9F4-899F-08975B3350C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800411" y="4274433"/>
              <a:ext cx="344859" cy="344859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E3BC48A-85EE-8C7D-3EAC-5814C003B3E3}"/>
                </a:ext>
              </a:extLst>
            </p:cNvPr>
            <p:cNvSpPr/>
            <p:nvPr/>
          </p:nvSpPr>
          <p:spPr>
            <a:xfrm>
              <a:off x="2420531" y="3500492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705FA04-3ECB-08AA-4ED9-7C6896D536F4}"/>
                </a:ext>
              </a:extLst>
            </p:cNvPr>
            <p:cNvSpPr/>
            <p:nvPr/>
          </p:nvSpPr>
          <p:spPr>
            <a:xfrm>
              <a:off x="3123930" y="273708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DA7DBF8-B5D5-CB0A-1A34-60EB4659817D}"/>
                </a:ext>
              </a:extLst>
            </p:cNvPr>
            <p:cNvSpPr/>
            <p:nvPr/>
          </p:nvSpPr>
          <p:spPr>
            <a:xfrm>
              <a:off x="3238774" y="273726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2CA2552-DAD0-5D23-3B9E-40EAC377F164}"/>
                </a:ext>
              </a:extLst>
            </p:cNvPr>
            <p:cNvSpPr/>
            <p:nvPr/>
          </p:nvSpPr>
          <p:spPr>
            <a:xfrm>
              <a:off x="3355647" y="2737088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6AE8878-EB4D-8C39-2613-9E4C26424BF4}"/>
                </a:ext>
              </a:extLst>
            </p:cNvPr>
            <p:cNvSpPr/>
            <p:nvPr/>
          </p:nvSpPr>
          <p:spPr>
            <a:xfrm>
              <a:off x="3472271" y="2737140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6A2B6F9-003F-C479-8BC1-915A84B0D94A}"/>
                </a:ext>
              </a:extLst>
            </p:cNvPr>
            <p:cNvSpPr/>
            <p:nvPr/>
          </p:nvSpPr>
          <p:spPr>
            <a:xfrm>
              <a:off x="3590019" y="273727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4523D0B-D972-DCB7-E6C1-BF2DB413EF17}"/>
                </a:ext>
              </a:extLst>
            </p:cNvPr>
            <p:cNvSpPr/>
            <p:nvPr/>
          </p:nvSpPr>
          <p:spPr>
            <a:xfrm>
              <a:off x="3706892" y="2737096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E1646F4-EF01-E44B-C4F5-FF6C49E1DD32}"/>
                </a:ext>
              </a:extLst>
            </p:cNvPr>
            <p:cNvSpPr/>
            <p:nvPr/>
          </p:nvSpPr>
          <p:spPr>
            <a:xfrm>
              <a:off x="3821315" y="273710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B72DC0A-7307-AEAE-BF89-50FD064F177B}"/>
                </a:ext>
              </a:extLst>
            </p:cNvPr>
            <p:cNvSpPr/>
            <p:nvPr/>
          </p:nvSpPr>
          <p:spPr>
            <a:xfrm>
              <a:off x="3121019" y="3500491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EFA7ABC-8E19-4A2E-B459-798A52D3AED2}"/>
                </a:ext>
              </a:extLst>
            </p:cNvPr>
            <p:cNvSpPr/>
            <p:nvPr/>
          </p:nvSpPr>
          <p:spPr>
            <a:xfrm>
              <a:off x="3238767" y="350062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A0C0437-4B94-D57B-FBEC-1F571D0739BB}"/>
                </a:ext>
              </a:extLst>
            </p:cNvPr>
            <p:cNvSpPr/>
            <p:nvPr/>
          </p:nvSpPr>
          <p:spPr>
            <a:xfrm>
              <a:off x="3355640" y="350044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02BD8ED-55D6-A558-D323-52029146BB54}"/>
                </a:ext>
              </a:extLst>
            </p:cNvPr>
            <p:cNvSpPr/>
            <p:nvPr/>
          </p:nvSpPr>
          <p:spPr>
            <a:xfrm>
              <a:off x="3472264" y="3500499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2B69AAB-767C-A66A-5788-54D581D32C11}"/>
                </a:ext>
              </a:extLst>
            </p:cNvPr>
            <p:cNvSpPr/>
            <p:nvPr/>
          </p:nvSpPr>
          <p:spPr>
            <a:xfrm>
              <a:off x="3590011" y="3500633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ABBCD3D-BBC8-DFDA-F9CE-D6A2DA5F8A7B}"/>
                </a:ext>
              </a:extLst>
            </p:cNvPr>
            <p:cNvSpPr/>
            <p:nvPr/>
          </p:nvSpPr>
          <p:spPr>
            <a:xfrm>
              <a:off x="3706884" y="3500456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DD05F9C-1AFB-595A-7710-A33D7011472B}"/>
                </a:ext>
              </a:extLst>
            </p:cNvPr>
            <p:cNvSpPr/>
            <p:nvPr/>
          </p:nvSpPr>
          <p:spPr>
            <a:xfrm>
              <a:off x="3821307" y="350046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8EAD49B-B41E-4033-639E-1F641F6551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11550" y="2590800"/>
              <a:ext cx="0" cy="2514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71496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152890</TotalTime>
  <Words>2019</Words>
  <Application>Microsoft Office PowerPoint</Application>
  <PresentationFormat>On-screen Show (4:3)</PresentationFormat>
  <Paragraphs>486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Unicode MS</vt:lpstr>
      <vt:lpstr>Calibri</vt:lpstr>
      <vt:lpstr>Symbol</vt:lpstr>
      <vt:lpstr>Times New Roman</vt:lpstr>
      <vt:lpstr>802-11-Submission</vt:lpstr>
      <vt:lpstr>Document</vt:lpstr>
      <vt:lpstr>Ultra-reliable PHY elements: Low latency, low collision, low power medium access</vt:lpstr>
      <vt:lpstr>Abstract</vt:lpstr>
      <vt:lpstr>UL medium access—I</vt:lpstr>
      <vt:lpstr>UL medium access—II</vt:lpstr>
      <vt:lpstr>UL medium access—III</vt:lpstr>
      <vt:lpstr>UL medium access—IV</vt:lpstr>
      <vt:lpstr>UL medium access—V</vt:lpstr>
      <vt:lpstr>UL medium access—VI</vt:lpstr>
      <vt:lpstr>UL medium access—VII</vt:lpstr>
      <vt:lpstr>UL medium access—VIII</vt:lpstr>
      <vt:lpstr>UL medium access—IX</vt:lpstr>
      <vt:lpstr>Coordinated medium access</vt:lpstr>
      <vt:lpstr>Notes</vt:lpstr>
      <vt:lpstr>“UHR in one sentence”</vt:lpstr>
      <vt:lpstr>Conclusion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11-24-0284-01-00bn-low-latency-low-collision-low-power-uhr-medium-access</dc:title>
  <dc:creator>Sean Coffey;Der-Zheng Liu</dc:creator>
  <cp:lastModifiedBy>Sean Coffey</cp:lastModifiedBy>
  <cp:revision>1502</cp:revision>
  <cp:lastPrinted>1601-01-01T00:00:00Z</cp:lastPrinted>
  <dcterms:created xsi:type="dcterms:W3CDTF">2014-07-14T14:49:11Z</dcterms:created>
  <dcterms:modified xsi:type="dcterms:W3CDTF">2024-03-13T16:47:14Z</dcterms:modified>
</cp:coreProperties>
</file>