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88" r:id="rId2"/>
    <p:sldId id="604" r:id="rId3"/>
    <p:sldId id="605" r:id="rId4"/>
    <p:sldId id="635" r:id="rId5"/>
    <p:sldId id="629" r:id="rId6"/>
    <p:sldId id="637" r:id="rId7"/>
    <p:sldId id="631" r:id="rId8"/>
    <p:sldId id="614" r:id="rId9"/>
    <p:sldId id="616" r:id="rId10"/>
    <p:sldId id="597" r:id="rId11"/>
    <p:sldId id="621" r:id="rId12"/>
    <p:sldId id="632" r:id="rId13"/>
    <p:sldId id="624" r:id="rId14"/>
    <p:sldId id="600" r:id="rId15"/>
    <p:sldId id="601" r:id="rId16"/>
    <p:sldId id="602" r:id="rId17"/>
    <p:sldId id="633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CC99"/>
    <a:srgbClr val="2E75B6"/>
    <a:srgbClr val="FFFFFF"/>
    <a:srgbClr val="009999"/>
    <a:srgbClr val="00CC99"/>
    <a:srgbClr val="99CCFF"/>
    <a:srgbClr val="4A7EBB"/>
    <a:srgbClr val="00956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1D8B28-F769-4463-89BD-261BC30B5AB0}" v="2" dt="2024-02-09T19:22:14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899" autoAdjust="0"/>
  </p:normalViewPr>
  <p:slideViewPr>
    <p:cSldViewPr>
      <p:cViewPr varScale="1">
        <p:scale>
          <a:sx n="95" d="100"/>
          <a:sy n="95" d="100"/>
        </p:scale>
        <p:origin x="1075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1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Coffey" userId="78b6c01de8847d4f" providerId="LiveId" clId="{541D8B28-F769-4463-89BD-261BC30B5AB0}"/>
    <pc:docChg chg="modSld modMainMaster">
      <pc:chgData name="Sean Coffey" userId="78b6c01de8847d4f" providerId="LiveId" clId="{541D8B28-F769-4463-89BD-261BC30B5AB0}" dt="2024-02-09T19:19:26.570" v="47" actId="20577"/>
      <pc:docMkLst>
        <pc:docMk/>
      </pc:docMkLst>
      <pc:sldChg chg="modSp mod">
        <pc:chgData name="Sean Coffey" userId="78b6c01de8847d4f" providerId="LiveId" clId="{541D8B28-F769-4463-89BD-261BC30B5AB0}" dt="2024-02-09T19:17:54.250" v="39" actId="20577"/>
        <pc:sldMkLst>
          <pc:docMk/>
          <pc:sldMk cId="584325040" sldId="588"/>
        </pc:sldMkLst>
        <pc:spChg chg="mod">
          <ac:chgData name="Sean Coffey" userId="78b6c01de8847d4f" providerId="LiveId" clId="{541D8B28-F769-4463-89BD-261BC30B5AB0}" dt="2024-02-09T19:17:46.490" v="31" actId="20577"/>
          <ac:spMkLst>
            <pc:docMk/>
            <pc:sldMk cId="584325040" sldId="588"/>
            <ac:spMk id="3" creationId="{94EEF1C2-D245-4689-A5F7-9417E72CA1AB}"/>
          </ac:spMkLst>
        </pc:spChg>
        <pc:spChg chg="mod">
          <ac:chgData name="Sean Coffey" userId="78b6c01de8847d4f" providerId="LiveId" clId="{541D8B28-F769-4463-89BD-261BC30B5AB0}" dt="2024-02-09T19:17:54.250" v="39" actId="20577"/>
          <ac:spMkLst>
            <pc:docMk/>
            <pc:sldMk cId="584325040" sldId="588"/>
            <ac:spMk id="3074" creationId="{00000000-0000-0000-0000-000000000000}"/>
          </ac:spMkLst>
        </pc:spChg>
      </pc:sldChg>
      <pc:sldMasterChg chg="modSp mod">
        <pc:chgData name="Sean Coffey" userId="78b6c01de8847d4f" providerId="LiveId" clId="{541D8B28-F769-4463-89BD-261BC30B5AB0}" dt="2024-02-09T19:19:26.570" v="47" actId="20577"/>
        <pc:sldMasterMkLst>
          <pc:docMk/>
          <pc:sldMasterMk cId="0" sldId="2147483648"/>
        </pc:sldMasterMkLst>
        <pc:spChg chg="mod">
          <ac:chgData name="Sean Coffey" userId="78b6c01de8847d4f" providerId="LiveId" clId="{541D8B28-F769-4463-89BD-261BC30B5AB0}" dt="2024-02-09T19:19:26.570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43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644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57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92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26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6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24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25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04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2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7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147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1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39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8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Seán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3655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0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11" Type="http://schemas.openxmlformats.org/officeDocument/2006/relationships/image" Target="../media/image8.png"/><Relationship Id="rId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image" Target="../media/image11.sv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14222"/>
              </p:ext>
            </p:extLst>
          </p:nvPr>
        </p:nvGraphicFramePr>
        <p:xfrm>
          <a:off x="576263" y="3073400"/>
          <a:ext cx="7848600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919" imgH="2474603" progId="Word.Document.8">
                  <p:embed/>
                </p:oleObj>
              </mc:Choice>
              <mc:Fallback>
                <p:oleObj name="Document" r:id="rId3" imgW="8512919" imgH="2474603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073400"/>
                        <a:ext cx="7848600" cy="227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Seán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Calibri" pitchFamily="34" charset="0"/>
              </a:rPr>
              <a:t>Ultra-reliable PHY elements:</a:t>
            </a:r>
            <a:br>
              <a:rPr lang="en-GB" sz="2800" dirty="0">
                <a:latin typeface="Calibri" pitchFamily="34" charset="0"/>
              </a:rPr>
            </a:br>
            <a:r>
              <a:rPr lang="en-GB" sz="2800" dirty="0">
                <a:latin typeface="Calibri" pitchFamily="34" charset="0"/>
              </a:rPr>
              <a:t>Low latency, low collision, low power medium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2024-02-09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EEF1C2-D245-4689-A5F7-9417E72CA1AB}"/>
              </a:ext>
            </a:extLst>
          </p:cNvPr>
          <p:cNvSpPr txBox="1"/>
          <p:nvPr/>
        </p:nvSpPr>
        <p:spPr>
          <a:xfrm>
            <a:off x="550069" y="4419600"/>
            <a:ext cx="80438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r0 (February 9, 2024): Initial version</a:t>
            </a:r>
          </a:p>
          <a:p>
            <a:r>
              <a:rPr lang="en-US" sz="1600" dirty="0">
                <a:latin typeface="Calibri" panose="020F050202020403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584325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PR/PRI function can be iterated to enable fast, scalable identification of STAs</a:t>
            </a:r>
            <a:endParaRPr lang="en-US" sz="20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PR/PRI  ② Poll for PR/PRI in window ③ PR/PRI response (4</a:t>
            </a:r>
            <a:r>
              <a:rPr lang="en-US" sz="1800" b="0" dirty="0"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slots)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④ Poll for slot 6  ⑤ STA-2 transmits PPDU</a:t>
            </a: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106" name="Oval 4105">
            <a:extLst>
              <a:ext uri="{FF2B5EF4-FFF2-40B4-BE49-F238E27FC236}">
                <a16:creationId xmlns:a16="http://schemas.microsoft.com/office/drawing/2014/main" id="{D2AD8644-A03D-D586-F030-C557296B6B50}"/>
              </a:ext>
            </a:extLst>
          </p:cNvPr>
          <p:cNvSpPr/>
          <p:nvPr/>
        </p:nvSpPr>
        <p:spPr>
          <a:xfrm>
            <a:off x="1239080" y="307265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07" name="TextBox 4106">
            <a:extLst>
              <a:ext uri="{FF2B5EF4-FFF2-40B4-BE49-F238E27FC236}">
                <a16:creationId xmlns:a16="http://schemas.microsoft.com/office/drawing/2014/main" id="{4EF59A57-326C-55D8-3D3C-9BC57FF9323F}"/>
              </a:ext>
            </a:extLst>
          </p:cNvPr>
          <p:cNvSpPr txBox="1"/>
          <p:nvPr/>
        </p:nvSpPr>
        <p:spPr>
          <a:xfrm>
            <a:off x="685800" y="2737131"/>
            <a:ext cx="726841" cy="3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STA-1</a:t>
            </a:r>
          </a:p>
        </p:txBody>
      </p:sp>
      <p:sp>
        <p:nvSpPr>
          <p:cNvPr id="4145" name="Oval 4144">
            <a:extLst>
              <a:ext uri="{FF2B5EF4-FFF2-40B4-BE49-F238E27FC236}">
                <a16:creationId xmlns:a16="http://schemas.microsoft.com/office/drawing/2014/main" id="{1071096E-3046-B6CC-B3C2-23BBF8206809}"/>
              </a:ext>
            </a:extLst>
          </p:cNvPr>
          <p:cNvSpPr>
            <a:spLocks noChangeAspect="1"/>
          </p:cNvSpPr>
          <p:nvPr/>
        </p:nvSpPr>
        <p:spPr>
          <a:xfrm>
            <a:off x="1148033" y="451480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46" name="TextBox 4145">
            <a:extLst>
              <a:ext uri="{FF2B5EF4-FFF2-40B4-BE49-F238E27FC236}">
                <a16:creationId xmlns:a16="http://schemas.microsoft.com/office/drawing/2014/main" id="{731D6D5B-4022-F36E-9987-F36E72354888}"/>
              </a:ext>
            </a:extLst>
          </p:cNvPr>
          <p:cNvSpPr txBox="1"/>
          <p:nvPr/>
        </p:nvSpPr>
        <p:spPr>
          <a:xfrm>
            <a:off x="746380" y="4190591"/>
            <a:ext cx="588238" cy="34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AP-1</a:t>
            </a:r>
          </a:p>
        </p:txBody>
      </p:sp>
      <p:grpSp>
        <p:nvGrpSpPr>
          <p:cNvPr id="4147" name="Group 4146">
            <a:extLst>
              <a:ext uri="{FF2B5EF4-FFF2-40B4-BE49-F238E27FC236}">
                <a16:creationId xmlns:a16="http://schemas.microsoft.com/office/drawing/2014/main" id="{30424A4F-2B30-485E-7885-0B653519B153}"/>
              </a:ext>
            </a:extLst>
          </p:cNvPr>
          <p:cNvGrpSpPr/>
          <p:nvPr/>
        </p:nvGrpSpPr>
        <p:grpSpPr>
          <a:xfrm>
            <a:off x="1458407" y="4349615"/>
            <a:ext cx="248518" cy="510273"/>
            <a:chOff x="5735362" y="2322318"/>
            <a:chExt cx="263580" cy="541198"/>
          </a:xfrm>
        </p:grpSpPr>
        <p:cxnSp>
          <p:nvCxnSpPr>
            <p:cNvPr id="4148" name="Straight Connector 4147">
              <a:extLst>
                <a:ext uri="{FF2B5EF4-FFF2-40B4-BE49-F238E27FC236}">
                  <a16:creationId xmlns:a16="http://schemas.microsoft.com/office/drawing/2014/main" id="{6C7D2D7C-5028-E966-EA4C-99FB02764122}"/>
                </a:ext>
              </a:extLst>
            </p:cNvPr>
            <p:cNvCxnSpPr>
              <a:stCxn id="4145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9" name="Straight Connector 4148">
              <a:extLst>
                <a:ext uri="{FF2B5EF4-FFF2-40B4-BE49-F238E27FC236}">
                  <a16:creationId xmlns:a16="http://schemas.microsoft.com/office/drawing/2014/main" id="{634BD525-D14C-B370-A03B-FD9C2A549348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50" name="Group 4149">
              <a:extLst>
                <a:ext uri="{FF2B5EF4-FFF2-40B4-BE49-F238E27FC236}">
                  <a16:creationId xmlns:a16="http://schemas.microsoft.com/office/drawing/2014/main" id="{B9D3223D-CF8A-8A79-740F-EBBDBC7221F9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63" name="Straight Connector 4162">
                <a:extLst>
                  <a:ext uri="{FF2B5EF4-FFF2-40B4-BE49-F238E27FC236}">
                    <a16:creationId xmlns:a16="http://schemas.microsoft.com/office/drawing/2014/main" id="{F21BD77A-F1ED-3B77-EF60-9ECB10880D44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4" name="Straight Connector 4163">
                <a:extLst>
                  <a:ext uri="{FF2B5EF4-FFF2-40B4-BE49-F238E27FC236}">
                    <a16:creationId xmlns:a16="http://schemas.microsoft.com/office/drawing/2014/main" id="{87022CDA-95BA-B805-B846-7A88F136788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5" name="Isosceles Triangle 4164">
                <a:extLst>
                  <a:ext uri="{FF2B5EF4-FFF2-40B4-BE49-F238E27FC236}">
                    <a16:creationId xmlns:a16="http://schemas.microsoft.com/office/drawing/2014/main" id="{9EFE08E3-3655-0391-4CB9-168F1A5BE7F4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51" name="Group 4150">
              <a:extLst>
                <a:ext uri="{FF2B5EF4-FFF2-40B4-BE49-F238E27FC236}">
                  <a16:creationId xmlns:a16="http://schemas.microsoft.com/office/drawing/2014/main" id="{93A4C359-A9C9-344F-D9B7-0149C7466157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60" name="Straight Connector 4159">
                <a:extLst>
                  <a:ext uri="{FF2B5EF4-FFF2-40B4-BE49-F238E27FC236}">
                    <a16:creationId xmlns:a16="http://schemas.microsoft.com/office/drawing/2014/main" id="{AA0C333F-1DA0-E371-4877-7855D13B6025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1" name="Straight Connector 4160">
                <a:extLst>
                  <a:ext uri="{FF2B5EF4-FFF2-40B4-BE49-F238E27FC236}">
                    <a16:creationId xmlns:a16="http://schemas.microsoft.com/office/drawing/2014/main" id="{FCDC862C-DCA8-849A-ED6C-528A0C1443E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2" name="Isosceles Triangle 4161">
                <a:extLst>
                  <a:ext uri="{FF2B5EF4-FFF2-40B4-BE49-F238E27FC236}">
                    <a16:creationId xmlns:a16="http://schemas.microsoft.com/office/drawing/2014/main" id="{951F08EE-6229-94E9-F6B6-B0699C02CD2F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52" name="Group 4151">
              <a:extLst>
                <a:ext uri="{FF2B5EF4-FFF2-40B4-BE49-F238E27FC236}">
                  <a16:creationId xmlns:a16="http://schemas.microsoft.com/office/drawing/2014/main" id="{E5315256-445F-25B3-F16D-3E43F2E3946E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57" name="Straight Connector 4156">
                <a:extLst>
                  <a:ext uri="{FF2B5EF4-FFF2-40B4-BE49-F238E27FC236}">
                    <a16:creationId xmlns:a16="http://schemas.microsoft.com/office/drawing/2014/main" id="{07099A1A-A1EE-B995-2CB6-B09DDA98182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8" name="Straight Connector 4157">
                <a:extLst>
                  <a:ext uri="{FF2B5EF4-FFF2-40B4-BE49-F238E27FC236}">
                    <a16:creationId xmlns:a16="http://schemas.microsoft.com/office/drawing/2014/main" id="{7263F97E-6342-89CB-73DF-F23CB8757D76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59" name="Isosceles Triangle 4158">
                <a:extLst>
                  <a:ext uri="{FF2B5EF4-FFF2-40B4-BE49-F238E27FC236}">
                    <a16:creationId xmlns:a16="http://schemas.microsoft.com/office/drawing/2014/main" id="{F3156908-7B83-3EE2-6D7D-FF095C3ADD8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53" name="Group 4152">
              <a:extLst>
                <a:ext uri="{FF2B5EF4-FFF2-40B4-BE49-F238E27FC236}">
                  <a16:creationId xmlns:a16="http://schemas.microsoft.com/office/drawing/2014/main" id="{30CA63DA-F91C-9B37-BF19-88A1E6052D23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54" name="Straight Connector 4153">
                <a:extLst>
                  <a:ext uri="{FF2B5EF4-FFF2-40B4-BE49-F238E27FC236}">
                    <a16:creationId xmlns:a16="http://schemas.microsoft.com/office/drawing/2014/main" id="{22F4232A-71C5-EA54-EB48-28F0CA4FADF9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5" name="Straight Connector 4154">
                <a:extLst>
                  <a:ext uri="{FF2B5EF4-FFF2-40B4-BE49-F238E27FC236}">
                    <a16:creationId xmlns:a16="http://schemas.microsoft.com/office/drawing/2014/main" id="{B3BC5892-9A1E-7520-1C60-976A6ADA6165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56" name="Isosceles Triangle 4155">
                <a:extLst>
                  <a:ext uri="{FF2B5EF4-FFF2-40B4-BE49-F238E27FC236}">
                    <a16:creationId xmlns:a16="http://schemas.microsoft.com/office/drawing/2014/main" id="{BD0A5636-8584-08A0-148B-817FA4F5D0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27" name="Oval 4126">
            <a:extLst>
              <a:ext uri="{FF2B5EF4-FFF2-40B4-BE49-F238E27FC236}">
                <a16:creationId xmlns:a16="http://schemas.microsoft.com/office/drawing/2014/main" id="{0D0005C8-29FE-968F-3A94-C1BBE07D5DBF}"/>
              </a:ext>
            </a:extLst>
          </p:cNvPr>
          <p:cNvSpPr/>
          <p:nvPr/>
        </p:nvSpPr>
        <p:spPr>
          <a:xfrm>
            <a:off x="1228857" y="376978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28" name="TextBox 4127">
            <a:extLst>
              <a:ext uri="{FF2B5EF4-FFF2-40B4-BE49-F238E27FC236}">
                <a16:creationId xmlns:a16="http://schemas.microsoft.com/office/drawing/2014/main" id="{DA8AB4E4-DA0B-DC89-1848-99D69C36F7C4}"/>
              </a:ext>
            </a:extLst>
          </p:cNvPr>
          <p:cNvSpPr txBox="1"/>
          <p:nvPr/>
        </p:nvSpPr>
        <p:spPr>
          <a:xfrm>
            <a:off x="703761" y="3446608"/>
            <a:ext cx="726841" cy="3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STA-2</a:t>
            </a:r>
          </a:p>
        </p:txBody>
      </p:sp>
      <p:cxnSp>
        <p:nvCxnSpPr>
          <p:cNvPr id="4108" name="Straight Arrow Connector 4107">
            <a:extLst>
              <a:ext uri="{FF2B5EF4-FFF2-40B4-BE49-F238E27FC236}">
                <a16:creationId xmlns:a16="http://schemas.microsoft.com/office/drawing/2014/main" id="{EAABBAB3-ED77-6BCF-D321-D7CFA191F4AB}"/>
              </a:ext>
            </a:extLst>
          </p:cNvPr>
          <p:cNvCxnSpPr/>
          <p:nvPr/>
        </p:nvCxnSpPr>
        <p:spPr>
          <a:xfrm>
            <a:off x="2007418" y="3345455"/>
            <a:ext cx="5586723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TextBox 4111">
            <a:extLst>
              <a:ext uri="{FF2B5EF4-FFF2-40B4-BE49-F238E27FC236}">
                <a16:creationId xmlns:a16="http://schemas.microsoft.com/office/drawing/2014/main" id="{CE63D00B-A7F5-5A21-C016-9F461ABA1172}"/>
              </a:ext>
            </a:extLst>
          </p:cNvPr>
          <p:cNvSpPr txBox="1"/>
          <p:nvPr/>
        </p:nvSpPr>
        <p:spPr>
          <a:xfrm>
            <a:off x="7755075" y="3199790"/>
            <a:ext cx="611316" cy="290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4113" name="Rectangle 4112">
            <a:extLst>
              <a:ext uri="{FF2B5EF4-FFF2-40B4-BE49-F238E27FC236}">
                <a16:creationId xmlns:a16="http://schemas.microsoft.com/office/drawing/2014/main" id="{5A545947-3E25-8D7C-BE53-4DDB59D63D98}"/>
              </a:ext>
            </a:extLst>
          </p:cNvPr>
          <p:cNvSpPr/>
          <p:nvPr/>
        </p:nvSpPr>
        <p:spPr>
          <a:xfrm>
            <a:off x="2411550" y="273708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14" name="Graphic 4113" descr="Badge 1 outline">
            <a:extLst>
              <a:ext uri="{FF2B5EF4-FFF2-40B4-BE49-F238E27FC236}">
                <a16:creationId xmlns:a16="http://schemas.microsoft.com/office/drawing/2014/main" id="{D95590F0-93D1-EA57-FDBD-9CFF3B9DD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56319" y="2575475"/>
            <a:ext cx="344859" cy="344859"/>
          </a:xfrm>
          <a:prstGeom prst="rect">
            <a:avLst/>
          </a:prstGeom>
        </p:spPr>
      </p:pic>
      <p:pic>
        <p:nvPicPr>
          <p:cNvPr id="4115" name="Graphic 4114" descr="Badge 3 outline">
            <a:extLst>
              <a:ext uri="{FF2B5EF4-FFF2-40B4-BE49-F238E27FC236}">
                <a16:creationId xmlns:a16="http://schemas.microsoft.com/office/drawing/2014/main" id="{1AC7A055-2063-40B8-C810-45BE933FE9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60470" y="2576001"/>
            <a:ext cx="344859" cy="344859"/>
          </a:xfrm>
          <a:prstGeom prst="rect">
            <a:avLst/>
          </a:prstGeom>
        </p:spPr>
      </p:pic>
      <p:sp>
        <p:nvSpPr>
          <p:cNvPr id="4116" name="Rectangle 4115">
            <a:extLst>
              <a:ext uri="{FF2B5EF4-FFF2-40B4-BE49-F238E27FC236}">
                <a16:creationId xmlns:a16="http://schemas.microsoft.com/office/drawing/2014/main" id="{D80EC9C2-0584-4F68-5E0E-E37D6EBC31D7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7" name="Straight Arrow Connector 4116">
            <a:extLst>
              <a:ext uri="{FF2B5EF4-FFF2-40B4-BE49-F238E27FC236}">
                <a16:creationId xmlns:a16="http://schemas.microsoft.com/office/drawing/2014/main" id="{F65580DA-8202-73F6-6203-9B396EF0AF58}"/>
              </a:ext>
            </a:extLst>
          </p:cNvPr>
          <p:cNvCxnSpPr>
            <a:cxnSpLocks/>
          </p:cNvCxnSpPr>
          <p:nvPr/>
        </p:nvCxnSpPr>
        <p:spPr>
          <a:xfrm>
            <a:off x="3091822" y="4645260"/>
            <a:ext cx="900349" cy="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8" name="Straight Connector 4117">
            <a:extLst>
              <a:ext uri="{FF2B5EF4-FFF2-40B4-BE49-F238E27FC236}">
                <a16:creationId xmlns:a16="http://schemas.microsoft.com/office/drawing/2014/main" id="{5638B2A1-DC7E-D5FB-D190-3CBFE16ADAE6}"/>
              </a:ext>
            </a:extLst>
          </p:cNvPr>
          <p:cNvCxnSpPr/>
          <p:nvPr/>
        </p:nvCxnSpPr>
        <p:spPr>
          <a:xfrm>
            <a:off x="3992171" y="4325186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9" name="Graphic 4118" descr="Badge outline">
            <a:extLst>
              <a:ext uri="{FF2B5EF4-FFF2-40B4-BE49-F238E27FC236}">
                <a16:creationId xmlns:a16="http://schemas.microsoft.com/office/drawing/2014/main" id="{00AD2FD7-C138-C870-95C3-FC3CB0110D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4120" name="Rectangle 4119">
            <a:extLst>
              <a:ext uri="{FF2B5EF4-FFF2-40B4-BE49-F238E27FC236}">
                <a16:creationId xmlns:a16="http://schemas.microsoft.com/office/drawing/2014/main" id="{F9832A6D-A679-8176-FA81-872FD32024D7}"/>
              </a:ext>
            </a:extLst>
          </p:cNvPr>
          <p:cNvSpPr/>
          <p:nvPr/>
        </p:nvSpPr>
        <p:spPr>
          <a:xfrm>
            <a:off x="4818356" y="3505881"/>
            <a:ext cx="1178646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21" name="Graphic 4120" descr="Badge 5 outline">
            <a:extLst>
              <a:ext uri="{FF2B5EF4-FFF2-40B4-BE49-F238E27FC236}">
                <a16:creationId xmlns:a16="http://schemas.microsoft.com/office/drawing/2014/main" id="{1BCC8A7C-9333-AC9B-2C53-5FDBB68D4D3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35250" y="3409219"/>
            <a:ext cx="344859" cy="344859"/>
          </a:xfrm>
          <a:prstGeom prst="rect">
            <a:avLst/>
          </a:prstGeom>
        </p:spPr>
      </p:pic>
      <p:sp>
        <p:nvSpPr>
          <p:cNvPr id="4123" name="Rectangle 4122">
            <a:extLst>
              <a:ext uri="{FF2B5EF4-FFF2-40B4-BE49-F238E27FC236}">
                <a16:creationId xmlns:a16="http://schemas.microsoft.com/office/drawing/2014/main" id="{C6C82926-A838-BFE4-11F8-0002D8A51E9D}"/>
              </a:ext>
            </a:extLst>
          </p:cNvPr>
          <p:cNvSpPr/>
          <p:nvPr/>
        </p:nvSpPr>
        <p:spPr>
          <a:xfrm>
            <a:off x="4308941" y="4322231"/>
            <a:ext cx="412233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24" name="Straight Arrow Connector 4123">
            <a:extLst>
              <a:ext uri="{FF2B5EF4-FFF2-40B4-BE49-F238E27FC236}">
                <a16:creationId xmlns:a16="http://schemas.microsoft.com/office/drawing/2014/main" id="{9B03E3FE-E8A0-EBFB-B1F5-62EF7DBDB021}"/>
              </a:ext>
            </a:extLst>
          </p:cNvPr>
          <p:cNvCxnSpPr>
            <a:cxnSpLocks/>
          </p:cNvCxnSpPr>
          <p:nvPr/>
        </p:nvCxnSpPr>
        <p:spPr>
          <a:xfrm>
            <a:off x="4804888" y="4639864"/>
            <a:ext cx="1343804" cy="4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5" name="Straight Connector 4124">
            <a:extLst>
              <a:ext uri="{FF2B5EF4-FFF2-40B4-BE49-F238E27FC236}">
                <a16:creationId xmlns:a16="http://schemas.microsoft.com/office/drawing/2014/main" id="{BE80CACE-345B-E5D0-5160-0A3402EEEA41}"/>
              </a:ext>
            </a:extLst>
          </p:cNvPr>
          <p:cNvCxnSpPr/>
          <p:nvPr/>
        </p:nvCxnSpPr>
        <p:spPr>
          <a:xfrm>
            <a:off x="6165480" y="4302737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26" name="Graphic 4125" descr="Badge 4 outline">
            <a:extLst>
              <a:ext uri="{FF2B5EF4-FFF2-40B4-BE49-F238E27FC236}">
                <a16:creationId xmlns:a16="http://schemas.microsoft.com/office/drawing/2014/main" id="{6EF046FD-9462-DD6A-8C1F-027049A3FB0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00411" y="4274433"/>
            <a:ext cx="344859" cy="344859"/>
          </a:xfrm>
          <a:prstGeom prst="rect">
            <a:avLst/>
          </a:prstGeom>
        </p:spPr>
      </p:pic>
      <p:sp>
        <p:nvSpPr>
          <p:cNvPr id="4129" name="Rectangle 4128">
            <a:extLst>
              <a:ext uri="{FF2B5EF4-FFF2-40B4-BE49-F238E27FC236}">
                <a16:creationId xmlns:a16="http://schemas.microsoft.com/office/drawing/2014/main" id="{6964D775-4BE4-A30E-F842-2980DEA6B557}"/>
              </a:ext>
            </a:extLst>
          </p:cNvPr>
          <p:cNvSpPr/>
          <p:nvPr/>
        </p:nvSpPr>
        <p:spPr>
          <a:xfrm>
            <a:off x="2420531" y="350049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0" name="Rectangle 4129">
            <a:extLst>
              <a:ext uri="{FF2B5EF4-FFF2-40B4-BE49-F238E27FC236}">
                <a16:creationId xmlns:a16="http://schemas.microsoft.com/office/drawing/2014/main" id="{318F9E62-72BF-753D-E4A2-1FB9851717DD}"/>
              </a:ext>
            </a:extLst>
          </p:cNvPr>
          <p:cNvSpPr/>
          <p:nvPr/>
        </p:nvSpPr>
        <p:spPr>
          <a:xfrm>
            <a:off x="3123930" y="273708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1" name="Rectangle 4130">
            <a:extLst>
              <a:ext uri="{FF2B5EF4-FFF2-40B4-BE49-F238E27FC236}">
                <a16:creationId xmlns:a16="http://schemas.microsoft.com/office/drawing/2014/main" id="{0C7BBF7E-22C5-9B03-9973-07C4DA69D870}"/>
              </a:ext>
            </a:extLst>
          </p:cNvPr>
          <p:cNvSpPr/>
          <p:nvPr/>
        </p:nvSpPr>
        <p:spPr>
          <a:xfrm>
            <a:off x="3238774" y="2737265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2" name="Rectangle 4131">
            <a:extLst>
              <a:ext uri="{FF2B5EF4-FFF2-40B4-BE49-F238E27FC236}">
                <a16:creationId xmlns:a16="http://schemas.microsoft.com/office/drawing/2014/main" id="{1F7E9449-3DDB-A86F-7336-ADAF7AADCD85}"/>
              </a:ext>
            </a:extLst>
          </p:cNvPr>
          <p:cNvSpPr/>
          <p:nvPr/>
        </p:nvSpPr>
        <p:spPr>
          <a:xfrm>
            <a:off x="3355647" y="273708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3" name="Rectangle 4132">
            <a:extLst>
              <a:ext uri="{FF2B5EF4-FFF2-40B4-BE49-F238E27FC236}">
                <a16:creationId xmlns:a16="http://schemas.microsoft.com/office/drawing/2014/main" id="{95A39344-6C15-38C4-63E0-B1FCA59F3305}"/>
              </a:ext>
            </a:extLst>
          </p:cNvPr>
          <p:cNvSpPr/>
          <p:nvPr/>
        </p:nvSpPr>
        <p:spPr>
          <a:xfrm>
            <a:off x="3472271" y="2737140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4" name="Rectangle 4133">
            <a:extLst>
              <a:ext uri="{FF2B5EF4-FFF2-40B4-BE49-F238E27FC236}">
                <a16:creationId xmlns:a16="http://schemas.microsoft.com/office/drawing/2014/main" id="{EE007776-DC97-7FB5-6FE2-1D26F558C2CA}"/>
              </a:ext>
            </a:extLst>
          </p:cNvPr>
          <p:cNvSpPr/>
          <p:nvPr/>
        </p:nvSpPr>
        <p:spPr>
          <a:xfrm>
            <a:off x="3590019" y="2737274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5" name="Rectangle 4134">
            <a:extLst>
              <a:ext uri="{FF2B5EF4-FFF2-40B4-BE49-F238E27FC236}">
                <a16:creationId xmlns:a16="http://schemas.microsoft.com/office/drawing/2014/main" id="{405BD4D5-3267-6120-02A3-19D134B86436}"/>
              </a:ext>
            </a:extLst>
          </p:cNvPr>
          <p:cNvSpPr/>
          <p:nvPr/>
        </p:nvSpPr>
        <p:spPr>
          <a:xfrm>
            <a:off x="3706892" y="2737096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6" name="Rectangle 4135">
            <a:extLst>
              <a:ext uri="{FF2B5EF4-FFF2-40B4-BE49-F238E27FC236}">
                <a16:creationId xmlns:a16="http://schemas.microsoft.com/office/drawing/2014/main" id="{F63F1D67-0915-7AE8-CEFD-70C3150A3B24}"/>
              </a:ext>
            </a:extLst>
          </p:cNvPr>
          <p:cNvSpPr/>
          <p:nvPr/>
        </p:nvSpPr>
        <p:spPr>
          <a:xfrm>
            <a:off x="3821315" y="2737104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7" name="Rectangle 4136">
            <a:extLst>
              <a:ext uri="{FF2B5EF4-FFF2-40B4-BE49-F238E27FC236}">
                <a16:creationId xmlns:a16="http://schemas.microsoft.com/office/drawing/2014/main" id="{2A9AD1CC-1D84-F937-85A5-28E3EA28FD16}"/>
              </a:ext>
            </a:extLst>
          </p:cNvPr>
          <p:cNvSpPr/>
          <p:nvPr/>
        </p:nvSpPr>
        <p:spPr>
          <a:xfrm>
            <a:off x="3121019" y="3500491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8" name="Rectangle 4137">
            <a:extLst>
              <a:ext uri="{FF2B5EF4-FFF2-40B4-BE49-F238E27FC236}">
                <a16:creationId xmlns:a16="http://schemas.microsoft.com/office/drawing/2014/main" id="{E1F51C5B-6D6B-3C42-BC51-845A8BAF674D}"/>
              </a:ext>
            </a:extLst>
          </p:cNvPr>
          <p:cNvSpPr/>
          <p:nvPr/>
        </p:nvSpPr>
        <p:spPr>
          <a:xfrm>
            <a:off x="3238767" y="3500625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9" name="Rectangle 4138">
            <a:extLst>
              <a:ext uri="{FF2B5EF4-FFF2-40B4-BE49-F238E27FC236}">
                <a16:creationId xmlns:a16="http://schemas.microsoft.com/office/drawing/2014/main" id="{71C7EAEA-1318-18F9-1A8B-5853007C4F21}"/>
              </a:ext>
            </a:extLst>
          </p:cNvPr>
          <p:cNvSpPr/>
          <p:nvPr/>
        </p:nvSpPr>
        <p:spPr>
          <a:xfrm>
            <a:off x="3355640" y="350044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0" name="Rectangle 4139">
            <a:extLst>
              <a:ext uri="{FF2B5EF4-FFF2-40B4-BE49-F238E27FC236}">
                <a16:creationId xmlns:a16="http://schemas.microsoft.com/office/drawing/2014/main" id="{1E5BEE60-5986-181D-6090-A0C74A802B17}"/>
              </a:ext>
            </a:extLst>
          </p:cNvPr>
          <p:cNvSpPr/>
          <p:nvPr/>
        </p:nvSpPr>
        <p:spPr>
          <a:xfrm>
            <a:off x="3472264" y="3500499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1" name="Rectangle 4140">
            <a:extLst>
              <a:ext uri="{FF2B5EF4-FFF2-40B4-BE49-F238E27FC236}">
                <a16:creationId xmlns:a16="http://schemas.microsoft.com/office/drawing/2014/main" id="{BA0151A0-7BC4-5463-C2D1-1CE0B7F3B2F2}"/>
              </a:ext>
            </a:extLst>
          </p:cNvPr>
          <p:cNvSpPr/>
          <p:nvPr/>
        </p:nvSpPr>
        <p:spPr>
          <a:xfrm>
            <a:off x="3590011" y="3500633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2" name="Rectangle 4141">
            <a:extLst>
              <a:ext uri="{FF2B5EF4-FFF2-40B4-BE49-F238E27FC236}">
                <a16:creationId xmlns:a16="http://schemas.microsoft.com/office/drawing/2014/main" id="{1851F110-45F2-460D-654C-EE7D66E9A538}"/>
              </a:ext>
            </a:extLst>
          </p:cNvPr>
          <p:cNvSpPr/>
          <p:nvPr/>
        </p:nvSpPr>
        <p:spPr>
          <a:xfrm>
            <a:off x="3706884" y="3500456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3" name="Rectangle 4142">
            <a:extLst>
              <a:ext uri="{FF2B5EF4-FFF2-40B4-BE49-F238E27FC236}">
                <a16:creationId xmlns:a16="http://schemas.microsoft.com/office/drawing/2014/main" id="{3D9375FD-59A9-0924-A5F1-EF8539E80BF9}"/>
              </a:ext>
            </a:extLst>
          </p:cNvPr>
          <p:cNvSpPr/>
          <p:nvPr/>
        </p:nvSpPr>
        <p:spPr>
          <a:xfrm>
            <a:off x="3821307" y="3500464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68" name="Straight Connector 4167">
            <a:extLst>
              <a:ext uri="{FF2B5EF4-FFF2-40B4-BE49-F238E27FC236}">
                <a16:creationId xmlns:a16="http://schemas.microsoft.com/office/drawing/2014/main" id="{212776B9-CDBD-1B52-8F27-8D6370F3E315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90800"/>
            <a:ext cx="0" cy="2514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3520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Same procedure works even if done piece by piece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>
                <a:solidFill>
                  <a:srgbClr val="4F81BD"/>
                </a:solidFill>
                <a:latin typeface="Calibri" pitchFamily="34" charset="0"/>
              </a:rPr>
              <a:t>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This permits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scalable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efficient identification of STAs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access—IV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STA-1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88238" cy="34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AP-1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STA-2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61459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24" name="Group 4223">
            <a:extLst>
              <a:ext uri="{FF2B5EF4-FFF2-40B4-BE49-F238E27FC236}">
                <a16:creationId xmlns:a16="http://schemas.microsoft.com/office/drawing/2014/main" id="{C999A905-D86E-C00A-D80E-950CDD81F88A}"/>
              </a:ext>
            </a:extLst>
          </p:cNvPr>
          <p:cNvGrpSpPr/>
          <p:nvPr/>
        </p:nvGrpSpPr>
        <p:grpSpPr>
          <a:xfrm>
            <a:off x="6006032" y="3371299"/>
            <a:ext cx="2071168" cy="1521332"/>
            <a:chOff x="4308941" y="3714019"/>
            <a:chExt cx="2071168" cy="1521332"/>
          </a:xfrm>
        </p:grpSpPr>
        <p:sp>
          <p:nvSpPr>
            <p:cNvPr id="4183" name="Rectangle 4182">
              <a:extLst>
                <a:ext uri="{FF2B5EF4-FFF2-40B4-BE49-F238E27FC236}">
                  <a16:creationId xmlns:a16="http://schemas.microsoft.com/office/drawing/2014/main" id="{ECC45346-CF63-8B86-6DA4-C366B8738FAB}"/>
                </a:ext>
              </a:extLst>
            </p:cNvPr>
            <p:cNvSpPr/>
            <p:nvPr/>
          </p:nvSpPr>
          <p:spPr>
            <a:xfrm>
              <a:off x="4818356" y="3810681"/>
              <a:ext cx="1178646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84" name="Graphic 4183" descr="Badge 5 outline">
              <a:extLst>
                <a:ext uri="{FF2B5EF4-FFF2-40B4-BE49-F238E27FC236}">
                  <a16:creationId xmlns:a16="http://schemas.microsoft.com/office/drawing/2014/main" id="{33BE8957-EE99-1EEF-9075-DD97AFF8B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35250" y="3714019"/>
              <a:ext cx="344859" cy="344859"/>
            </a:xfrm>
            <a:prstGeom prst="rect">
              <a:avLst/>
            </a:prstGeom>
          </p:spPr>
        </p:pic>
        <p:sp>
          <p:nvSpPr>
            <p:cNvPr id="4185" name="Rectangle 4184">
              <a:extLst>
                <a:ext uri="{FF2B5EF4-FFF2-40B4-BE49-F238E27FC236}">
                  <a16:creationId xmlns:a16="http://schemas.microsoft.com/office/drawing/2014/main" id="{ED50BA26-C18C-E767-E098-73D4D3E7FFB1}"/>
                </a:ext>
              </a:extLst>
            </p:cNvPr>
            <p:cNvSpPr/>
            <p:nvPr/>
          </p:nvSpPr>
          <p:spPr>
            <a:xfrm>
              <a:off x="4308941" y="4627031"/>
              <a:ext cx="412233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6" name="Straight Arrow Connector 4185">
              <a:extLst>
                <a:ext uri="{FF2B5EF4-FFF2-40B4-BE49-F238E27FC236}">
                  <a16:creationId xmlns:a16="http://schemas.microsoft.com/office/drawing/2014/main" id="{3F08D56A-1587-61F0-9E93-B50E59C3AD3B}"/>
                </a:ext>
              </a:extLst>
            </p:cNvPr>
            <p:cNvCxnSpPr>
              <a:cxnSpLocks/>
            </p:cNvCxnSpPr>
            <p:nvPr/>
          </p:nvCxnSpPr>
          <p:spPr>
            <a:xfrm>
              <a:off x="4804888" y="4944664"/>
              <a:ext cx="1343804" cy="4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7" name="Straight Connector 4186">
              <a:extLst>
                <a:ext uri="{FF2B5EF4-FFF2-40B4-BE49-F238E27FC236}">
                  <a16:creationId xmlns:a16="http://schemas.microsoft.com/office/drawing/2014/main" id="{9C6C5300-8641-A6B5-852C-4460F8923EC5}"/>
                </a:ext>
              </a:extLst>
            </p:cNvPr>
            <p:cNvCxnSpPr/>
            <p:nvPr/>
          </p:nvCxnSpPr>
          <p:spPr>
            <a:xfrm>
              <a:off x="6165480" y="4607537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88" name="Graphic 4187" descr="Badge 4 outline">
              <a:extLst>
                <a:ext uri="{FF2B5EF4-FFF2-40B4-BE49-F238E27FC236}">
                  <a16:creationId xmlns:a16="http://schemas.microsoft.com/office/drawing/2014/main" id="{4D7B95A1-676C-72D4-BB33-67F1E58A9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00411" y="4579233"/>
              <a:ext cx="344859" cy="344859"/>
            </a:xfrm>
            <a:prstGeom prst="rect">
              <a:avLst/>
            </a:prstGeom>
          </p:spPr>
        </p:pic>
      </p:grp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pic>
        <p:nvPicPr>
          <p:cNvPr id="4178" name="Graphic 4177" descr="Badge 3 outline">
            <a:extLst>
              <a:ext uri="{FF2B5EF4-FFF2-40B4-BE49-F238E27FC236}">
                <a16:creationId xmlns:a16="http://schemas.microsoft.com/office/drawing/2014/main" id="{E9718478-48A2-0D96-BDE6-5339D4EA630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36741" y="2533414"/>
            <a:ext cx="344859" cy="344859"/>
          </a:xfrm>
          <a:prstGeom prst="rect">
            <a:avLst/>
          </a:prstGeom>
        </p:spPr>
      </p:pic>
      <p:sp>
        <p:nvSpPr>
          <p:cNvPr id="4179" name="Rectangle 4178">
            <a:extLst>
              <a:ext uri="{FF2B5EF4-FFF2-40B4-BE49-F238E27FC236}">
                <a16:creationId xmlns:a16="http://schemas.microsoft.com/office/drawing/2014/main" id="{B77D7EC1-D82C-C72B-4A98-A2363BD013BE}"/>
              </a:ext>
            </a:extLst>
          </p:cNvPr>
          <p:cNvSpPr/>
          <p:nvPr/>
        </p:nvSpPr>
        <p:spPr>
          <a:xfrm>
            <a:off x="3548263" y="4302093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80" name="Straight Arrow Connector 4179">
            <a:extLst>
              <a:ext uri="{FF2B5EF4-FFF2-40B4-BE49-F238E27FC236}">
                <a16:creationId xmlns:a16="http://schemas.microsoft.com/office/drawing/2014/main" id="{19836F33-6E7B-644B-B037-8E5B1A2675AE}"/>
              </a:ext>
            </a:extLst>
          </p:cNvPr>
          <p:cNvCxnSpPr>
            <a:cxnSpLocks/>
          </p:cNvCxnSpPr>
          <p:nvPr/>
        </p:nvCxnSpPr>
        <p:spPr>
          <a:xfrm>
            <a:off x="3968093" y="4602673"/>
            <a:ext cx="900349" cy="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1" name="Straight Connector 4180">
            <a:extLst>
              <a:ext uri="{FF2B5EF4-FFF2-40B4-BE49-F238E27FC236}">
                <a16:creationId xmlns:a16="http://schemas.microsoft.com/office/drawing/2014/main" id="{B81E8411-E218-8400-F497-106CDD7A7274}"/>
              </a:ext>
            </a:extLst>
          </p:cNvPr>
          <p:cNvCxnSpPr/>
          <p:nvPr/>
        </p:nvCxnSpPr>
        <p:spPr>
          <a:xfrm>
            <a:off x="4868442" y="4282599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82" name="Graphic 4181" descr="Badge outline">
            <a:extLst>
              <a:ext uri="{FF2B5EF4-FFF2-40B4-BE49-F238E27FC236}">
                <a16:creationId xmlns:a16="http://schemas.microsoft.com/office/drawing/2014/main" id="{3AD40814-1517-2E26-456B-479AAA64B07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68093" y="4234599"/>
            <a:ext cx="344859" cy="344859"/>
          </a:xfrm>
          <a:prstGeom prst="rect">
            <a:avLst/>
          </a:prstGeom>
        </p:spPr>
      </p:pic>
      <p:sp>
        <p:nvSpPr>
          <p:cNvPr id="4190" name="Rectangle 4189">
            <a:extLst>
              <a:ext uri="{FF2B5EF4-FFF2-40B4-BE49-F238E27FC236}">
                <a16:creationId xmlns:a16="http://schemas.microsoft.com/office/drawing/2014/main" id="{6671B55E-EBCA-6DE4-312A-B2DF3A5A75DF}"/>
              </a:ext>
            </a:extLst>
          </p:cNvPr>
          <p:cNvSpPr/>
          <p:nvPr/>
        </p:nvSpPr>
        <p:spPr>
          <a:xfrm>
            <a:off x="4000201" y="2694501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1" name="Rectangle 4190">
            <a:extLst>
              <a:ext uri="{FF2B5EF4-FFF2-40B4-BE49-F238E27FC236}">
                <a16:creationId xmlns:a16="http://schemas.microsoft.com/office/drawing/2014/main" id="{9FF4F2DA-BD89-8F2F-F7D1-CE1EA5F72F08}"/>
              </a:ext>
            </a:extLst>
          </p:cNvPr>
          <p:cNvSpPr/>
          <p:nvPr/>
        </p:nvSpPr>
        <p:spPr>
          <a:xfrm>
            <a:off x="4115045" y="269467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2" name="Rectangle 4191">
            <a:extLst>
              <a:ext uri="{FF2B5EF4-FFF2-40B4-BE49-F238E27FC236}">
                <a16:creationId xmlns:a16="http://schemas.microsoft.com/office/drawing/2014/main" id="{BDD5326B-DC8C-0318-5CB7-1E88BCF3C7F4}"/>
              </a:ext>
            </a:extLst>
          </p:cNvPr>
          <p:cNvSpPr/>
          <p:nvPr/>
        </p:nvSpPr>
        <p:spPr>
          <a:xfrm>
            <a:off x="4231918" y="2694501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3" name="Rectangle 4192">
            <a:extLst>
              <a:ext uri="{FF2B5EF4-FFF2-40B4-BE49-F238E27FC236}">
                <a16:creationId xmlns:a16="http://schemas.microsoft.com/office/drawing/2014/main" id="{D918B74B-8B90-ECC7-2162-F4EE363E2DA1}"/>
              </a:ext>
            </a:extLst>
          </p:cNvPr>
          <p:cNvSpPr/>
          <p:nvPr/>
        </p:nvSpPr>
        <p:spPr>
          <a:xfrm>
            <a:off x="4348542" y="2694553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4" name="Rectangle 4193">
            <a:extLst>
              <a:ext uri="{FF2B5EF4-FFF2-40B4-BE49-F238E27FC236}">
                <a16:creationId xmlns:a16="http://schemas.microsoft.com/office/drawing/2014/main" id="{DF523735-DF66-C156-9AB4-B66FD3D5E50B}"/>
              </a:ext>
            </a:extLst>
          </p:cNvPr>
          <p:cNvSpPr/>
          <p:nvPr/>
        </p:nvSpPr>
        <p:spPr>
          <a:xfrm>
            <a:off x="4466290" y="269468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5" name="Rectangle 4194">
            <a:extLst>
              <a:ext uri="{FF2B5EF4-FFF2-40B4-BE49-F238E27FC236}">
                <a16:creationId xmlns:a16="http://schemas.microsoft.com/office/drawing/2014/main" id="{E2477C13-C210-B4BB-2EEC-D9032F7E11BB}"/>
              </a:ext>
            </a:extLst>
          </p:cNvPr>
          <p:cNvSpPr/>
          <p:nvPr/>
        </p:nvSpPr>
        <p:spPr>
          <a:xfrm>
            <a:off x="4583163" y="2694509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6" name="Rectangle 4195">
            <a:extLst>
              <a:ext uri="{FF2B5EF4-FFF2-40B4-BE49-F238E27FC236}">
                <a16:creationId xmlns:a16="http://schemas.microsoft.com/office/drawing/2014/main" id="{053D0040-32B5-EEBC-8C4A-34860578D380}"/>
              </a:ext>
            </a:extLst>
          </p:cNvPr>
          <p:cNvSpPr/>
          <p:nvPr/>
        </p:nvSpPr>
        <p:spPr>
          <a:xfrm>
            <a:off x="4697586" y="269451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7" name="Rectangle 4196">
            <a:extLst>
              <a:ext uri="{FF2B5EF4-FFF2-40B4-BE49-F238E27FC236}">
                <a16:creationId xmlns:a16="http://schemas.microsoft.com/office/drawing/2014/main" id="{CAB02438-8DDB-FFA2-0160-CE8776791CDC}"/>
              </a:ext>
            </a:extLst>
          </p:cNvPr>
          <p:cNvSpPr/>
          <p:nvPr/>
        </p:nvSpPr>
        <p:spPr>
          <a:xfrm>
            <a:off x="3997290" y="3457904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8" name="Rectangle 4197">
            <a:extLst>
              <a:ext uri="{FF2B5EF4-FFF2-40B4-BE49-F238E27FC236}">
                <a16:creationId xmlns:a16="http://schemas.microsoft.com/office/drawing/2014/main" id="{2A6A80EE-3696-41E0-7702-EF6A661E052A}"/>
              </a:ext>
            </a:extLst>
          </p:cNvPr>
          <p:cNvSpPr/>
          <p:nvPr/>
        </p:nvSpPr>
        <p:spPr>
          <a:xfrm>
            <a:off x="4115038" y="345803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9" name="Rectangle 4198">
            <a:extLst>
              <a:ext uri="{FF2B5EF4-FFF2-40B4-BE49-F238E27FC236}">
                <a16:creationId xmlns:a16="http://schemas.microsoft.com/office/drawing/2014/main" id="{9D47D5C2-A5B7-5B7D-6B91-6BFC7BD04FA1}"/>
              </a:ext>
            </a:extLst>
          </p:cNvPr>
          <p:cNvSpPr/>
          <p:nvPr/>
        </p:nvSpPr>
        <p:spPr>
          <a:xfrm>
            <a:off x="4231911" y="3457861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0" name="Rectangle 4199">
            <a:extLst>
              <a:ext uri="{FF2B5EF4-FFF2-40B4-BE49-F238E27FC236}">
                <a16:creationId xmlns:a16="http://schemas.microsoft.com/office/drawing/2014/main" id="{A1DB43C9-7A73-09F2-DFC2-0AA15B310784}"/>
              </a:ext>
            </a:extLst>
          </p:cNvPr>
          <p:cNvSpPr/>
          <p:nvPr/>
        </p:nvSpPr>
        <p:spPr>
          <a:xfrm>
            <a:off x="4348535" y="3457912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1" name="Rectangle 4200">
            <a:extLst>
              <a:ext uri="{FF2B5EF4-FFF2-40B4-BE49-F238E27FC236}">
                <a16:creationId xmlns:a16="http://schemas.microsoft.com/office/drawing/2014/main" id="{1FC5696A-B4EC-0C27-B33A-3E37DABF52FE}"/>
              </a:ext>
            </a:extLst>
          </p:cNvPr>
          <p:cNvSpPr/>
          <p:nvPr/>
        </p:nvSpPr>
        <p:spPr>
          <a:xfrm>
            <a:off x="4466282" y="3458046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2" name="Rectangle 4201">
            <a:extLst>
              <a:ext uri="{FF2B5EF4-FFF2-40B4-BE49-F238E27FC236}">
                <a16:creationId xmlns:a16="http://schemas.microsoft.com/office/drawing/2014/main" id="{B024ACCC-033F-93F3-4987-FAD5C07F84C1}"/>
              </a:ext>
            </a:extLst>
          </p:cNvPr>
          <p:cNvSpPr/>
          <p:nvPr/>
        </p:nvSpPr>
        <p:spPr>
          <a:xfrm>
            <a:off x="4583155" y="3457869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3" name="Rectangle 4202">
            <a:extLst>
              <a:ext uri="{FF2B5EF4-FFF2-40B4-BE49-F238E27FC236}">
                <a16:creationId xmlns:a16="http://schemas.microsoft.com/office/drawing/2014/main" id="{58FF7071-CB61-E5A5-BD48-5B2F394C714F}"/>
              </a:ext>
            </a:extLst>
          </p:cNvPr>
          <p:cNvSpPr/>
          <p:nvPr/>
        </p:nvSpPr>
        <p:spPr>
          <a:xfrm>
            <a:off x="4697578" y="345787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514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27649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230" name="Group 4229">
            <a:extLst>
              <a:ext uri="{FF2B5EF4-FFF2-40B4-BE49-F238E27FC236}">
                <a16:creationId xmlns:a16="http://schemas.microsoft.com/office/drawing/2014/main" id="{7E57317F-DD5A-8234-52E7-CC20F4EF0DE8}"/>
              </a:ext>
            </a:extLst>
          </p:cNvPr>
          <p:cNvGrpSpPr/>
          <p:nvPr/>
        </p:nvGrpSpPr>
        <p:grpSpPr>
          <a:xfrm>
            <a:off x="5257800" y="4576752"/>
            <a:ext cx="435483" cy="64008"/>
            <a:chOff x="4362448" y="3467223"/>
            <a:chExt cx="435483" cy="64008"/>
          </a:xfrm>
        </p:grpSpPr>
        <p:sp>
          <p:nvSpPr>
            <p:cNvPr id="4231" name="Oval 4230">
              <a:extLst>
                <a:ext uri="{FF2B5EF4-FFF2-40B4-BE49-F238E27FC236}">
                  <a16:creationId xmlns:a16="http://schemas.microsoft.com/office/drawing/2014/main" id="{9962AC5D-18C5-DC39-CC71-85D3FF546D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32" name="Oval 4231">
              <a:extLst>
                <a:ext uri="{FF2B5EF4-FFF2-40B4-BE49-F238E27FC236}">
                  <a16:creationId xmlns:a16="http://schemas.microsoft.com/office/drawing/2014/main" id="{81CD84EF-B1A6-50A6-C33A-9EABB71E8D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33" name="Oval 4232">
              <a:extLst>
                <a:ext uri="{FF2B5EF4-FFF2-40B4-BE49-F238E27FC236}">
                  <a16:creationId xmlns:a16="http://schemas.microsoft.com/office/drawing/2014/main" id="{FB9D6DC6-C032-A327-259C-6D636624CC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234" name="TextBox 4233">
            <a:extLst>
              <a:ext uri="{FF2B5EF4-FFF2-40B4-BE49-F238E27FC236}">
                <a16:creationId xmlns:a16="http://schemas.microsoft.com/office/drawing/2014/main" id="{9531D3E1-3D5E-D085-8EC5-E5A61A32C77C}"/>
              </a:ext>
            </a:extLst>
          </p:cNvPr>
          <p:cNvSpPr txBox="1"/>
          <p:nvPr/>
        </p:nvSpPr>
        <p:spPr>
          <a:xfrm flipH="1">
            <a:off x="2592332" y="4991280"/>
            <a:ext cx="854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(Delay)</a:t>
            </a:r>
          </a:p>
        </p:txBody>
      </p:sp>
      <p:sp>
        <p:nvSpPr>
          <p:cNvPr id="4235" name="TextBox 4234">
            <a:extLst>
              <a:ext uri="{FF2B5EF4-FFF2-40B4-BE49-F238E27FC236}">
                <a16:creationId xmlns:a16="http://schemas.microsoft.com/office/drawing/2014/main" id="{C308DFF2-C65F-8ADC-15F0-5E3578750CDB}"/>
              </a:ext>
            </a:extLst>
          </p:cNvPr>
          <p:cNvSpPr txBox="1"/>
          <p:nvPr/>
        </p:nvSpPr>
        <p:spPr>
          <a:xfrm flipH="1">
            <a:off x="5089414" y="4991280"/>
            <a:ext cx="854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(Delay)</a:t>
            </a:r>
          </a:p>
        </p:txBody>
      </p:sp>
      <p:sp>
        <p:nvSpPr>
          <p:cNvPr id="4236" name="Right Brace 4235">
            <a:extLst>
              <a:ext uri="{FF2B5EF4-FFF2-40B4-BE49-F238E27FC236}">
                <a16:creationId xmlns:a16="http://schemas.microsoft.com/office/drawing/2014/main" id="{14BE03F1-435C-2151-331E-9294F39304EB}"/>
              </a:ext>
            </a:extLst>
          </p:cNvPr>
          <p:cNvSpPr/>
          <p:nvPr/>
        </p:nvSpPr>
        <p:spPr bwMode="auto">
          <a:xfrm rot="5400000">
            <a:off x="4101909" y="4420405"/>
            <a:ext cx="280216" cy="1574365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37" name="TextBox 4236">
            <a:extLst>
              <a:ext uri="{FF2B5EF4-FFF2-40B4-BE49-F238E27FC236}">
                <a16:creationId xmlns:a16="http://schemas.microsoft.com/office/drawing/2014/main" id="{F8820325-0C43-B3CC-BBAB-896DE1312706}"/>
              </a:ext>
            </a:extLst>
          </p:cNvPr>
          <p:cNvSpPr txBox="1"/>
          <p:nvPr/>
        </p:nvSpPr>
        <p:spPr>
          <a:xfrm flipH="1">
            <a:off x="3593592" y="5372280"/>
            <a:ext cx="1279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(Repeatable)</a:t>
            </a:r>
          </a:p>
        </p:txBody>
      </p:sp>
    </p:spTree>
    <p:extLst>
      <p:ext uri="{BB962C8B-B14F-4D97-AF65-F5344CB8AC3E}">
        <p14:creationId xmlns:p14="http://schemas.microsoft.com/office/powerpoint/2010/main" val="926409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Re PR/PRI signals sent outside </a:t>
            </a:r>
            <a:r>
              <a:rPr lang="en-US" sz="2000" b="0" dirty="0" err="1">
                <a:solidFill>
                  <a:srgbClr val="4F81BD"/>
                </a:solidFill>
                <a:latin typeface="Calibri" pitchFamily="34" charset="0"/>
              </a:rPr>
              <a:t>TxOP</a:t>
            </a: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, e.g., in first EDCA slot: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>
                <a:solidFill>
                  <a:srgbClr val="4F81BD"/>
                </a:solidFill>
                <a:latin typeface="Calibri" pitchFamily="34" charset="0"/>
              </a:rPr>
              <a:t>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Received power of STA transmissions can be very low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Rx power, AP detects PR/PRI   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AP decodes data from STA     other STAs decode preamble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STA-1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88238" cy="34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AP-1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STA-2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22597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97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36031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BB021-4F1B-886A-88A3-270F81DE23DC}"/>
              </a:ext>
            </a:extLst>
          </p:cNvPr>
          <p:cNvCxnSpPr>
            <a:cxnSpLocks/>
          </p:cNvCxnSpPr>
          <p:nvPr/>
        </p:nvCxnSpPr>
        <p:spPr bwMode="auto">
          <a:xfrm>
            <a:off x="2532888" y="2551176"/>
            <a:ext cx="0" cy="297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75DC544-CDCF-B993-E10A-63BB71110CA8}"/>
              </a:ext>
            </a:extLst>
          </p:cNvPr>
          <p:cNvSpPr txBox="1"/>
          <p:nvPr/>
        </p:nvSpPr>
        <p:spPr>
          <a:xfrm>
            <a:off x="1033272" y="5181600"/>
            <a:ext cx="1063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 of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7F45878-799F-BE62-5229-83DC3F9C18A1}"/>
              </a:ext>
            </a:extLst>
          </p:cNvPr>
          <p:cNvCxnSpPr>
            <a:cxnSpLocks/>
          </p:cNvCxnSpPr>
          <p:nvPr/>
        </p:nvCxnSpPr>
        <p:spPr>
          <a:xfrm>
            <a:off x="2093976" y="5334000"/>
            <a:ext cx="320040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047FF32-09DA-B692-FD94-067C2FA4F163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Badge outline">
            <a:extLst>
              <a:ext uri="{FF2B5EF4-FFF2-40B4-BE49-F238E27FC236}">
                <a16:creationId xmlns:a16="http://schemas.microsoft.com/office/drawing/2014/main" id="{2BBAFB86-5150-336C-4A66-A672A3C9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747189"/>
            <a:ext cx="390416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Enables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unsolicited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priority medium access by STAs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to send initial “device present” signal</a:t>
            </a:r>
          </a:p>
          <a:p>
            <a:pPr marL="228600" lvl="1" indent="0"/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need to rely on APs to arrange polls, or to await polls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only as needed—no overhead due to polls with no response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number of STAs can transmit in one slot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F17549-2A95-EFC4-2107-E2FC06873AB0}"/>
              </a:ext>
            </a:extLst>
          </p:cNvPr>
          <p:cNvSpPr txBox="1"/>
          <p:nvPr/>
        </p:nvSpPr>
        <p:spPr>
          <a:xfrm>
            <a:off x="36576" y="58674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858000" y="22976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6D3264-6D6B-0B0D-6389-7B13639AE913}"/>
              </a:ext>
            </a:extLst>
          </p:cNvPr>
          <p:cNvGrpSpPr/>
          <p:nvPr/>
        </p:nvGrpSpPr>
        <p:grpSpPr>
          <a:xfrm>
            <a:off x="5769864" y="6099048"/>
            <a:ext cx="354314" cy="338554"/>
            <a:chOff x="381000" y="1066800"/>
            <a:chExt cx="354314" cy="33855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77FD6F8-9601-2773-B64B-47B7D68F832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3FE81A-E3F8-ABA3-B30A-B14DCCBBA2E9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2E93B0-C264-4E39-EBD6-1D31CBF88260}"/>
              </a:ext>
            </a:extLst>
          </p:cNvPr>
          <p:cNvGrpSpPr/>
          <p:nvPr/>
        </p:nvGrpSpPr>
        <p:grpSpPr>
          <a:xfrm>
            <a:off x="3379486" y="6096000"/>
            <a:ext cx="354314" cy="338554"/>
            <a:chOff x="381000" y="1066800"/>
            <a:chExt cx="354314" cy="33855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85D5F2-474D-FCDA-AA9E-0C5EED73FC5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1297B3-C1BC-085C-F699-4958BFD1B087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0228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Multiple APs could use PR/PRIs to coordinate low-interference medium access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4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E.g., Multiple APs (same or different ESS) collaborate, e.g., by rotating “chair” AP role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“Chair” AP coordinates by soliciting PR/PRIs from STAs with traffic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Responses do not have to be from STAs associated with that AP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For example, BSS can be denoted by slot</a:t>
            </a:r>
          </a:p>
          <a:p>
            <a:pPr marL="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“Chair” AP can then allocate time-shared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TxOPs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Enables low transmit power devices, by facilitating no-interference operation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 need for “chair” AP to decode data from STAs of other APs—only needs to detect STS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  <a:p>
            <a:pPr marL="857250" lvl="2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No advance agreement is necessary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Coordinated medium access with connectionless, “zero state” operation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" b="0" i="1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Fully anonymized operation</a:t>
            </a:r>
            <a:endParaRPr lang="en-US" sz="1800" b="0" i="1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STAs send only fully generic transmissions outside ESS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</a:t>
            </a:r>
          </a:p>
        </p:txBody>
      </p:sp>
    </p:spTree>
    <p:extLst>
      <p:ext uri="{BB962C8B-B14F-4D97-AF65-F5344CB8AC3E}">
        <p14:creationId xmlns:p14="http://schemas.microsoft.com/office/powerpoint/2010/main" val="2819005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Notes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7225" cy="411480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0070C0"/>
                </a:solidFill>
                <a:latin typeface="Calibri" pitchFamily="34" charset="0"/>
              </a:rPr>
              <a:t>Reuse and reassembly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PR/PRI framework enables </a:t>
            </a: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fast detection</a:t>
            </a:r>
            <a:r>
              <a:rPr lang="en-US" sz="1800" b="0" dirty="0">
                <a:latin typeface="Calibri" pitchFamily="34" charset="0"/>
              </a:rPr>
              <a:t>, with many applications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Fast detection </a:t>
            </a:r>
            <a:r>
              <a:rPr lang="en-US" sz="1600" dirty="0">
                <a:latin typeface="Calibri" pitchFamily="34" charset="0"/>
              </a:rPr>
              <a:t>even with very low / widely different received powers, many STAs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latin typeface="Calibri" pitchFamily="34" charset="0"/>
              </a:rPr>
              <a:t>Losses due to “indirect collisions” are minimized</a:t>
            </a:r>
            <a:endParaRPr lang="en-US" sz="16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Elements of detection, identification, and data transmission are decoupled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Timing of elements and relative timing of different elements are easily adjusted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PR/PRI framework also enables </a:t>
            </a: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fast signaling </a:t>
            </a:r>
            <a:r>
              <a:rPr lang="en-US" sz="1800" b="0" dirty="0">
                <a:latin typeface="Calibri" pitchFamily="34" charset="0"/>
              </a:rPr>
              <a:t>of a small number of bits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latin typeface="Calibri" pitchFamily="34" charset="0"/>
              </a:rPr>
              <a:t>E.g., AP signals choice of a small number of possibilities by location of PR/PRI signal</a:t>
            </a:r>
            <a:endParaRPr lang="en-US" sz="16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Testing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It’s straightforward to check that devices detect lone PR/PRIs—standalone PHY test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Optimized modular units that can be tested separately ease testing requirements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Interoperability testing requirements are now a major bottleneck for industry adoption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191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“UHR in one sentence”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Focus and theme: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What is “UHR”, in one sentence?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Tying compelling idealized goals to concrete layer 1-2 IEEE 802.11 elements will promote successful deployment and accelerate adoption of the eventual Wi-Fi program.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Better still: having goals, methods, and solutions that are capable of being measured and demonstrated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“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UHR achieves ultra-high reliability by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minimizing or eliminating collisions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tightly managing interference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achieving (… among others …)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minimum latency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maximum energy efficiency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framework outlined here fits the theme of ultra-high reliability and links the theme to tangible elements of basic IEEE 802.11 design.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83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A framework has been outlined that allows STAs: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using adaptations of basic IEEE 802.11 channel access and detection methods.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basic PHY elements are scalable and adaptable, and can support many different new functionalities.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In addition to the fundamental usefulness of these goals, they fit the theme of ultra-high reliability.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729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References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802.11-23/0480r3, “UHR Proposed PAR”.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802.11-23/0092r0, “Preemption”,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802.11-23/1174r0, “TXOP preemption follow up”, K. Ryu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802.11-23/1192r0, “Overlapped indication to support preemption”, D. </a:t>
            </a:r>
            <a:r>
              <a:rPr lang="en-US" sz="1600" b="0" dirty="0" err="1">
                <a:latin typeface="Calibri" pitchFamily="34" charset="0"/>
              </a:rPr>
              <a:t>Verenzuela</a:t>
            </a:r>
            <a:r>
              <a:rPr lang="en-US" sz="1600" b="0" dirty="0">
                <a:latin typeface="Calibri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802.11-23/1229r1, “Preemption for Low Latency Application (follow up)”,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802.11-23/1242r0, “Considerations on Inter-PPDU based Preemption Scheme”, J. Moon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802.11-23/1886r3, “Preemption techniques to meet low-latency (LL) targets”, G. </a:t>
            </a:r>
            <a:r>
              <a:rPr lang="en-US" sz="1600" b="0" dirty="0" err="1">
                <a:latin typeface="Calibri" pitchFamily="34" charset="0"/>
              </a:rPr>
              <a:t>Chisci</a:t>
            </a:r>
            <a:r>
              <a:rPr lang="en-US" sz="1600" b="0" dirty="0">
                <a:latin typeface="Calibri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802.11-24/0102r0, “TXOP Level Preemption for Low Latency Application”, J. Fang et al.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UHR has many goals and themes; lower latency; higher throughput for some SINRs; reduced packet loss; improved energy efficiency [1].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Ideally, all these objectives should be addressable by common methods. It is therefore useful to investigate optimized universal building blocks.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For all the UHR themes above, it is useful to add methods for STAs: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This presentation approaches this design problem from the PHY viewpoint.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It is possible to design optimized and universal building blocks that achieve all the above goals,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even when many devices cannot hear some or even most transmissions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75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alibri" pitchFamily="34" charset="0"/>
              </a:rPr>
              <a:t>Preemption</a:t>
            </a:r>
            <a:r>
              <a:rPr lang="en-GB" dirty="0">
                <a:latin typeface="Calibri" pitchFamily="34" charset="0"/>
              </a:rPr>
              <a:t>—PHY </a:t>
            </a:r>
            <a:r>
              <a:rPr lang="en-GB" dirty="0" err="1">
                <a:latin typeface="Calibri" pitchFamily="34" charset="0"/>
              </a:rPr>
              <a:t>signaling</a:t>
            </a:r>
            <a:r>
              <a:rPr lang="en-GB" dirty="0">
                <a:latin typeface="Calibri" pitchFamily="34" charset="0"/>
              </a:rPr>
              <a:t> properties—I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derive common methods, we can start with any UHR interest area, and derive detailed requirements, then reuse and apply to other interest areas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For example, </a:t>
            </a:r>
            <a:r>
              <a:rPr lang="en-US" sz="1800" i="1" dirty="0">
                <a:solidFill>
                  <a:srgbClr val="4F81BD"/>
                </a:solidFill>
                <a:latin typeface="Calibri" pitchFamily="34" charset="0"/>
              </a:rPr>
              <a:t>preemption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is a promising method to reduce tail latency that has been extensively discussed in UHR [2-8]. </a:t>
            </a:r>
            <a:r>
              <a:rPr lang="en-US" sz="1800" b="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(For now, consider within-</a:t>
            </a:r>
            <a:r>
              <a:rPr lang="en-US" sz="1800" b="0" i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TxOP</a:t>
            </a:r>
            <a:r>
              <a:rPr lang="en-US" sz="1800" b="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preemption only.)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Long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TxOP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currently has lowest overhead, but causes latency for other traffic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Preemption solution is to allow interrupts and suspension of the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TxOP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532F89-A2D9-D0E4-6957-FD4D427E6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300762"/>
            <a:ext cx="4620382" cy="22618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66BD2B8-986B-097D-B91E-286A9CE02759}"/>
              </a:ext>
            </a:extLst>
          </p:cNvPr>
          <p:cNvSpPr txBox="1"/>
          <p:nvPr/>
        </p:nvSpPr>
        <p:spPr>
          <a:xfrm>
            <a:off x="6825868" y="4114800"/>
            <a:ext cx="22419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11-23/1229r1, “Preemption for Low Latency Application (follow up)”, J. Fang et al. (slide 3)</a:t>
            </a:r>
          </a:p>
        </p:txBody>
      </p:sp>
    </p:spTree>
    <p:extLst>
      <p:ext uri="{BB962C8B-B14F-4D97-AF65-F5344CB8AC3E}">
        <p14:creationId xmlns:p14="http://schemas.microsoft.com/office/powerpoint/2010/main" val="2325085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alibri" pitchFamily="34" charset="0"/>
              </a:rPr>
              <a:t>Preemption</a:t>
            </a:r>
            <a:r>
              <a:rPr lang="en-GB" dirty="0">
                <a:latin typeface="Calibri" pitchFamily="34" charset="0"/>
              </a:rPr>
              <a:t>—PHY </a:t>
            </a:r>
            <a:r>
              <a:rPr lang="en-GB">
                <a:latin typeface="Calibri" pitchFamily="34" charset="0"/>
              </a:rPr>
              <a:t>signaling</a:t>
            </a:r>
            <a:r>
              <a:rPr lang="en-GB" dirty="0">
                <a:latin typeface="Calibri" pitchFamily="34" charset="0"/>
              </a:rPr>
              <a:t> properties—II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There will often / usually be no interrupt, so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xIFS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represents overhead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xIFS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should be as short as possible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There could be multiple STAs that attempt to access an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xIFS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Must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avoid or manage colliding attempts, including when STAs are hidden nodes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Natural idea is to have a </a:t>
            </a:r>
            <a:r>
              <a:rPr lang="en-US" sz="1600" b="1" i="1" dirty="0">
                <a:solidFill>
                  <a:srgbClr val="4F81BD"/>
                </a:solidFill>
                <a:latin typeface="Calibri" pitchFamily="34" charset="0"/>
              </a:rPr>
              <a:t>common signal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(“preemption request”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, “PRI”) that is sent by all such STAs, then </a:t>
            </a:r>
            <a:r>
              <a:rPr lang="en-US" sz="1600" b="1" i="1" dirty="0">
                <a:solidFill>
                  <a:srgbClr val="4F81BD"/>
                </a:solidFill>
                <a:latin typeface="Calibri" pitchFamily="34" charset="0"/>
              </a:rPr>
              <a:t>await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response (by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TxOP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holder)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Such a common signal should also be as short as possible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5AF834-261C-82D0-6643-AAE56DB1D457}"/>
              </a:ext>
            </a:extLst>
          </p:cNvPr>
          <p:cNvGrpSpPr/>
          <p:nvPr/>
        </p:nvGrpSpPr>
        <p:grpSpPr>
          <a:xfrm>
            <a:off x="2133600" y="1752600"/>
            <a:ext cx="4620382" cy="2511770"/>
            <a:chOff x="2133600" y="1856232"/>
            <a:chExt cx="4620382" cy="251177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9532F89-A2D9-D0E4-6957-FD4D427E63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33600" y="1905000"/>
              <a:ext cx="4620382" cy="2261838"/>
            </a:xfrm>
            <a:prstGeom prst="rect">
              <a:avLst/>
            </a:prstGeom>
          </p:spPr>
        </p:pic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AEBF9CD6-82F1-427D-23A0-32926F285419}"/>
                </a:ext>
              </a:extLst>
            </p:cNvPr>
            <p:cNvSpPr/>
            <p:nvPr/>
          </p:nvSpPr>
          <p:spPr bwMode="auto">
            <a:xfrm>
              <a:off x="4191000" y="1859281"/>
              <a:ext cx="304800" cy="2484119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C04F74A-FCD4-FA2F-024E-FDDDF764E1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5232" y="1856232"/>
              <a:ext cx="329213" cy="251177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2B92C8C-36FE-BC0E-EDEE-5EDC7C491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0" y="1856232"/>
              <a:ext cx="329213" cy="25117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626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8B3EE0A-4E15-C408-4BE0-E4F5DB645BC5}"/>
              </a:ext>
            </a:extLst>
          </p:cNvPr>
          <p:cNvSpPr/>
          <p:nvPr/>
        </p:nvSpPr>
        <p:spPr bwMode="auto">
          <a:xfrm>
            <a:off x="6015921" y="4111824"/>
            <a:ext cx="548640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alibri" pitchFamily="34" charset="0"/>
              </a:rPr>
              <a:t>Preemption</a:t>
            </a:r>
            <a:r>
              <a:rPr lang="en-GB" dirty="0">
                <a:latin typeface="Calibri" pitchFamily="34" charset="0"/>
              </a:rPr>
              <a:t>—PHY </a:t>
            </a:r>
            <a:r>
              <a:rPr lang="en-GB" dirty="0" err="1">
                <a:latin typeface="Calibri" pitchFamily="34" charset="0"/>
              </a:rPr>
              <a:t>signaling</a:t>
            </a:r>
            <a:r>
              <a:rPr lang="en-GB" dirty="0">
                <a:latin typeface="Calibri" pitchFamily="34" charset="0"/>
              </a:rPr>
              <a:t> properties—III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What are reasonable limits for </a:t>
            </a:r>
            <a:r>
              <a:rPr lang="en-US" sz="1800" b="0" dirty="0" err="1">
                <a:solidFill>
                  <a:srgbClr val="4F81BD"/>
                </a:solidFill>
                <a:latin typeface="Calibri" pitchFamily="34" charset="0"/>
              </a:rPr>
              <a:t>xIFS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 and PR / PRI?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rgbClr val="4F81BD"/>
                </a:solidFill>
                <a:latin typeface="Calibri" pitchFamily="34" charset="0"/>
              </a:rPr>
              <a:t>9</a:t>
            </a:r>
            <a:r>
              <a:rPr lang="en-US" sz="1800" dirty="0">
                <a:solidFill>
                  <a:srgbClr val="4F81BD"/>
                </a:solidFill>
                <a:latin typeface="Symbol" panose="05050102010706020507" pitchFamily="18" charset="2"/>
              </a:rPr>
              <a:t>m</a:t>
            </a:r>
            <a:r>
              <a:rPr lang="en-US" sz="1800" dirty="0">
                <a:solidFill>
                  <a:srgbClr val="4F81BD"/>
                </a:solidFill>
                <a:latin typeface="Calibri" pitchFamily="34" charset="0"/>
              </a:rPr>
              <a:t>s is enough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for detection plus Rx/Tx turnaround—devices do this all the time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Detection decision usually made on first 4</a:t>
            </a:r>
            <a:r>
              <a:rPr lang="en-US" sz="16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 of short training sequence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rgbClr val="4F81BD"/>
                </a:solidFill>
                <a:latin typeface="Calibri" pitchFamily="34" charset="0"/>
              </a:rPr>
              <a:t>13</a:t>
            </a:r>
            <a:r>
              <a:rPr lang="en-US" sz="1800" dirty="0">
                <a:solidFill>
                  <a:srgbClr val="4F81BD"/>
                </a:solidFill>
                <a:latin typeface="Symbol" panose="05050102010706020507" pitchFamily="18" charset="2"/>
              </a:rPr>
              <a:t>m</a:t>
            </a:r>
            <a:r>
              <a:rPr lang="en-US" sz="1800" dirty="0">
                <a:solidFill>
                  <a:srgbClr val="4F81BD"/>
                </a:solidFill>
                <a:latin typeface="Calibri" pitchFamily="34" charset="0"/>
              </a:rPr>
              <a:t>s should be enough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for Tx/Rx turnaround, detection, and Rx/Tx turnaround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This means that DL transmission needs only to be suspended for one OFDMA symbol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DL transmission (if no PR/PRI) could be resumed with no (or little) extra sync signaling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5400" y="3657600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1478280" y="3505200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62000" y="3366539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80161" y="4386118"/>
            <a:ext cx="2953512" cy="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762000" y="4093535"/>
            <a:ext cx="443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043188D-4086-EA64-9650-770481AECC61}"/>
              </a:ext>
            </a:extLst>
          </p:cNvPr>
          <p:cNvGrpSpPr/>
          <p:nvPr/>
        </p:nvGrpSpPr>
        <p:grpSpPr>
          <a:xfrm>
            <a:off x="1828800" y="3383280"/>
            <a:ext cx="1950720" cy="1021009"/>
            <a:chOff x="2438400" y="3383280"/>
            <a:chExt cx="1950720" cy="102100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3D8229B-918E-259A-2AC2-C9BF83A6A129}"/>
                </a:ext>
              </a:extLst>
            </p:cNvPr>
            <p:cNvSpPr/>
            <p:nvPr/>
          </p:nvSpPr>
          <p:spPr bwMode="auto">
            <a:xfrm>
              <a:off x="2438400" y="3383281"/>
              <a:ext cx="914400" cy="274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7D9C0A9-A699-C22F-9405-3288107141B6}"/>
                </a:ext>
              </a:extLst>
            </p:cNvPr>
            <p:cNvSpPr txBox="1"/>
            <p:nvPr/>
          </p:nvSpPr>
          <p:spPr>
            <a:xfrm>
              <a:off x="2514600" y="338328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DL PPDU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A3C5783-AF63-66BE-8871-C0F688FA297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38400" y="3383280"/>
              <a:ext cx="0" cy="27432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274F461-48E8-7148-945E-5D6C42C75BC3}"/>
                </a:ext>
              </a:extLst>
            </p:cNvPr>
            <p:cNvSpPr/>
            <p:nvPr/>
          </p:nvSpPr>
          <p:spPr bwMode="auto">
            <a:xfrm>
              <a:off x="3429000" y="4111824"/>
              <a:ext cx="76197" cy="274294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CC41AB9-36FF-E9B2-FB56-A752EF7F90E6}"/>
                </a:ext>
              </a:extLst>
            </p:cNvPr>
            <p:cNvSpPr/>
            <p:nvPr/>
          </p:nvSpPr>
          <p:spPr bwMode="auto">
            <a:xfrm>
              <a:off x="3581400" y="3383306"/>
              <a:ext cx="456364" cy="274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DEC4B96-3DF6-734F-3360-114B3B229291}"/>
                </a:ext>
              </a:extLst>
            </p:cNvPr>
            <p:cNvGrpSpPr/>
            <p:nvPr/>
          </p:nvGrpSpPr>
          <p:grpSpPr>
            <a:xfrm>
              <a:off x="4114800" y="3502769"/>
              <a:ext cx="274320" cy="45720"/>
              <a:chOff x="4221480" y="3491461"/>
              <a:chExt cx="274320" cy="45720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FFE84FF-9369-212F-675B-6D30ECDAC0B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C13952A-738D-A89A-893D-3D5FC22E4E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7ADAE52-452F-A27B-01E8-C535C660B2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62436AB-B5D5-E308-9218-20096F3766A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038600" y="3383280"/>
              <a:ext cx="0" cy="27432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5D97F5F-A843-1EDB-61EC-88846D6FFDB4}"/>
                </a:ext>
              </a:extLst>
            </p:cNvPr>
            <p:cNvSpPr txBox="1"/>
            <p:nvPr/>
          </p:nvSpPr>
          <p:spPr>
            <a:xfrm>
              <a:off x="3581400" y="4096512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 / PRI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C9CA63F7-1ECB-B93B-69B7-CA328678B0FF}"/>
              </a:ext>
            </a:extLst>
          </p:cNvPr>
          <p:cNvSpPr/>
          <p:nvPr/>
        </p:nvSpPr>
        <p:spPr bwMode="auto">
          <a:xfrm>
            <a:off x="5288287" y="3383281"/>
            <a:ext cx="456363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2ECABE-C4F5-FB9B-B5B2-BA132B6D32B9}"/>
              </a:ext>
            </a:extLst>
          </p:cNvPr>
          <p:cNvCxnSpPr>
            <a:cxnSpLocks/>
          </p:cNvCxnSpPr>
          <p:nvPr/>
        </p:nvCxnSpPr>
        <p:spPr bwMode="auto">
          <a:xfrm flipV="1">
            <a:off x="5288287" y="3383280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648D2-2732-2A87-CF03-A6CD0DCE509B}"/>
              </a:ext>
            </a:extLst>
          </p:cNvPr>
          <p:cNvSpPr/>
          <p:nvPr/>
        </p:nvSpPr>
        <p:spPr bwMode="auto">
          <a:xfrm>
            <a:off x="6565392" y="3383306"/>
            <a:ext cx="456364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2292F86-B422-FFB2-B90D-F5C769E0A564}"/>
              </a:ext>
            </a:extLst>
          </p:cNvPr>
          <p:cNvCxnSpPr/>
          <p:nvPr/>
        </p:nvCxnSpPr>
        <p:spPr bwMode="auto">
          <a:xfrm>
            <a:off x="5744650" y="3142488"/>
            <a:ext cx="0" cy="1429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/>
          <p:nvPr/>
        </p:nvCxnSpPr>
        <p:spPr bwMode="auto">
          <a:xfrm>
            <a:off x="6019800" y="3142488"/>
            <a:ext cx="0" cy="1429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7845071-87F7-8020-E310-51BFEC42688D}"/>
              </a:ext>
            </a:extLst>
          </p:cNvPr>
          <p:cNvCxnSpPr/>
          <p:nvPr/>
        </p:nvCxnSpPr>
        <p:spPr bwMode="auto">
          <a:xfrm>
            <a:off x="6291072" y="3124200"/>
            <a:ext cx="0" cy="1429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BBFBF80-10CC-3D00-622A-9175DBA73994}"/>
              </a:ext>
            </a:extLst>
          </p:cNvPr>
          <p:cNvCxnSpPr/>
          <p:nvPr/>
        </p:nvCxnSpPr>
        <p:spPr bwMode="auto">
          <a:xfrm>
            <a:off x="6565392" y="3124200"/>
            <a:ext cx="0" cy="7863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E9EE0C4-2388-335D-3AD1-1B18AD6676A9}"/>
              </a:ext>
            </a:extLst>
          </p:cNvPr>
          <p:cNvCxnSpPr>
            <a:cxnSpLocks/>
          </p:cNvCxnSpPr>
          <p:nvPr/>
        </p:nvCxnSpPr>
        <p:spPr bwMode="auto">
          <a:xfrm flipH="1">
            <a:off x="5519935" y="3154680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4F9FBFB-0276-F497-44F7-4C770C711A9E}"/>
              </a:ext>
            </a:extLst>
          </p:cNvPr>
          <p:cNvCxnSpPr>
            <a:cxnSpLocks/>
          </p:cNvCxnSpPr>
          <p:nvPr/>
        </p:nvCxnSpPr>
        <p:spPr bwMode="auto">
          <a:xfrm flipH="1">
            <a:off x="6062472" y="3246120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64B87F-253A-DCEA-FCCE-FEA789B0F90A}"/>
              </a:ext>
            </a:extLst>
          </p:cNvPr>
          <p:cNvCxnSpPr>
            <a:cxnSpLocks/>
          </p:cNvCxnSpPr>
          <p:nvPr/>
        </p:nvCxnSpPr>
        <p:spPr bwMode="auto">
          <a:xfrm>
            <a:off x="6020218" y="3154680"/>
            <a:ext cx="2281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D9B6C6E-1A3A-3548-F9AE-430DC595E1FD}"/>
              </a:ext>
            </a:extLst>
          </p:cNvPr>
          <p:cNvCxnSpPr>
            <a:cxnSpLocks/>
          </p:cNvCxnSpPr>
          <p:nvPr/>
        </p:nvCxnSpPr>
        <p:spPr bwMode="auto">
          <a:xfrm>
            <a:off x="6565392" y="3246120"/>
            <a:ext cx="2281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BC72EEB-8DDB-F445-0FE6-F8FBB1B9495C}"/>
              </a:ext>
            </a:extLst>
          </p:cNvPr>
          <p:cNvSpPr txBox="1"/>
          <p:nvPr/>
        </p:nvSpPr>
        <p:spPr>
          <a:xfrm>
            <a:off x="5562601" y="2429976"/>
            <a:ext cx="106679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Tx/Rx</a:t>
            </a:r>
          </a:p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turnaround</a:t>
            </a:r>
          </a:p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s</a:t>
            </a:r>
            <a:endParaRPr lang="en-US" sz="13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326E217-D5E3-199F-8A28-E19EC98BA372}"/>
              </a:ext>
            </a:extLst>
          </p:cNvPr>
          <p:cNvSpPr txBox="1"/>
          <p:nvPr/>
        </p:nvSpPr>
        <p:spPr>
          <a:xfrm>
            <a:off x="6477013" y="2432304"/>
            <a:ext cx="99058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Rx/Tx</a:t>
            </a:r>
          </a:p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turnaround</a:t>
            </a:r>
          </a:p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s</a:t>
            </a:r>
            <a:endParaRPr lang="en-US" sz="13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9F96D53-4955-8905-8642-85442A6C9A2F}"/>
              </a:ext>
            </a:extLst>
          </p:cNvPr>
          <p:cNvSpPr txBox="1"/>
          <p:nvPr/>
        </p:nvSpPr>
        <p:spPr>
          <a:xfrm>
            <a:off x="6945982" y="4023360"/>
            <a:ext cx="18932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training sequence</a:t>
            </a:r>
          </a:p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63805F76-F86F-8D8C-EA4C-1672AD62384A}"/>
              </a:ext>
            </a:extLst>
          </p:cNvPr>
          <p:cNvCxnSpPr>
            <a:cxnSpLocks/>
          </p:cNvCxnSpPr>
          <p:nvPr/>
        </p:nvCxnSpPr>
        <p:spPr bwMode="auto">
          <a:xfrm flipV="1">
            <a:off x="6553200" y="4169664"/>
            <a:ext cx="404281" cy="137147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80560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F25D97-3648-566B-EE04-2C2259D83EBF}"/>
              </a:ext>
            </a:extLst>
          </p:cNvPr>
          <p:cNvSpPr/>
          <p:nvPr/>
        </p:nvSpPr>
        <p:spPr bwMode="auto">
          <a:xfrm>
            <a:off x="6300216" y="4123944"/>
            <a:ext cx="256032" cy="256032"/>
          </a:xfrm>
          <a:prstGeom prst="rect">
            <a:avLst/>
          </a:prstGeom>
          <a:pattFill prst="wdUpDiag">
            <a:fgClr>
              <a:srgbClr val="00B05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8697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alibri" pitchFamily="34" charset="0"/>
              </a:rPr>
              <a:t>Preemption</a:t>
            </a:r>
            <a:r>
              <a:rPr lang="en-GB" dirty="0">
                <a:latin typeface="Calibri" pitchFamily="34" charset="0"/>
              </a:rPr>
              <a:t>—PHY </a:t>
            </a:r>
            <a:r>
              <a:rPr lang="en-GB" dirty="0" err="1">
                <a:latin typeface="Calibri" pitchFamily="34" charset="0"/>
              </a:rPr>
              <a:t>signaling</a:t>
            </a:r>
            <a:r>
              <a:rPr lang="en-GB" dirty="0">
                <a:latin typeface="Calibri" pitchFamily="34" charset="0"/>
              </a:rPr>
              <a:t> properties—IV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PR/PRI signals indicate interest in transmission, but do not seize the medium: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5400" y="3034261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1478280" y="2881861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62000" y="2743200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D8229B-918E-259A-2AC2-C9BF83A6A129}"/>
              </a:ext>
            </a:extLst>
          </p:cNvPr>
          <p:cNvSpPr/>
          <p:nvPr/>
        </p:nvSpPr>
        <p:spPr bwMode="auto">
          <a:xfrm>
            <a:off x="1828800" y="2759942"/>
            <a:ext cx="914400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D9C0A9-A699-C22F-9405-3288107141B6}"/>
              </a:ext>
            </a:extLst>
          </p:cNvPr>
          <p:cNvSpPr txBox="1"/>
          <p:nvPr/>
        </p:nvSpPr>
        <p:spPr>
          <a:xfrm>
            <a:off x="1905000" y="275994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DL PPDU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2759941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971800" y="2759967"/>
            <a:ext cx="456364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505200" y="2879430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62436AB-B5D5-E308-9218-20096F3766AD}"/>
              </a:ext>
            </a:extLst>
          </p:cNvPr>
          <p:cNvCxnSpPr>
            <a:cxnSpLocks/>
          </p:cNvCxnSpPr>
          <p:nvPr/>
        </p:nvCxnSpPr>
        <p:spPr bwMode="auto">
          <a:xfrm flipV="1">
            <a:off x="3429000" y="2759941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4021884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2819400" y="4040101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2971800" y="402188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 / PRI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3400021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819400" y="341831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971800" y="340299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 / PRI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848077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590800"/>
            <a:ext cx="365523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 AP (as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holder) retains control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might: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 some known high priority STAs,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UORA,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EDCA,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further information, or,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any of the above after a delay,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some combination of the above, with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without Block Ack handling, …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9" y="4602540"/>
            <a:ext cx="410407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 PHY properties: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pre-negotiation required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  Might be s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everal simultaneous PR/PRIs …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N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on-common information will be lost …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STAs cannot seize the medium …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PR/PRI should be minimum for AP to detect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e.g., half short training sequence</a:t>
            </a:r>
          </a:p>
        </p:txBody>
      </p:sp>
    </p:spTree>
    <p:extLst>
      <p:ext uri="{BB962C8B-B14F-4D97-AF65-F5344CB8AC3E}">
        <p14:creationId xmlns:p14="http://schemas.microsoft.com/office/powerpoint/2010/main" val="2634929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PHY </a:t>
            </a:r>
            <a:r>
              <a:rPr lang="en-GB" dirty="0" err="1">
                <a:latin typeface="Calibri" pitchFamily="34" charset="0"/>
              </a:rPr>
              <a:t>signaling</a:t>
            </a:r>
            <a:r>
              <a:rPr lang="en-GB" dirty="0">
                <a:latin typeface="Calibri" pitchFamily="34" charset="0"/>
              </a:rPr>
              <a:t> properties—V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04367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PR/PRI signals, if very short, </a:t>
            </a:r>
            <a:r>
              <a:rPr lang="en-US" sz="1800" b="0" i="1" u="sng" dirty="0">
                <a:solidFill>
                  <a:srgbClr val="4F81BD"/>
                </a:solidFill>
                <a:latin typeface="Calibri" pitchFamily="34" charset="0"/>
              </a:rPr>
              <a:t>can be used far beyond within-</a:t>
            </a:r>
            <a:r>
              <a:rPr lang="en-US" sz="1800" b="0" i="1" u="sng" dirty="0" err="1">
                <a:solidFill>
                  <a:srgbClr val="4F81BD"/>
                </a:solidFill>
                <a:latin typeface="Calibri" pitchFamily="34" charset="0"/>
              </a:rPr>
              <a:t>TxOP</a:t>
            </a:r>
            <a:r>
              <a:rPr lang="en-US" sz="1800" b="0" i="1" u="sng" dirty="0">
                <a:solidFill>
                  <a:srgbClr val="4F81BD"/>
                </a:solidFill>
                <a:latin typeface="Calibri" pitchFamily="34" charset="0"/>
              </a:rPr>
              <a:t> “preemption”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General-purpose way for (UHR) STAs to notify (UHR) APs they wish to transmit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Here STAs use first available slot after 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TxOP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—send PR/PRI and then stop</a:t>
            </a:r>
            <a:endParaRPr lang="en-US" sz="12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 this example, further developments are inherently delayed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(Normal medium access rules apply)</a:t>
            </a:r>
            <a:endParaRPr lang="en-US" sz="15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 principle, any UHR STA might use this opportunity—no requirement that this should be restricted to some subset of STAs by permission / negotiation in advance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Enables fully responsive / spontaneous protocol (for “event-driven” traffic)</a:t>
            </a:r>
            <a:endParaRPr lang="en-US" sz="19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973D5FB-FC8B-FDD9-0407-859C0FE61092}"/>
              </a:ext>
            </a:extLst>
          </p:cNvPr>
          <p:cNvGrpSpPr/>
          <p:nvPr/>
        </p:nvGrpSpPr>
        <p:grpSpPr>
          <a:xfrm>
            <a:off x="762000" y="3429000"/>
            <a:ext cx="3261361" cy="310754"/>
            <a:chOff x="762000" y="4093535"/>
            <a:chExt cx="3261361" cy="310754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80161" y="4386143"/>
              <a:ext cx="27432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274F461-48E8-7148-945E-5D6C42C75BC3}"/>
                </a:ext>
              </a:extLst>
            </p:cNvPr>
            <p:cNvSpPr/>
            <p:nvPr/>
          </p:nvSpPr>
          <p:spPr bwMode="auto">
            <a:xfrm>
              <a:off x="2743203" y="4111824"/>
              <a:ext cx="76197" cy="274294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5D97F5F-A843-1EDB-61EC-88846D6FFDB4}"/>
                </a:ext>
              </a:extLst>
            </p:cNvPr>
            <p:cNvSpPr txBox="1"/>
            <p:nvPr/>
          </p:nvSpPr>
          <p:spPr>
            <a:xfrm>
              <a:off x="2971800" y="4096512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 / PRI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C9CA63F7-1ECB-B93B-69B7-CA328678B0FF}"/>
              </a:ext>
            </a:extLst>
          </p:cNvPr>
          <p:cNvSpPr/>
          <p:nvPr/>
        </p:nvSpPr>
        <p:spPr bwMode="auto">
          <a:xfrm>
            <a:off x="4953001" y="2667000"/>
            <a:ext cx="224716" cy="274294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2292F86-B422-FFB2-B90D-F5C769E0A564}"/>
              </a:ext>
            </a:extLst>
          </p:cNvPr>
          <p:cNvCxnSpPr>
            <a:cxnSpLocks/>
          </p:cNvCxnSpPr>
          <p:nvPr/>
        </p:nvCxnSpPr>
        <p:spPr bwMode="auto">
          <a:xfrm>
            <a:off x="5744650" y="2514600"/>
            <a:ext cx="830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6022847" y="3352800"/>
            <a:ext cx="14138" cy="457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7845071-87F7-8020-E310-51BFEC42688D}"/>
              </a:ext>
            </a:extLst>
          </p:cNvPr>
          <p:cNvCxnSpPr>
            <a:cxnSpLocks/>
          </p:cNvCxnSpPr>
          <p:nvPr/>
        </p:nvCxnSpPr>
        <p:spPr bwMode="auto">
          <a:xfrm flipH="1">
            <a:off x="6364223" y="3048000"/>
            <a:ext cx="1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E9EE0C4-2388-335D-3AD1-1B18AD6676A9}"/>
              </a:ext>
            </a:extLst>
          </p:cNvPr>
          <p:cNvCxnSpPr>
            <a:cxnSpLocks/>
          </p:cNvCxnSpPr>
          <p:nvPr/>
        </p:nvCxnSpPr>
        <p:spPr bwMode="auto">
          <a:xfrm flipH="1">
            <a:off x="5519935" y="3581400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64B87F-253A-DCEA-FCCE-FEA789B0F90A}"/>
              </a:ext>
            </a:extLst>
          </p:cNvPr>
          <p:cNvCxnSpPr>
            <a:cxnSpLocks/>
          </p:cNvCxnSpPr>
          <p:nvPr/>
        </p:nvCxnSpPr>
        <p:spPr bwMode="auto">
          <a:xfrm>
            <a:off x="6019800" y="3581400"/>
            <a:ext cx="2281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99F96D53-4955-8905-8642-85442A6C9A2F}"/>
              </a:ext>
            </a:extLst>
          </p:cNvPr>
          <p:cNvSpPr txBox="1"/>
          <p:nvPr/>
        </p:nvSpPr>
        <p:spPr>
          <a:xfrm>
            <a:off x="6705600" y="3346103"/>
            <a:ext cx="18932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Half of</a:t>
            </a:r>
          </a:p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training sequence</a:t>
            </a:r>
          </a:p>
          <a:p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63805F76-F86F-8D8C-EA4C-1672AD62384A}"/>
              </a:ext>
            </a:extLst>
          </p:cNvPr>
          <p:cNvCxnSpPr>
            <a:cxnSpLocks/>
          </p:cNvCxnSpPr>
          <p:nvPr/>
        </p:nvCxnSpPr>
        <p:spPr bwMode="auto">
          <a:xfrm>
            <a:off x="6036985" y="3657600"/>
            <a:ext cx="668615" cy="1524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267200" y="30647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295400" y="2938344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8280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62000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2667000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5200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4100" name="Straight Arrow Connector 4099">
            <a:extLst>
              <a:ext uri="{FF2B5EF4-FFF2-40B4-BE49-F238E27FC236}">
                <a16:creationId xmlns:a16="http://schemas.microsoft.com/office/drawing/2014/main" id="{2F6C149F-ECE9-BE96-56DB-0699CDF6564F}"/>
              </a:ext>
            </a:extLst>
          </p:cNvPr>
          <p:cNvCxnSpPr>
            <a:cxnSpLocks/>
          </p:cNvCxnSpPr>
          <p:nvPr/>
        </p:nvCxnSpPr>
        <p:spPr bwMode="auto">
          <a:xfrm>
            <a:off x="6355080" y="3246120"/>
            <a:ext cx="2281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sp>
        <p:nvSpPr>
          <p:cNvPr id="4101" name="TextBox 4100">
            <a:extLst>
              <a:ext uri="{FF2B5EF4-FFF2-40B4-BE49-F238E27FC236}">
                <a16:creationId xmlns:a16="http://schemas.microsoft.com/office/drawing/2014/main" id="{777BFD8F-025F-9ABD-6BE5-F32439A8B93F}"/>
              </a:ext>
            </a:extLst>
          </p:cNvPr>
          <p:cNvSpPr txBox="1"/>
          <p:nvPr/>
        </p:nvSpPr>
        <p:spPr>
          <a:xfrm flipH="1">
            <a:off x="5870448" y="3072384"/>
            <a:ext cx="595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14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24F23F-FB9B-AA5C-8C07-7FB5E5F1C17F}"/>
              </a:ext>
            </a:extLst>
          </p:cNvPr>
          <p:cNvSpPr/>
          <p:nvPr/>
        </p:nvSpPr>
        <p:spPr bwMode="auto">
          <a:xfrm>
            <a:off x="5745480" y="3447288"/>
            <a:ext cx="274320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75159-EF01-67C6-B1E7-A4CA77274531}"/>
              </a:ext>
            </a:extLst>
          </p:cNvPr>
          <p:cNvSpPr txBox="1"/>
          <p:nvPr/>
        </p:nvSpPr>
        <p:spPr>
          <a:xfrm>
            <a:off x="1828800" y="2651760"/>
            <a:ext cx="555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D239EC-DBCF-8FA9-1BA7-96E5FA4E163C}"/>
              </a:ext>
            </a:extLst>
          </p:cNvPr>
          <p:cNvCxnSpPr>
            <a:cxnSpLocks/>
          </p:cNvCxnSpPr>
          <p:nvPr/>
        </p:nvCxnSpPr>
        <p:spPr bwMode="auto">
          <a:xfrm flipV="1">
            <a:off x="2667000" y="3035588"/>
            <a:ext cx="0" cy="7744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666EA4C-E37D-4AA7-5844-552C0040BD2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53000" y="2667000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8636DC6-D704-54D6-A674-D89D62485263}"/>
              </a:ext>
            </a:extLst>
          </p:cNvPr>
          <p:cNvCxnSpPr>
            <a:cxnSpLocks/>
          </p:cNvCxnSpPr>
          <p:nvPr/>
        </p:nvCxnSpPr>
        <p:spPr bwMode="auto">
          <a:xfrm flipH="1">
            <a:off x="5522976" y="3246120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F8B847-EE92-A486-FB1F-E8AF6245E81C}"/>
              </a:ext>
            </a:extLst>
          </p:cNvPr>
          <p:cNvSpPr txBox="1"/>
          <p:nvPr/>
        </p:nvSpPr>
        <p:spPr>
          <a:xfrm>
            <a:off x="5166360" y="2468880"/>
            <a:ext cx="552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SIFS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8ECA812-0239-EFDF-FEEA-C7C3BF257E7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807208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2FBD0C5-A334-C0AE-130D-3142A0AA04F9}"/>
              </a:ext>
            </a:extLst>
          </p:cNvPr>
          <p:cNvCxnSpPr>
            <a:cxnSpLocks/>
          </p:cNvCxnSpPr>
          <p:nvPr/>
        </p:nvCxnSpPr>
        <p:spPr bwMode="auto">
          <a:xfrm flipH="1">
            <a:off x="5541264" y="2807208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3E7FEA9-9DF4-A638-694D-7322867B9D7E}"/>
              </a:ext>
            </a:extLst>
          </p:cNvPr>
          <p:cNvCxnSpPr>
            <a:cxnSpLocks/>
          </p:cNvCxnSpPr>
          <p:nvPr/>
        </p:nvCxnSpPr>
        <p:spPr bwMode="auto">
          <a:xfrm>
            <a:off x="5181600" y="2807208"/>
            <a:ext cx="2281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stealth" w="sm" len="lg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431955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820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A different problem: uplink medium access with no pre-negotiated agreement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Interference is very likely if deployment is dense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STA1’s best case scenario then requires reducing rate significantly to overcome interference</a:t>
            </a:r>
            <a:endParaRPr lang="en-US" sz="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 is likely to suffer packet loss and delay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 may be unable to achieve any meaningful communication, even if otherwise within range</a:t>
            </a:r>
            <a:endParaRPr lang="en-US" sz="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758952" y="4188023"/>
            <a:ext cx="536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>
            <a:off x="2438403" y="3799840"/>
            <a:ext cx="0" cy="8809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8B4866-5831-96A0-DBE1-0715C86F0324}"/>
              </a:ext>
            </a:extLst>
          </p:cNvPr>
          <p:cNvSpPr txBox="1"/>
          <p:nvPr/>
        </p:nvSpPr>
        <p:spPr>
          <a:xfrm>
            <a:off x="1901952" y="2664024"/>
            <a:ext cx="380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577515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wins contention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process STA1’s preamble independently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Unless </a:t>
            </a: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STAs defer, STA1’s transmission suffers interference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are typically 2 SS devices, listening with 1 SS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distributed spatially, will receive STA1 at varying Rx powers, some low</a:t>
            </a:r>
          </a:p>
        </p:txBody>
      </p:sp>
    </p:spTree>
    <p:extLst>
      <p:ext uri="{BB962C8B-B14F-4D97-AF65-F5344CB8AC3E}">
        <p14:creationId xmlns:p14="http://schemas.microsoft.com/office/powerpoint/2010/main" val="1814148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820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Situation is better if AP knows STA1 wishes to transmit—AP polls STA1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With event-driven traffic, STA1’s main problem is the initial step of informing the AP that it wishes to transmit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Part of solution: PR/PRI signal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Tells AP that </a:t>
            </a:r>
            <a:r>
              <a:rPr lang="en-US" sz="1500" i="1" dirty="0">
                <a:solidFill>
                  <a:schemeClr val="tx1"/>
                </a:solidFill>
                <a:latin typeface="Calibri" pitchFamily="34" charset="0"/>
              </a:rPr>
              <a:t>some device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wants to transmit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AP may then have a variety of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ways to proceed</a:t>
            </a:r>
            <a:endParaRPr lang="en-US" sz="15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758952" y="4188023"/>
            <a:ext cx="536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pattFill prst="divot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>
            <a:off x="2438403" y="3799840"/>
            <a:ext cx="0" cy="8809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>
            <a:off x="2286000" y="3264408"/>
            <a:ext cx="835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802230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reserves medium, polls STA1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Tx power &gt;&gt; STA1’s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is intended receiver, so better placed to protect transmission</a:t>
            </a:r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transmits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dense deployment, there is still likely to be some STA that transmits, but it may be much farther from the AP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353B41A-1AEA-011E-FE4E-BAA25825B51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0552" y="2798064"/>
            <a:ext cx="1705356" cy="1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sm" len="lg"/>
          </a:ln>
          <a:effectLst/>
        </p:spPr>
      </p:cxnSp>
    </p:spTree>
    <p:extLst>
      <p:ext uri="{BB962C8B-B14F-4D97-AF65-F5344CB8AC3E}">
        <p14:creationId xmlns:p14="http://schemas.microsoft.com/office/powerpoint/2010/main" val="8022326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144196</TotalTime>
  <Words>2173</Words>
  <Application>Microsoft Office PowerPoint</Application>
  <PresentationFormat>On-screen Show (4:3)</PresentationFormat>
  <Paragraphs>494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Unicode MS</vt:lpstr>
      <vt:lpstr>Calibri</vt:lpstr>
      <vt:lpstr>Symbol</vt:lpstr>
      <vt:lpstr>Times New Roman</vt:lpstr>
      <vt:lpstr>802-11-Submission</vt:lpstr>
      <vt:lpstr>Document</vt:lpstr>
      <vt:lpstr>Ultra-reliable PHY elements: Low latency, low collision, low power medium access</vt:lpstr>
      <vt:lpstr>Abstract</vt:lpstr>
      <vt:lpstr>Preemption—PHY signaling properties—I</vt:lpstr>
      <vt:lpstr>Preemption—PHY signaling properties—II</vt:lpstr>
      <vt:lpstr>Preemption—PHY signaling properties—III</vt:lpstr>
      <vt:lpstr>Preemption—PHY signaling properties—IV</vt:lpstr>
      <vt:lpstr>PHY signaling properties—V</vt:lpstr>
      <vt:lpstr>UL medium access—I</vt:lpstr>
      <vt:lpstr>UL medium access—II</vt:lpstr>
      <vt:lpstr>UL medium access—III</vt:lpstr>
      <vt:lpstr>UL medium access—IV</vt:lpstr>
      <vt:lpstr>UL medium access—V</vt:lpstr>
      <vt:lpstr>Coordinated medium access</vt:lpstr>
      <vt:lpstr>Notes</vt:lpstr>
      <vt:lpstr>“UHR in one sentence”</vt:lpstr>
      <vt:lpstr>Conclusion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11-24-0284-00-00bn-low-latency-low-collision-low-power-uhr-medium-access</dc:title>
  <dc:creator>Sean Coffey;Der-Zheng Liu</dc:creator>
  <cp:lastModifiedBy>Sean Coffey</cp:lastModifiedBy>
  <cp:revision>1497</cp:revision>
  <cp:lastPrinted>1601-01-01T00:00:00Z</cp:lastPrinted>
  <dcterms:created xsi:type="dcterms:W3CDTF">2014-07-14T14:49:11Z</dcterms:created>
  <dcterms:modified xsi:type="dcterms:W3CDTF">2024-02-09T19:24:56Z</dcterms:modified>
</cp:coreProperties>
</file>