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0"/>
  </p:notesMasterIdLst>
  <p:handoutMasterIdLst>
    <p:handoutMasterId r:id="rId21"/>
  </p:handoutMasterIdLst>
  <p:sldIdLst>
    <p:sldId id="256" r:id="rId3"/>
    <p:sldId id="257" r:id="rId4"/>
    <p:sldId id="283" r:id="rId5"/>
    <p:sldId id="262" r:id="rId6"/>
    <p:sldId id="265" r:id="rId7"/>
    <p:sldId id="273" r:id="rId8"/>
    <p:sldId id="2385" r:id="rId9"/>
    <p:sldId id="2373" r:id="rId10"/>
    <p:sldId id="2380" r:id="rId11"/>
    <p:sldId id="2383" r:id="rId12"/>
    <p:sldId id="270" r:id="rId13"/>
    <p:sldId id="278" r:id="rId14"/>
    <p:sldId id="276" r:id="rId15"/>
    <p:sldId id="2371" r:id="rId16"/>
    <p:sldId id="2375" r:id="rId17"/>
    <p:sldId id="2386" r:id="rId18"/>
    <p:sldId id="2387"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2C0DDE-BF97-4B03-BE65-59372422E486}" v="3" dt="2024-03-11T16:24:32.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5267" autoAdjust="0"/>
  </p:normalViewPr>
  <p:slideViewPr>
    <p:cSldViewPr>
      <p:cViewPr varScale="1">
        <p:scale>
          <a:sx n="83" d="100"/>
          <a:sy n="83" d="100"/>
        </p:scale>
        <p:origin x="84" y="18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E12C0DDE-BF97-4B03-BE65-59372422E486}"/>
    <pc:docChg chg="custSel modSld modMainMaster">
      <pc:chgData name="Qi, Emily H" userId="b0d254cd-8291-4c78-a277-dadec609489b" providerId="ADAL" clId="{E12C0DDE-BF97-4B03-BE65-59372422E486}" dt="2024-03-11T17:05:00.244" v="48" actId="20577"/>
      <pc:docMkLst>
        <pc:docMk/>
      </pc:docMkLst>
      <pc:sldChg chg="modSp mod">
        <pc:chgData name="Qi, Emily H" userId="b0d254cd-8291-4c78-a277-dadec609489b" providerId="ADAL" clId="{E12C0DDE-BF97-4B03-BE65-59372422E486}" dt="2024-03-11T17:05:00.244" v="48" actId="20577"/>
        <pc:sldMkLst>
          <pc:docMk/>
          <pc:sldMk cId="1968720319" sldId="283"/>
        </pc:sldMkLst>
        <pc:spChg chg="mod">
          <ac:chgData name="Qi, Emily H" userId="b0d254cd-8291-4c78-a277-dadec609489b" providerId="ADAL" clId="{E12C0DDE-BF97-4B03-BE65-59372422E486}" dt="2024-03-11T17:05:00.244" v="48" actId="20577"/>
          <ac:spMkLst>
            <pc:docMk/>
            <pc:sldMk cId="1968720319" sldId="283"/>
            <ac:spMk id="2" creationId="{00000000-0000-0000-0000-000000000000}"/>
          </ac:spMkLst>
        </pc:spChg>
      </pc:sldChg>
      <pc:sldChg chg="modSp mod">
        <pc:chgData name="Qi, Emily H" userId="b0d254cd-8291-4c78-a277-dadec609489b" providerId="ADAL" clId="{E12C0DDE-BF97-4B03-BE65-59372422E486}" dt="2024-03-11T16:27:04.854" v="36" actId="20577"/>
        <pc:sldMkLst>
          <pc:docMk/>
          <pc:sldMk cId="1998207127" sldId="2373"/>
        </pc:sldMkLst>
        <pc:graphicFrameChg chg="mod modGraphic">
          <ac:chgData name="Qi, Emily H" userId="b0d254cd-8291-4c78-a277-dadec609489b" providerId="ADAL" clId="{E12C0DDE-BF97-4B03-BE65-59372422E486}" dt="2024-03-11T16:27:04.854" v="36" actId="20577"/>
          <ac:graphicFrameMkLst>
            <pc:docMk/>
            <pc:sldMk cId="1998207127" sldId="2373"/>
            <ac:graphicFrameMk id="10" creationId="{00000000-0000-0000-0000-000000000000}"/>
          </ac:graphicFrameMkLst>
        </pc:graphicFrameChg>
      </pc:sldChg>
      <pc:sldChg chg="modSp mod">
        <pc:chgData name="Qi, Emily H" userId="b0d254cd-8291-4c78-a277-dadec609489b" providerId="ADAL" clId="{E12C0DDE-BF97-4B03-BE65-59372422E486}" dt="2024-03-11T16:58:45.615" v="42" actId="5793"/>
        <pc:sldMkLst>
          <pc:docMk/>
          <pc:sldMk cId="2368875581" sldId="2385"/>
        </pc:sldMkLst>
        <pc:spChg chg="mod">
          <ac:chgData name="Qi, Emily H" userId="b0d254cd-8291-4c78-a277-dadec609489b" providerId="ADAL" clId="{E12C0DDE-BF97-4B03-BE65-59372422E486}" dt="2024-03-11T16:58:45.615" v="42" actId="5793"/>
          <ac:spMkLst>
            <pc:docMk/>
            <pc:sldMk cId="2368875581" sldId="2385"/>
            <ac:spMk id="3" creationId="{79F8E904-6966-31F1-4EB7-8CADBFD4BBE7}"/>
          </ac:spMkLst>
        </pc:spChg>
      </pc:sldChg>
      <pc:sldMasterChg chg="modSp mod">
        <pc:chgData name="Qi, Emily H" userId="b0d254cd-8291-4c78-a277-dadec609489b" providerId="ADAL" clId="{E12C0DDE-BF97-4B03-BE65-59372422E486}" dt="2024-03-11T16:19:13.734" v="1" actId="20577"/>
        <pc:sldMasterMkLst>
          <pc:docMk/>
          <pc:sldMasterMk cId="0" sldId="2147483648"/>
        </pc:sldMasterMkLst>
        <pc:spChg chg="mod">
          <ac:chgData name="Qi, Emily H" userId="b0d254cd-8291-4c78-a277-dadec609489b" providerId="ADAL" clId="{E12C0DDE-BF97-4B03-BE65-59372422E486}" dt="2024-03-11T16:19:13.734"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March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March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March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March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March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802.11-24/0279r1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09/11-09-1034-21-0000-802-11-editorial-style-guid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laudiodasilva@meta.com" TargetMode="External"/><Relationship Id="rId5" Type="http://schemas.openxmlformats.org/officeDocument/2006/relationships/hyperlink" Target="mailto:edward.ks.au@gmail.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0140-03-0000-p802-11bh-d3-0-mdr-report.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(March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2024-03-10</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04238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46827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Review updated style guide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https://mentor.ieee.org/802.11/dcn/09/11-09-1034-21-0000-802-11-editorial-style-guide.docx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
        <p:nvSpPr>
          <p:cNvPr id="8" name="Title 1">
            <a:extLst>
              <a:ext uri="{FF2B5EF4-FFF2-40B4-BE49-F238E27FC236}">
                <a16:creationId xmlns:a16="http://schemas.microsoft.com/office/drawing/2014/main" id="{8B786AB3-C9B6-F039-F800-5D6DB0B236D5}"/>
              </a:ext>
            </a:extLst>
          </p:cNvPr>
          <p:cNvSpPr txBox="1">
            <a:spLocks/>
          </p:cNvSpPr>
          <p:nvPr/>
        </p:nvSpPr>
        <p:spPr bwMode="auto">
          <a:xfrm>
            <a:off x="802216" y="5856188"/>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70221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March 2024</a:t>
            </a:r>
            <a:endParaRPr lang="en-GB" dirty="0"/>
          </a:p>
        </p:txBody>
      </p:sp>
      <p:sp>
        <p:nvSpPr>
          <p:cNvPr id="7" name="Title 1">
            <a:extLst>
              <a:ext uri="{FF2B5EF4-FFF2-40B4-BE49-F238E27FC236}">
                <a16:creationId xmlns:a16="http://schemas.microsoft.com/office/drawing/2014/main" id="{25466371-B846-06E2-E8B9-2DCC9A86B122}"/>
              </a:ext>
            </a:extLst>
          </p:cNvPr>
          <p:cNvSpPr txBox="1">
            <a:spLocks/>
          </p:cNvSpPr>
          <p:nvPr/>
        </p:nvSpPr>
        <p:spPr bwMode="auto">
          <a:xfrm>
            <a:off x="802216" y="5880251"/>
            <a:ext cx="10744200" cy="64437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457200" indent="-457200" algn="l">
              <a:buFont typeface="Arial" panose="020B0604020202020204" pitchFamily="34" charset="0"/>
              <a:buChar char="•"/>
            </a:pPr>
            <a:r>
              <a:rPr lang="en-US" b="0" kern="0" dirty="0">
                <a:solidFill>
                  <a:schemeClr val="accent1"/>
                </a:solidFill>
              </a:rPr>
              <a:t>No time to cover it. Will be reviewed in the May meeting</a:t>
            </a:r>
          </a:p>
        </p:txBody>
      </p:sp>
    </p:spTree>
    <p:extLst>
      <p:ext uri="{BB962C8B-B14F-4D97-AF65-F5344CB8AC3E}">
        <p14:creationId xmlns:p14="http://schemas.microsoft.com/office/powerpoint/2010/main" val="366477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and Report for 2024-03-12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Draft and Amendment alignments</a:t>
            </a:r>
          </a:p>
          <a:p>
            <a:pPr lvl="1">
              <a:buFont typeface="Arial" panose="020B0604020202020204" pitchFamily="34" charset="0"/>
              <a:buChar char="•"/>
            </a:pPr>
            <a:r>
              <a:rPr lang="en-US" sz="1600" dirty="0"/>
              <a:t>	11bc publication and 11be, 11bf, 11bh, 11bk ordering</a:t>
            </a:r>
          </a:p>
          <a:p>
            <a:pPr>
              <a:buFont typeface="Arial" panose="020B0604020202020204" pitchFamily="34" charset="0"/>
              <a:buChar char="•"/>
            </a:pPr>
            <a:r>
              <a:rPr lang="en-US" sz="2000" dirty="0"/>
              <a:t>11bf and 11bh MDR/MEC</a:t>
            </a:r>
          </a:p>
          <a:p>
            <a:pPr>
              <a:buFont typeface="Arial" panose="020B0604020202020204" pitchFamily="34" charset="0"/>
              <a:buChar char="•"/>
            </a:pPr>
            <a:r>
              <a:rPr lang="en-US" sz="2000" dirty="0"/>
              <a:t>ANA number spaces</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6"/>
              </a:rPr>
              <a:t>claudiodasilva@meta.com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7"/>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8"/>
              </a:rPr>
              <a:t>po-kai.huang@intel.com</a:t>
            </a:r>
            <a:r>
              <a:rPr lang="en-US" sz="1600" dirty="0"/>
              <a:t> </a:t>
            </a:r>
          </a:p>
          <a:p>
            <a:pPr marL="342900" lvl="1" indent="-342900">
              <a:buFontTx/>
              <a:buChar char="•"/>
            </a:pPr>
            <a:r>
              <a:rPr lang="en-US" sz="1600" b="1" dirty="0" err="1"/>
              <a:t>TGbk</a:t>
            </a:r>
            <a:r>
              <a:rPr lang="en-US" sz="1600" b="1" dirty="0"/>
              <a:t> – Roy Want </a:t>
            </a:r>
            <a:r>
              <a:rPr lang="en-US" sz="1600" dirty="0">
                <a:hlinkClick r:id="rId9"/>
              </a:rPr>
              <a:t>RoyWant@google.com</a:t>
            </a:r>
            <a:endParaRPr lang="en-US" sz="1600" dirty="0"/>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March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11bc – </a:t>
            </a:r>
            <a:r>
              <a:rPr lang="en-GB" sz="1600" b="0" dirty="0"/>
              <a:t>In publication editing </a:t>
            </a:r>
          </a:p>
          <a:p>
            <a:r>
              <a:rPr lang="en-GB" sz="1600" dirty="0"/>
              <a:t>11be –</a:t>
            </a:r>
            <a:r>
              <a:rPr lang="en-GB" sz="1600" b="0" dirty="0"/>
              <a:t> </a:t>
            </a:r>
            <a:r>
              <a:rPr lang="en-US" sz="1600" b="0" dirty="0"/>
              <a:t>1045 pages for D5.0.  Expect to align the draft with the baseline when </a:t>
            </a:r>
            <a:r>
              <a:rPr lang="en-US" sz="1600" b="0" dirty="0" err="1"/>
              <a:t>REVme</a:t>
            </a:r>
            <a:r>
              <a:rPr lang="en-US" sz="1600" b="0" dirty="0"/>
              <a:t> 5.0 is published with 11az, 11bd, 11bb, and 11bc amendments.</a:t>
            </a:r>
          </a:p>
          <a:p>
            <a:r>
              <a:rPr lang="en-US" sz="1600" dirty="0"/>
              <a:t>11bf </a:t>
            </a:r>
            <a:r>
              <a:rPr lang="en-GB" sz="1600" dirty="0"/>
              <a:t>– </a:t>
            </a:r>
            <a:r>
              <a:rPr lang="en-GB" sz="1600" b="0" dirty="0"/>
              <a:t>LB281 just finished. 308 comments. Working on comment resolution. Expect to complete and go to recirc out of the March meeting. Plan to start MDR.</a:t>
            </a:r>
            <a:endParaRPr lang="en-US" sz="1600" b="0" dirty="0"/>
          </a:p>
          <a:p>
            <a:r>
              <a:rPr lang="en-GB" sz="1600" dirty="0"/>
              <a:t>11bh – </a:t>
            </a:r>
            <a:r>
              <a:rPr lang="en-GB" sz="1600" b="0" dirty="0"/>
              <a:t>LB282 just finished, 284 comments, Working through comment resolution. Expect to complete and go to recirc out of the January meeting. Plan to start MDR. </a:t>
            </a:r>
          </a:p>
          <a:p>
            <a:r>
              <a:rPr lang="en-GB" sz="1600" dirty="0"/>
              <a:t>11bi – </a:t>
            </a:r>
            <a:r>
              <a:rPr lang="en-GB" sz="1600" b="0" dirty="0"/>
              <a:t>Plan to have D0.1 out of January meeting session, and check with the group and see whether the draft is ready for CC or not. </a:t>
            </a:r>
          </a:p>
          <a:p>
            <a:r>
              <a:rPr lang="en-GB" sz="1600" dirty="0"/>
              <a:t>11bk</a:t>
            </a:r>
            <a:r>
              <a:rPr lang="en-GB" sz="1600" b="0" dirty="0"/>
              <a:t> –Current draft is D 1.0.  completed LB 279, 401 comments. Expect to complete and go to recirc out of the March or May meeting.</a:t>
            </a:r>
          </a:p>
          <a:p>
            <a:r>
              <a:rPr lang="en-GB" sz="1600" dirty="0" err="1"/>
              <a:t>REVme</a:t>
            </a:r>
            <a:r>
              <a:rPr lang="en-GB" sz="1600" dirty="0"/>
              <a:t> – </a:t>
            </a:r>
            <a:r>
              <a:rPr lang="en-GB" sz="1600" b="0" dirty="0"/>
              <a:t>606 comments on initial SA Ballot. Plan to go SA recirc out of the January meeting. 4 new amendments will be included in recirc.</a:t>
            </a:r>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0"/>
            <a:ext cx="10665885"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November 2023</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4044528679"/>
              </p:ext>
            </p:extLst>
          </p:nvPr>
        </p:nvGraphicFramePr>
        <p:xfrm>
          <a:off x="914401" y="2909273"/>
          <a:ext cx="10721434" cy="2652184"/>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6203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640504">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11bf and 11bh MDR/MEC</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https://mentor.ieee.org/802.11/dcn/24/11-24-0140-05-0000-p802-11bh-d3-0-mdr-report.docx</a:t>
            </a:r>
          </a:p>
          <a:p>
            <a:pPr marL="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https://mentor.ieee.org/802.11/dcn/24/11-24-0141-05-0000-p802-11bf-d3-0-mdr-report.docx</a:t>
            </a:r>
          </a:p>
          <a:p>
            <a:pPr marL="0" marR="0" indent="0">
              <a:spcBef>
                <a:spcPts val="0"/>
              </a:spcBef>
              <a:spcAft>
                <a:spcPts val="0"/>
              </a:spcAft>
            </a:pP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68875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432767656"/>
              </p:ext>
            </p:extLst>
          </p:nvPr>
        </p:nvGraphicFramePr>
        <p:xfrm>
          <a:off x="737392" y="1521960"/>
          <a:ext cx="9930609" cy="3244252"/>
        </p:xfrm>
        <a:graphic>
          <a:graphicData uri="http://schemas.openxmlformats.org/drawingml/2006/table">
            <a:tbl>
              <a:tblPr firstRow="1">
                <a:tableStyleId>{073A0DAA-6AF3-43AB-8588-CEC1D06C72B9}</a:tableStyleId>
              </a:tblPr>
              <a:tblGrid>
                <a:gridCol w="756842">
                  <a:extLst>
                    <a:ext uri="{9D8B030D-6E8A-4147-A177-3AD203B41FA5}">
                      <a16:colId xmlns:a16="http://schemas.microsoft.com/office/drawing/2014/main" val="4261970102"/>
                    </a:ext>
                  </a:extLst>
                </a:gridCol>
                <a:gridCol w="858822">
                  <a:extLst>
                    <a:ext uri="{9D8B030D-6E8A-4147-A177-3AD203B41FA5}">
                      <a16:colId xmlns:a16="http://schemas.microsoft.com/office/drawing/2014/main" val="78877518"/>
                    </a:ext>
                  </a:extLst>
                </a:gridCol>
                <a:gridCol w="526821">
                  <a:extLst>
                    <a:ext uri="{9D8B030D-6E8A-4147-A177-3AD203B41FA5}">
                      <a16:colId xmlns:a16="http://schemas.microsoft.com/office/drawing/2014/main" val="1625024730"/>
                    </a:ext>
                  </a:extLst>
                </a:gridCol>
                <a:gridCol w="526821">
                  <a:extLst>
                    <a:ext uri="{9D8B030D-6E8A-4147-A177-3AD203B41FA5}">
                      <a16:colId xmlns:a16="http://schemas.microsoft.com/office/drawing/2014/main" val="2198051875"/>
                    </a:ext>
                  </a:extLst>
                </a:gridCol>
                <a:gridCol w="526821">
                  <a:extLst>
                    <a:ext uri="{9D8B030D-6E8A-4147-A177-3AD203B41FA5}">
                      <a16:colId xmlns:a16="http://schemas.microsoft.com/office/drawing/2014/main" val="2849464904"/>
                    </a:ext>
                  </a:extLst>
                </a:gridCol>
                <a:gridCol w="526821">
                  <a:extLst>
                    <a:ext uri="{9D8B030D-6E8A-4147-A177-3AD203B41FA5}">
                      <a16:colId xmlns:a16="http://schemas.microsoft.com/office/drawing/2014/main" val="3784159027"/>
                    </a:ext>
                  </a:extLst>
                </a:gridCol>
                <a:gridCol w="476156">
                  <a:extLst>
                    <a:ext uri="{9D8B030D-6E8A-4147-A177-3AD203B41FA5}">
                      <a16:colId xmlns:a16="http://schemas.microsoft.com/office/drawing/2014/main" val="1499934070"/>
                    </a:ext>
                  </a:extLst>
                </a:gridCol>
                <a:gridCol w="1545975">
                  <a:extLst>
                    <a:ext uri="{9D8B030D-6E8A-4147-A177-3AD203B41FA5}">
                      <a16:colId xmlns:a16="http://schemas.microsoft.com/office/drawing/2014/main" val="309422106"/>
                    </a:ext>
                  </a:extLst>
                </a:gridCol>
                <a:gridCol w="690408">
                  <a:extLst>
                    <a:ext uri="{9D8B030D-6E8A-4147-A177-3AD203B41FA5}">
                      <a16:colId xmlns:a16="http://schemas.microsoft.com/office/drawing/2014/main" val="2746800865"/>
                    </a:ext>
                  </a:extLst>
                </a:gridCol>
                <a:gridCol w="2109510">
                  <a:extLst>
                    <a:ext uri="{9D8B030D-6E8A-4147-A177-3AD203B41FA5}">
                      <a16:colId xmlns:a16="http://schemas.microsoft.com/office/drawing/2014/main" val="664609411"/>
                    </a:ext>
                  </a:extLst>
                </a:gridCol>
                <a:gridCol w="1385612">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16-Jan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accent4"/>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4"/>
                          </a:solidFill>
                          <a:effectLst/>
                          <a:latin typeface="+mn-lt"/>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4"/>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4"/>
                          </a:solidFill>
                          <a:effectLst/>
                          <a:latin typeface="+mn-lt"/>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10-March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endParaRPr lang="en-US" sz="1400" b="0"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March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04800" y="1524000"/>
            <a:ext cx="11429999" cy="5181600"/>
          </a:xfrm>
        </p:spPr>
        <p:txBody>
          <a:bodyPr numCol="2"/>
          <a:lstStyle/>
          <a:p>
            <a:r>
              <a:rPr lang="en-US" sz="1800" dirty="0"/>
              <a:t>Protocol Version subfield: 9.2.4.1.2</a:t>
            </a:r>
          </a:p>
          <a:p>
            <a:r>
              <a:rPr lang="en-US" sz="1800" dirty="0"/>
              <a:t>Frame types and subtypes: 9.2.4.1.3, Tables 9-1 and 9-2</a:t>
            </a:r>
          </a:p>
          <a:p>
            <a:r>
              <a:rPr lang="en-US" sz="1800" dirty="0"/>
              <a:t>Element ID and Element ID extension: Table 9-128</a:t>
            </a:r>
          </a:p>
          <a:p>
            <a:r>
              <a:rPr lang="en-US" sz="1800" dirty="0"/>
              <a:t>Capability Information field: 9.4.1.4</a:t>
            </a:r>
          </a:p>
          <a:p>
            <a:r>
              <a:rPr lang="en-US" sz="1800" dirty="0"/>
              <a:t>Extended Capabilities: 9.4.2.25, Table 9-190</a:t>
            </a:r>
          </a:p>
          <a:p>
            <a:r>
              <a:rPr lang="en-US" sz="1800" dirty="0"/>
              <a:t>Reason codes: 9.4.1.7, Table 9-77</a:t>
            </a:r>
          </a:p>
          <a:p>
            <a:r>
              <a:rPr lang="en-US" sz="1800" dirty="0"/>
              <a:t>Status codes: 9.4.1.9, Table 9-78</a:t>
            </a:r>
          </a:p>
          <a:p>
            <a:r>
              <a:rPr lang="en-US" sz="1800" dirty="0"/>
              <a:t>Action frame categories: 9.4.1.11, Table 9-79</a:t>
            </a:r>
          </a:p>
          <a:p>
            <a:r>
              <a:rPr lang="en-US" sz="1800" dirty="0"/>
              <a:t>Authentication algorithm: 9.4.1.1</a:t>
            </a:r>
          </a:p>
          <a:p>
            <a:r>
              <a:rPr lang="en-US" sz="1800" dirty="0"/>
              <a:t>RSNE: 9.4.2.23</a:t>
            </a:r>
          </a:p>
          <a:p>
            <a:r>
              <a:rPr lang="en-US" sz="1800" dirty="0"/>
              <a:t>	Cypher suites: Table 9-186</a:t>
            </a:r>
          </a:p>
          <a:p>
            <a:r>
              <a:rPr lang="en-US" sz="1800" dirty="0"/>
              <a:t>	AKM suites: Table 9-188</a:t>
            </a:r>
          </a:p>
          <a:p>
            <a:r>
              <a:rPr lang="en-US" sz="1800" dirty="0"/>
              <a:t>	RSN Capabilities: Figure 9-345</a:t>
            </a:r>
          </a:p>
          <a:p>
            <a:r>
              <a:rPr lang="en-US" sz="1800" dirty="0"/>
              <a:t>RSNXE Capabilities: 9.4.2.240, Table 9-365</a:t>
            </a:r>
          </a:p>
          <a:p>
            <a:r>
              <a:rPr lang="en-US" sz="1800" dirty="0"/>
              <a:t>ANQP-element (Info ID): 9.4.5.1, Table 9-412</a:t>
            </a:r>
          </a:p>
          <a:p>
            <a:r>
              <a:rPr lang="en-US" sz="1800" dirty="0"/>
              <a:t>Neighbor Report </a:t>
            </a:r>
            <a:r>
              <a:rPr lang="en-US" sz="1800" dirty="0" err="1"/>
              <a:t>subelements</a:t>
            </a:r>
            <a:r>
              <a:rPr lang="en-US" sz="1800" dirty="0"/>
              <a:t>: 9.4.2.35, Table 9-210</a:t>
            </a:r>
          </a:p>
          <a:p>
            <a:r>
              <a:rPr lang="en-US" sz="1800" dirty="0"/>
              <a:t>FTE </a:t>
            </a:r>
            <a:r>
              <a:rPr lang="en-US" sz="1800" dirty="0" err="1"/>
              <a:t>subelements</a:t>
            </a:r>
            <a:r>
              <a:rPr lang="en-US" sz="1800" dirty="0"/>
              <a:t>: 9.4.2.46, Table 9-219</a:t>
            </a:r>
          </a:p>
          <a:p>
            <a:r>
              <a:rPr lang="en-US" sz="1800" dirty="0"/>
              <a:t>Public Action frames: 9.6.7.1, Table 9-450</a:t>
            </a:r>
          </a:p>
          <a:p>
            <a:r>
              <a:rPr lang="en-US" sz="1800" dirty="0"/>
              <a:t>WMN-Notification Types: 9.6.13.29, Table 9-516</a:t>
            </a:r>
          </a:p>
          <a:p>
            <a:r>
              <a:rPr lang="en-US" sz="1800" dirty="0"/>
              <a:t>Mesh Configuration Active Path: 9.4.2.96.2, Table 9-277</a:t>
            </a:r>
          </a:p>
          <a:p>
            <a:r>
              <a:rPr lang="en-US" sz="1800" dirty="0"/>
              <a:t>TLV encodings: 9.4.4</a:t>
            </a:r>
          </a:p>
          <a:p>
            <a:r>
              <a:rPr lang="en-US" sz="1800" dirty="0"/>
              <a:t>Operating classes: Annex E</a:t>
            </a:r>
          </a:p>
          <a:p>
            <a:r>
              <a:rPr lang="en-US" sz="1800" dirty="0"/>
              <a:t>	global, USA, Europe, Japan</a:t>
            </a:r>
          </a:p>
          <a:p>
            <a:r>
              <a:rPr lang="en-US" sz="1800" dirty="0"/>
              <a:t>MIB objects: Annex C</a:t>
            </a:r>
          </a:p>
          <a:p>
            <a:r>
              <a:rPr lang="en-US" sz="18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31821553"/>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16617</TotalTime>
  <Words>2217</Words>
  <Application>Microsoft Office PowerPoint</Application>
  <PresentationFormat>Widescreen</PresentationFormat>
  <Paragraphs>311</Paragraphs>
  <Slides>17</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TimesNewRoman</vt:lpstr>
      <vt:lpstr>Arial</vt:lpstr>
      <vt:lpstr>Calibri</vt:lpstr>
      <vt:lpstr>Calibri Light</vt:lpstr>
      <vt:lpstr>Times New Roman</vt:lpstr>
      <vt:lpstr>Office Theme</vt:lpstr>
      <vt:lpstr>Custom Design</vt:lpstr>
      <vt:lpstr>Document</vt:lpstr>
      <vt:lpstr>802.11 WG Editor’s Meeting (March 2024)</vt:lpstr>
      <vt:lpstr>Abstract</vt:lpstr>
      <vt:lpstr>Agenda and Report for 2024-03-12 meeting</vt:lpstr>
      <vt:lpstr>Volunteer Editor Contacts</vt:lpstr>
      <vt:lpstr>March meeting roundtable status report (to be updated)</vt:lpstr>
      <vt:lpstr>Editor Amendment Ordering</vt:lpstr>
      <vt:lpstr>11bf and 11bh MDR/MEC</vt:lpstr>
      <vt:lpstr>Draft Development Snapshot</vt:lpstr>
      <vt:lpstr>ANA managed number space</vt:lpstr>
      <vt:lpstr>Backup</vt:lpstr>
      <vt:lpstr>802.11 Style Guide</vt:lpstr>
      <vt:lpstr>MIB Style, Visio and Frame Practices</vt:lpstr>
      <vt:lpstr>Publication process</vt:lpstr>
      <vt:lpstr>Clause 6 Re-Write</vt:lpstr>
      <vt:lpstr>Searchable definitions ( to be discussed in Jan 2024)</vt:lpstr>
      <vt:lpstr>Review updated style guide</vt:lpstr>
      <vt:lpstr>Style guide update (to be discussed in Jan 2024) (from Rubayet Shafin)</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476</cp:revision>
  <cp:lastPrinted>1601-01-01T00:00:00Z</cp:lastPrinted>
  <dcterms:created xsi:type="dcterms:W3CDTF">2018-01-07T18:30:13Z</dcterms:created>
  <dcterms:modified xsi:type="dcterms:W3CDTF">2024-03-11T17:05:04Z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