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9"/>
  </p:notesMasterIdLst>
  <p:handoutMasterIdLst>
    <p:handoutMasterId r:id="rId40"/>
  </p:handoutMasterIdLst>
  <p:sldIdLst>
    <p:sldId id="269" r:id="rId3"/>
    <p:sldId id="370" r:id="rId4"/>
    <p:sldId id="427" r:id="rId5"/>
    <p:sldId id="428" r:id="rId6"/>
    <p:sldId id="464" r:id="rId7"/>
    <p:sldId id="465" r:id="rId8"/>
    <p:sldId id="285" r:id="rId9"/>
    <p:sldId id="286" r:id="rId10"/>
    <p:sldId id="436" r:id="rId11"/>
    <p:sldId id="482" r:id="rId12"/>
    <p:sldId id="552" r:id="rId13"/>
    <p:sldId id="479" r:id="rId14"/>
    <p:sldId id="485" r:id="rId15"/>
    <p:sldId id="487" r:id="rId16"/>
    <p:sldId id="486" r:id="rId17"/>
    <p:sldId id="488" r:id="rId18"/>
    <p:sldId id="489" r:id="rId19"/>
    <p:sldId id="480" r:id="rId20"/>
    <p:sldId id="551" r:id="rId21"/>
    <p:sldId id="404" r:id="rId22"/>
    <p:sldId id="430" r:id="rId23"/>
    <p:sldId id="406" r:id="rId24"/>
    <p:sldId id="451" r:id="rId25"/>
    <p:sldId id="476" r:id="rId26"/>
    <p:sldId id="472" r:id="rId27"/>
    <p:sldId id="492" r:id="rId28"/>
    <p:sldId id="409" r:id="rId29"/>
    <p:sldId id="477" r:id="rId30"/>
    <p:sldId id="455" r:id="rId31"/>
    <p:sldId id="474" r:id="rId32"/>
    <p:sldId id="475" r:id="rId33"/>
    <p:sldId id="554" r:id="rId34"/>
    <p:sldId id="553" r:id="rId35"/>
    <p:sldId id="454" r:id="rId36"/>
    <p:sldId id="478" r:id="rId37"/>
    <p:sldId id="490" r:id="rId38"/>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9" autoAdjust="0"/>
    <p:restoredTop sz="92643" autoAdjust="0"/>
  </p:normalViewPr>
  <p:slideViewPr>
    <p:cSldViewPr>
      <p:cViewPr varScale="1">
        <p:scale>
          <a:sx n="86" d="100"/>
          <a:sy n="86" d="100"/>
        </p:scale>
        <p:origin x="653" y="58"/>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3038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12</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13</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14</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16</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17</a:t>
            </a:fld>
            <a:endParaRPr lang="en-US" altLang="en-US"/>
          </a:p>
        </p:txBody>
      </p:sp>
    </p:spTree>
    <p:extLst>
      <p:ext uri="{BB962C8B-B14F-4D97-AF65-F5344CB8AC3E}">
        <p14:creationId xmlns:p14="http://schemas.microsoft.com/office/powerpoint/2010/main" val="1105220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18</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19</a:t>
            </a:fld>
            <a:endParaRPr lang="en-US" altLang="en-US"/>
          </a:p>
        </p:txBody>
      </p:sp>
    </p:spTree>
    <p:extLst>
      <p:ext uri="{BB962C8B-B14F-4D97-AF65-F5344CB8AC3E}">
        <p14:creationId xmlns:p14="http://schemas.microsoft.com/office/powerpoint/2010/main" val="25957619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20</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21</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22</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23</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24</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25</a:t>
            </a:fld>
            <a:endParaRPr lang="en-US" altLang="en-US" sz="1200" b="0" dirty="0"/>
          </a:p>
        </p:txBody>
      </p:sp>
    </p:spTree>
    <p:extLst>
      <p:ext uri="{BB962C8B-B14F-4D97-AF65-F5344CB8AC3E}">
        <p14:creationId xmlns:p14="http://schemas.microsoft.com/office/powerpoint/2010/main" val="17938652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26</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27</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304FB85-2470-4AAA-A697-3628A401FADE}" type="slidenum">
              <a:rPr lang="en-US" altLang="en-US" sz="1200" b="0" smtClean="0"/>
              <a:pPr/>
              <a:t>28</a:t>
            </a:fld>
            <a:endParaRPr lang="en-US" altLang="en-US" sz="1200" b="0"/>
          </a:p>
        </p:txBody>
      </p:sp>
    </p:spTree>
    <p:extLst>
      <p:ext uri="{BB962C8B-B14F-4D97-AF65-F5344CB8AC3E}">
        <p14:creationId xmlns:p14="http://schemas.microsoft.com/office/powerpoint/2010/main" val="5993768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29</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30</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31</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32</a:t>
            </a:fld>
            <a:endParaRPr lang="en-US" altLang="en-US" sz="1200" b="0" dirty="0"/>
          </a:p>
        </p:txBody>
      </p:sp>
    </p:spTree>
    <p:extLst>
      <p:ext uri="{BB962C8B-B14F-4D97-AF65-F5344CB8AC3E}">
        <p14:creationId xmlns:p14="http://schemas.microsoft.com/office/powerpoint/2010/main" val="19684299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33</a:t>
            </a:fld>
            <a:endParaRPr lang="en-US" altLang="en-US" sz="1200" b="0" dirty="0"/>
          </a:p>
        </p:txBody>
      </p:sp>
    </p:spTree>
    <p:extLst>
      <p:ext uri="{BB962C8B-B14F-4D97-AF65-F5344CB8AC3E}">
        <p14:creationId xmlns:p14="http://schemas.microsoft.com/office/powerpoint/2010/main" val="42022700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34</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35</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36</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802.11-24/0277r0</a:t>
            </a:r>
          </a:p>
        </p:txBody>
      </p:sp>
      <p:sp>
        <p:nvSpPr>
          <p:cNvPr id="5" name="Date Placeholder 4"/>
          <p:cNvSpPr>
            <a:spLocks noGrp="1"/>
          </p:cNvSpPr>
          <p:nvPr>
            <p:ph type="dt" idx="11"/>
          </p:nvPr>
        </p:nvSpPr>
        <p:spPr/>
        <p:txBody>
          <a:bodyPr/>
          <a:lstStyle/>
          <a:p>
            <a:r>
              <a:rPr lang="en-US"/>
              <a:t>March 2024</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9</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10</a:t>
            </a:fld>
            <a:endParaRPr lang="en-US" altLang="en-US"/>
          </a:p>
        </p:txBody>
      </p:sp>
    </p:spTree>
    <p:extLst>
      <p:ext uri="{BB962C8B-B14F-4D97-AF65-F5344CB8AC3E}">
        <p14:creationId xmlns:p14="http://schemas.microsoft.com/office/powerpoint/2010/main" val="2797367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March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March 2024</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March 2024</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March 2024</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March 2024</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802.11-24/0277r1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March 2024</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7" Type="http://schemas.openxmlformats.org/officeDocument/2006/relationships/hyperlink" Target="mailto:isabella.bates@colorado.edu"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mailto:mark.lofquist@colorado.edu" TargetMode="External"/><Relationship Id="rId5" Type="http://schemas.openxmlformats.org/officeDocument/2006/relationships/hyperlink" Target="mailto:stefan.tschimben@colorado.edu" TargetMode="External"/><Relationship Id="rId4" Type="http://schemas.openxmlformats.org/officeDocument/2006/relationships/hyperlink" Target="mailto:kevin.gifford@colorado.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15/11-15-1489-21-0000-register-of-loa-request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20.xml"/><Relationship Id="rId16" Type="http://schemas.openxmlformats.org/officeDocument/2006/relationships/hyperlink" Target="https://www.techstreet.com/ieee/standards/ieee-p802-11?product_id=2566260"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h?product_id=2569955"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f?gateway_code=ieee&amp;vendor_id=10365&amp;product_id=2564796"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mailto:tbaykas@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March 2024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2024-03-14</a:t>
            </a:r>
          </a:p>
        </p:txBody>
      </p:sp>
      <p:graphicFrame>
        <p:nvGraphicFramePr>
          <p:cNvPr id="6148" name="Object 11"/>
          <p:cNvGraphicFramePr>
            <a:graphicFrameLocks noChangeAspect="1"/>
          </p:cNvGraphicFramePr>
          <p:nvPr>
            <p:extLst>
              <p:ext uri="{D42A27DB-BD31-4B8C-83A1-F6EECF244321}">
                <p14:modId xmlns:p14="http://schemas.microsoft.com/office/powerpoint/2010/main" val="4061729037"/>
              </p:ext>
            </p:extLst>
          </p:nvPr>
        </p:nvGraphicFramePr>
        <p:xfrm>
          <a:off x="2052638" y="3209925"/>
          <a:ext cx="7710487" cy="2590800"/>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Object 11"/>
                      <p:cNvPicPr>
                        <a:picLocks noChangeAspect="1" noChangeArrowheads="1"/>
                      </p:cNvPicPr>
                      <p:nvPr/>
                    </p:nvPicPr>
                    <p:blipFill>
                      <a:blip r:embed="rId4"/>
                      <a:srcRect/>
                      <a:stretch>
                        <a:fillRect/>
                      </a:stretch>
                    </p:blipFill>
                    <p:spPr bwMode="auto">
                      <a:xfrm>
                        <a:off x="2052638" y="3209925"/>
                        <a:ext cx="7710487" cy="2590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074906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a:xfrm>
            <a:off x="914400" y="457200"/>
            <a:ext cx="10363200" cy="1066800"/>
          </a:xfrm>
        </p:spPr>
        <p:txBody>
          <a:bodyPr/>
          <a:lstStyle/>
          <a:p>
            <a:r>
              <a:rPr lang="en-GB" altLang="en-US" dirty="0"/>
              <a:t>W2.5: Announcements: Social reminder</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244435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12</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15</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17</a:t>
            </a:fld>
            <a:endParaRPr lang="en-US"/>
          </a:p>
        </p:txBody>
      </p:sp>
    </p:spTree>
    <p:extLst>
      <p:ext uri="{BB962C8B-B14F-4D97-AF65-F5344CB8AC3E}">
        <p14:creationId xmlns:p14="http://schemas.microsoft.com/office/powerpoint/2010/main" val="2840642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May 12-17, 2024</a:t>
            </a:r>
          </a:p>
          <a:p>
            <a:pPr marL="0" indent="0">
              <a:buFontTx/>
              <a:buNone/>
              <a:defRPr/>
            </a:pPr>
            <a:r>
              <a:rPr lang="en-GB" altLang="en-US" dirty="0"/>
              <a:t>Upcoming Chair Advisory Committee meetings </a:t>
            </a:r>
          </a:p>
          <a:p>
            <a:pPr marL="457200" lvl="1" indent="0">
              <a:buFontTx/>
              <a:buNone/>
              <a:defRPr/>
            </a:pPr>
            <a:r>
              <a:rPr lang="en-GB" altLang="en-US" dirty="0"/>
              <a:t>CAC teleconference:  </a:t>
            </a:r>
            <a:r>
              <a:rPr lang="en-GB" altLang="en-US" b="1" dirty="0"/>
              <a:t>Monday 2024-04-08 at 9 am Eastern</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2024-05-06 at 9 am Eastern </a:t>
            </a:r>
          </a:p>
          <a:p>
            <a:pPr marL="457200" lvl="1" indent="0">
              <a:buNone/>
              <a:defRPr/>
            </a:pPr>
            <a:r>
              <a:rPr lang="en-GB" altLang="en-US" dirty="0"/>
              <a:t>CAC teleconference: </a:t>
            </a:r>
            <a:r>
              <a:rPr lang="en-GB" altLang="en-US" b="1" dirty="0"/>
              <a:t>Sunday 2024-05-12 at 6 pm CET</a:t>
            </a:r>
            <a:r>
              <a:rPr lang="en-GB" altLang="en-US" dirty="0"/>
              <a:t> </a:t>
            </a:r>
          </a:p>
          <a:p>
            <a:pPr lvl="1">
              <a:defRPr/>
            </a:pPr>
            <a:r>
              <a:rPr lang="en-GB" altLang="en-US" sz="1600" dirty="0"/>
              <a:t>Send snapshots before this teleconference.</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 </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18</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Prof. Kevin Gifford - Research Professor - </a:t>
            </a:r>
            <a:r>
              <a:rPr lang="en-US" sz="1600" b="1" dirty="0">
                <a:solidFill>
                  <a:schemeClr val="accent6"/>
                </a:solidFill>
                <a:hlinkClick r:id="rId4">
                  <a:extLst>
                    <a:ext uri="{A12FA001-AC4F-418D-AE19-62706E023703}">
                      <ahyp:hlinkClr xmlns:ahyp="http://schemas.microsoft.com/office/drawing/2018/hyperlinkcolor" val="tx"/>
                    </a:ext>
                  </a:extLst>
                </a:hlinkClick>
              </a:rPr>
              <a:t>kevin.gifford@colorado.edu</a:t>
            </a:r>
            <a:r>
              <a:rPr lang="en-US" sz="1600" b="1" dirty="0">
                <a:solidFill>
                  <a:schemeClr val="accent6"/>
                </a:solidFill>
              </a:rPr>
              <a:t>  </a:t>
            </a:r>
            <a:r>
              <a:rPr lang="en-US" sz="1600" dirty="0"/>
              <a:t>– WNG – 1 timeslot</a:t>
            </a:r>
          </a:p>
          <a:p>
            <a:pPr lvl="1"/>
            <a:r>
              <a:rPr lang="en-US" sz="1600" dirty="0"/>
              <a:t>Dr. Stefan </a:t>
            </a:r>
            <a:r>
              <a:rPr lang="en-US" sz="1600" dirty="0" err="1"/>
              <a:t>Tschimben</a:t>
            </a:r>
            <a:r>
              <a:rPr lang="en-US" sz="1600" dirty="0"/>
              <a:t> - Research Associate - </a:t>
            </a:r>
            <a:r>
              <a:rPr lang="en-US" sz="1600" b="1" dirty="0">
                <a:solidFill>
                  <a:schemeClr val="accent6"/>
                </a:solidFill>
                <a:hlinkClick r:id="rId5">
                  <a:extLst>
                    <a:ext uri="{A12FA001-AC4F-418D-AE19-62706E023703}">
                      <ahyp:hlinkClr xmlns:ahyp="http://schemas.microsoft.com/office/drawing/2018/hyperlinkcolor" val="tx"/>
                    </a:ext>
                  </a:extLst>
                </a:hlinkClick>
              </a:rPr>
              <a:t>stefan.tschimben@colorado.edu</a:t>
            </a:r>
            <a:r>
              <a:rPr lang="en-US" sz="1600" b="1" dirty="0">
                <a:solidFill>
                  <a:schemeClr val="accent6"/>
                </a:solidFill>
              </a:rPr>
              <a:t>  </a:t>
            </a:r>
            <a:r>
              <a:rPr lang="en-US" sz="1600" dirty="0"/>
              <a:t>– WNG – 1 timeslot</a:t>
            </a:r>
          </a:p>
          <a:p>
            <a:pPr lvl="1"/>
            <a:r>
              <a:rPr lang="en-US" sz="1600" dirty="0"/>
              <a:t>Dr. Mark </a:t>
            </a:r>
            <a:r>
              <a:rPr lang="en-US" sz="1600" dirty="0" err="1"/>
              <a:t>Lofquist</a:t>
            </a:r>
            <a:r>
              <a:rPr lang="en-US" sz="1600" dirty="0"/>
              <a:t> - Research Associate/Lecturer - </a:t>
            </a:r>
            <a:r>
              <a:rPr lang="en-US" sz="1600" b="1" dirty="0">
                <a:solidFill>
                  <a:schemeClr val="accent6"/>
                </a:solidFill>
                <a:hlinkClick r:id="rId6">
                  <a:extLst>
                    <a:ext uri="{A12FA001-AC4F-418D-AE19-62706E023703}">
                      <ahyp:hlinkClr xmlns:ahyp="http://schemas.microsoft.com/office/drawing/2018/hyperlinkcolor" val="tx"/>
                    </a:ext>
                  </a:extLst>
                </a:hlinkClick>
              </a:rPr>
              <a:t>mark.lofquist@colorado.edu</a:t>
            </a:r>
            <a:r>
              <a:rPr lang="en-US" sz="1600" b="1" dirty="0">
                <a:solidFill>
                  <a:schemeClr val="accent6"/>
                </a:solidFill>
              </a:rPr>
              <a:t>  </a:t>
            </a:r>
            <a:r>
              <a:rPr lang="en-US" sz="1600" dirty="0"/>
              <a:t>– WNG – 1 timeslot</a:t>
            </a:r>
          </a:p>
          <a:p>
            <a:pPr lvl="1"/>
            <a:r>
              <a:rPr lang="en-US" sz="1600" dirty="0"/>
              <a:t>Isabella Bates - Student Assistant - </a:t>
            </a:r>
            <a:r>
              <a:rPr lang="en-US" sz="1600" b="1" dirty="0">
                <a:solidFill>
                  <a:schemeClr val="accent6"/>
                </a:solidFill>
                <a:hlinkClick r:id="rId7">
                  <a:extLst>
                    <a:ext uri="{A12FA001-AC4F-418D-AE19-62706E023703}">
                      <ahyp:hlinkClr xmlns:ahyp="http://schemas.microsoft.com/office/drawing/2018/hyperlinkcolor" val="tx"/>
                    </a:ext>
                  </a:extLst>
                </a:hlinkClick>
              </a:rPr>
              <a:t>isabella.bates@colorado.edu</a:t>
            </a:r>
            <a:r>
              <a:rPr lang="en-US" sz="1600" b="1" dirty="0">
                <a:solidFill>
                  <a:schemeClr val="accent6"/>
                </a:solidFill>
              </a:rPr>
              <a:t>  </a:t>
            </a:r>
            <a:r>
              <a:rPr lang="en-US" sz="1600" dirty="0"/>
              <a:t>– WNG – 1 timeslot </a:t>
            </a:r>
          </a:p>
          <a:p>
            <a:pPr lvl="1"/>
            <a:endParaRPr lang="en-US" sz="1600" dirty="0"/>
          </a:p>
          <a:p>
            <a:pPr marL="457200" lvl="1" indent="0">
              <a:buNone/>
            </a:pPr>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F2.5: 2024 March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19</a:t>
            </a:fld>
            <a:endParaRPr lang="en-US" altLang="en-US" sz="1200" b="0"/>
          </a:p>
        </p:txBody>
      </p:sp>
    </p:spTree>
    <p:extLst>
      <p:ext uri="{BB962C8B-B14F-4D97-AF65-F5344CB8AC3E}">
        <p14:creationId xmlns:p14="http://schemas.microsoft.com/office/powerpoint/2010/main" val="3746322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related to attending the March 2024 802.11 WG session.</a:t>
            </a:r>
          </a:p>
          <a:p>
            <a:endParaRPr lang="en-GB" altLang="en-US" sz="2800" b="0" dirty="0"/>
          </a:p>
          <a:p>
            <a:r>
              <a:rPr lang="en-GB" altLang="en-US" sz="2800" b="0" dirty="0"/>
              <a:t>Refer to the agenda: 11-24/0275r&lt;latest&gt;</a:t>
            </a:r>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Communication Systems LLC (x3)</a:t>
            </a:r>
          </a:p>
          <a:p>
            <a:pPr marL="0" indent="0">
              <a:buFontTx/>
              <a:buNone/>
              <a:defRPr/>
            </a:pPr>
            <a:r>
              <a:rPr lang="en-GB" altLang="en-US" dirty="0"/>
              <a:t>	Mitsubishi Electric Corporation (2023)</a:t>
            </a:r>
            <a:endParaRPr lang="en-US" altLang="en-US" dirty="0"/>
          </a:p>
          <a:p>
            <a:pPr marL="0" indent="0">
              <a:buFontTx/>
              <a:buNone/>
              <a:defRPr/>
            </a:pPr>
            <a:r>
              <a:rPr lang="en-US" altLang="en-US" dirty="0"/>
              <a:t>Detailed status is here (updated 2024-03-14):</a:t>
            </a:r>
          </a:p>
          <a:p>
            <a:pPr marL="0" indent="0">
              <a:buFontTx/>
              <a:buNone/>
              <a:defRPr/>
            </a:pPr>
            <a:r>
              <a:rPr lang="en-GB" altLang="en-US" dirty="0">
                <a:hlinkClick r:id="rId4"/>
              </a:rPr>
              <a:t>https://mentor.ieee.org/802.11/dcn/15/11-15-1489-21-0000-register-of-loa-requests.docx</a:t>
            </a:r>
            <a:r>
              <a:rPr lang="en-GB" altLang="en-US" dirty="0"/>
              <a:t> </a:t>
            </a:r>
            <a:br>
              <a:rPr lang="en-GB" altLang="en-US" dirty="0"/>
            </a:br>
            <a:r>
              <a:rPr lang="en-GB" altLang="en-US" dirty="0"/>
              <a:t>Recent changes:  Addition of Communications Systems LLC</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20</a:t>
            </a:fld>
            <a:endParaRPr lang="en-US" altLang="en-US" sz="1200" b="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21</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2024-03-14</a:t>
            </a:r>
          </a:p>
        </p:txBody>
      </p:sp>
      <p:graphicFrame>
        <p:nvGraphicFramePr>
          <p:cNvPr id="77901" name="Group 77"/>
          <p:cNvGraphicFramePr>
            <a:graphicFrameLocks noGrp="1"/>
          </p:cNvGraphicFramePr>
          <p:nvPr>
            <p:ph idx="1"/>
            <p:extLst>
              <p:ext uri="{D42A27DB-BD31-4B8C-83A1-F6EECF244321}">
                <p14:modId xmlns:p14="http://schemas.microsoft.com/office/powerpoint/2010/main" val="3678946911"/>
              </p:ext>
            </p:extLst>
          </p:nvPr>
        </p:nvGraphicFramePr>
        <p:xfrm>
          <a:off x="1316038" y="1341438"/>
          <a:ext cx="9661525" cy="4595561"/>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$800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$181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Std 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Std 802.11bb-2023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$59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Std 802.11bc-2023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$120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D5.0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$328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D5.01</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P802.11bh D2.0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$63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P802.11REVme D4.0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$640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D5.0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04625113"/>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a:t>Published 2022 July: IEEE </a:t>
            </a:r>
            <a:r>
              <a:rPr lang="en-GB" altLang="en-US" sz="2200" dirty="0" err="1"/>
              <a:t>Std</a:t>
            </a:r>
            <a:r>
              <a:rPr lang="en-GB" altLang="en-US" sz="2200" dirty="0"/>
              <a:t> 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a:t>Ballots/Comment responses: 802.11ax-2021</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a:t>IEEE P802.11bb D4.0 sent for information December 20, 2022</a:t>
            </a:r>
          </a:p>
          <a:p>
            <a:pPr lvl="1">
              <a:defRPr/>
            </a:pPr>
            <a:r>
              <a:rPr lang="en-US" altLang="en-US" sz="1800" dirty="0"/>
              <a:t>IEEE P802.11bc D4.0 sent for information December 20, 2022</a:t>
            </a:r>
          </a:p>
          <a:p>
            <a:pPr marL="457200" lvl="1" indent="0">
              <a:buFontTx/>
              <a:buNone/>
              <a:defRPr/>
            </a:pP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22</a:t>
            </a:fld>
            <a:endParaRPr lang="en-US" altLang="en-US" sz="1200" b="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graphicFrame>
        <p:nvGraphicFramePr>
          <p:cNvPr id="2" name="Table 1"/>
          <p:cNvGraphicFramePr>
            <a:graphicFrameLocks noGrp="1"/>
          </p:cNvGraphicFramePr>
          <p:nvPr>
            <p:extLst>
              <p:ext uri="{D42A27DB-BD31-4B8C-83A1-F6EECF244321}">
                <p14:modId xmlns:p14="http://schemas.microsoft.com/office/powerpoint/2010/main" val="1487403678"/>
              </p:ext>
            </p:extLst>
          </p:nvPr>
        </p:nvGraphicFramePr>
        <p:xfrm>
          <a:off x="462756" y="1596515"/>
          <a:ext cx="11266487" cy="2285553"/>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 completed info</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802.11ah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Livestream</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April 2024</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23</a:t>
            </a:fld>
            <a:endParaRPr lang="en-US" altLang="en-US" sz="1200" b="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dirty="0"/>
              <a:t>Contact Tuncer Baykas </a:t>
            </a:r>
            <a:r>
              <a:rPr lang="en-US" altLang="en-US" dirty="0">
                <a:hlinkClick r:id="rId6"/>
              </a:rPr>
              <a:t>tbaykas@ieee.org</a:t>
            </a:r>
            <a:r>
              <a:rPr lang="en-US" altLang="en-US" dirty="0"/>
              <a:t> (Chair, PVSC) if interested in helping develop content)</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F2.11 802.11 Public Visibility Events - 2024</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25</a:t>
            </a:fld>
            <a:endParaRPr lang="en-US" altLang="en-US" sz="1200" b="0"/>
          </a:p>
        </p:txBody>
      </p:sp>
      <p:sp>
        <p:nvSpPr>
          <p:cNvPr id="7" name="Content Placeholder 1"/>
          <p:cNvSpPr>
            <a:spLocks noGrp="1"/>
          </p:cNvSpPr>
          <p:nvPr>
            <p:ph idx="1"/>
          </p:nvPr>
        </p:nvSpPr>
        <p:spPr>
          <a:xfrm>
            <a:off x="533400" y="2057400"/>
            <a:ext cx="11125200" cy="3732213"/>
          </a:xfrm>
        </p:spPr>
        <p:txBody>
          <a:bodyPr/>
          <a:lstStyle/>
          <a:p>
            <a:pPr>
              <a:defRPr/>
            </a:pPr>
            <a:r>
              <a:rPr lang="en-US" sz="2200" dirty="0"/>
              <a:t>2024-01-24 IEEE GEPS Webinar on 802.11: D. Stanley, H. Yaghoobi, R. </a:t>
            </a:r>
            <a:r>
              <a:rPr lang="en-US" sz="2200" dirty="0" err="1"/>
              <a:t>DeVegt</a:t>
            </a:r>
            <a:r>
              <a:rPr lang="en-US" sz="2200" dirty="0"/>
              <a:t>, E. Au</a:t>
            </a:r>
          </a:p>
          <a:p>
            <a:pPr>
              <a:defRPr/>
            </a:pP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Wednesday 2024-04-10 3PM, Sunday 2024-05-12 4 PM Montreal </a:t>
            </a:r>
            <a:r>
              <a:rPr lang="en-GB" altLang="en-US" dirty="0"/>
              <a:t>call details will be posted here: </a:t>
            </a:r>
            <a:r>
              <a:rPr lang="en-GB" altLang="en-US" dirty="0">
                <a:hlinkClick r:id="rId3"/>
              </a:rPr>
              <a:t>http://ieee802.org/802tele_calendar.html</a:t>
            </a:r>
            <a:r>
              <a:rPr lang="en-GB" altLang="en-US" dirty="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26</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May 12-17, 2024 Warsaw, Poland, in-person and electronic WG11 session</a:t>
            </a:r>
          </a:p>
          <a:p>
            <a:pPr>
              <a:defRPr/>
            </a:pPr>
            <a:r>
              <a:rPr lang="en-US" sz="3200" dirty="0"/>
              <a:t>July 14-19, 2024 Montreal, Canada, in-person and electronic WG11 session </a:t>
            </a:r>
          </a:p>
          <a:p>
            <a:pPr>
              <a:defRPr/>
            </a:pPr>
            <a:r>
              <a:rPr lang="en-US" sz="3200" dirty="0"/>
              <a:t>The meetings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Planned Next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F6.3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F7D4045-CD2F-4C7E-82D8-A2BAED27615D}"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a:p>
        </p:txBody>
      </p:sp>
      <p:sp>
        <p:nvSpPr>
          <p:cNvPr id="37891" name="Title 2"/>
          <p:cNvSpPr>
            <a:spLocks noGrp="1"/>
          </p:cNvSpPr>
          <p:nvPr>
            <p:ph type="title"/>
          </p:nvPr>
        </p:nvSpPr>
        <p:spPr/>
        <p:txBody>
          <a:bodyPr/>
          <a:lstStyle/>
          <a:p>
            <a:r>
              <a:rPr lang="en-US" altLang="en-US"/>
              <a:t>References and additional material</a:t>
            </a:r>
            <a:endParaRPr lang="en-GB" altLang="en-US"/>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Completed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32</a:t>
            </a:fld>
            <a:endParaRPr lang="en-US" altLang="en-US" sz="1200" b="0"/>
          </a:p>
        </p:txBody>
      </p:sp>
      <p:sp>
        <p:nvSpPr>
          <p:cNvPr id="7" name="Content Placeholder 1"/>
          <p:cNvSpPr>
            <a:spLocks noGrp="1"/>
          </p:cNvSpPr>
          <p:nvPr>
            <p:ph idx="1"/>
          </p:nvPr>
        </p:nvSpPr>
        <p:spPr>
          <a:xfrm>
            <a:off x="533400" y="1600200"/>
            <a:ext cx="11125200" cy="4724400"/>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2023-05-22 </a:t>
            </a:r>
            <a:r>
              <a:rPr lang="en-US" sz="2200" dirty="0">
                <a:hlinkClick r:id="rId10"/>
              </a:rPr>
              <a:t>Wi-Fi Now tutorial on 802.11az</a:t>
            </a:r>
            <a:r>
              <a:rPr lang="en-US" sz="2200" dirty="0"/>
              <a:t> technology: J. </a:t>
            </a:r>
            <a:r>
              <a:rPr lang="en-US" sz="2200" dirty="0" err="1"/>
              <a:t>Segev</a:t>
            </a:r>
            <a:r>
              <a:rPr lang="en-US" sz="2200" dirty="0"/>
              <a:t>, R. Want</a:t>
            </a:r>
          </a:p>
          <a:p>
            <a:pPr>
              <a:defRPr/>
            </a:pPr>
            <a:r>
              <a:rPr lang="en-US" sz="2200" dirty="0"/>
              <a:t>2023-11-07 IEEE Computer Society webinar on 802.11az: J. </a:t>
            </a:r>
            <a:r>
              <a:rPr lang="en-US" sz="2200" dirty="0" err="1"/>
              <a:t>Segev</a:t>
            </a:r>
            <a:r>
              <a:rPr lang="en-US" sz="2200" dirty="0"/>
              <a:t>, C. Berger</a:t>
            </a:r>
          </a:p>
          <a:p>
            <a:pPr>
              <a:defRPr/>
            </a:pPr>
            <a:r>
              <a:rPr lang="en-US" sz="2200" dirty="0"/>
              <a:t>2023-11-09 IEEE SA Webinar on 802.11az: R. Want, A, Raissinia</a:t>
            </a:r>
          </a:p>
          <a:p>
            <a:pPr>
              <a:defRPr/>
            </a:pPr>
            <a:r>
              <a:rPr lang="en-US" sz="2200" dirty="0"/>
              <a:t>2023-11-16 IEEE SA Livestream on 802.11bb: N. </a:t>
            </a:r>
            <a:r>
              <a:rPr lang="en-US" sz="2200" dirty="0" err="1"/>
              <a:t>Serafimovski</a:t>
            </a:r>
            <a:r>
              <a:rPr lang="en-US" sz="2200" dirty="0"/>
              <a:t>, T. Baykas</a:t>
            </a:r>
          </a:p>
          <a:p>
            <a:pPr>
              <a:defRPr/>
            </a:pPr>
            <a:r>
              <a:rPr lang="en-US" sz="2200" dirty="0"/>
              <a:t>2024-01-24 IEEE GEPS Webinar on 802.11: D. Stanley, H. Yaghoobi, R. </a:t>
            </a:r>
            <a:r>
              <a:rPr lang="en-US" sz="2200" dirty="0" err="1"/>
              <a:t>DeVegt</a:t>
            </a:r>
            <a:r>
              <a:rPr lang="en-US" sz="2200" dirty="0"/>
              <a:t>, E. Au</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Tree>
    <p:extLst>
      <p:ext uri="{BB962C8B-B14F-4D97-AF65-F5344CB8AC3E}">
        <p14:creationId xmlns:p14="http://schemas.microsoft.com/office/powerpoint/2010/main" val="22332753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Completed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graphicFrame>
        <p:nvGraphicFramePr>
          <p:cNvPr id="2" name="Table 1"/>
          <p:cNvGraphicFramePr>
            <a:graphicFrameLocks noGrp="1"/>
          </p:cNvGraphicFramePr>
          <p:nvPr/>
        </p:nvGraphicFramePr>
        <p:xfrm>
          <a:off x="462756" y="1596515"/>
          <a:ext cx="11266487" cy="4575685"/>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38938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413027">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Nov 23: IEEE SA Webinar, IEEE Computer Society Webinar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r h="58443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Livestream 2023-11-16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93081236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33</a:t>
            </a:fld>
            <a:endParaRPr lang="en-US" altLang="en-US" sz="1200" b="0"/>
          </a:p>
        </p:txBody>
      </p:sp>
    </p:spTree>
    <p:extLst>
      <p:ext uri="{BB962C8B-B14F-4D97-AF65-F5344CB8AC3E}">
        <p14:creationId xmlns:p14="http://schemas.microsoft.com/office/powerpoint/2010/main" val="4521248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34</a:t>
            </a:fld>
            <a:endParaRPr lang="en-US" altLang="en-US" sz="1200" b="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35</a:t>
            </a:fld>
            <a:endParaRPr lang="en-US" altLang="en-US" sz="1200" b="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36</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altLang="en-US" dirty="0"/>
              <a:t>W2.1 </a:t>
            </a:r>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Dorothy Stanley, HP Enterprise</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altLang="en-US" dirty="0"/>
              <a:t>W2.1 </a:t>
            </a:r>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Dorothy Stanley, HP Enterprise</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158343</TotalTime>
  <Words>4219</Words>
  <Application>Microsoft Office PowerPoint</Application>
  <PresentationFormat>Widescreen</PresentationFormat>
  <Paragraphs>607</Paragraphs>
  <Slides>36</Slides>
  <Notes>35</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36</vt:i4>
      </vt:variant>
    </vt:vector>
  </HeadingPairs>
  <TitlesOfParts>
    <vt:vector size="43" baseType="lpstr">
      <vt:lpstr>Arial</vt:lpstr>
      <vt:lpstr>Calibri</vt:lpstr>
      <vt:lpstr>Times New Roman</vt:lpstr>
      <vt:lpstr>Wingdings</vt:lpstr>
      <vt:lpstr>Default Design</vt:lpstr>
      <vt:lpstr>Custom Design</vt:lpstr>
      <vt:lpstr>Document</vt:lpstr>
      <vt:lpstr>March 2024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W2.1 IEEE Event Conduct and Safety Statement </vt:lpstr>
      <vt:lpstr>W2.1 IEEE Event Conduct and Safety Statement</vt:lpstr>
      <vt:lpstr>W2.2 – Call for potentially essential patents</vt:lpstr>
      <vt:lpstr>W2.3 Meeting Decorum</vt:lpstr>
      <vt:lpstr>W2.5: Announcements: Social reminder</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2024 March Designation of Individual experts</vt:lpstr>
      <vt:lpstr>F2.7 Requests for Letters of Assurance</vt:lpstr>
      <vt:lpstr>F2.8 Drafts for Sale by IEEE– as of 2024-03-14</vt:lpstr>
      <vt:lpstr>F2.9 ISO/IEC JTC1/SC6</vt:lpstr>
      <vt:lpstr>F2.10 Social media, blog posts and similar</vt:lpstr>
      <vt:lpstr>F2.11 IEEE 802 Public Visibility Standing Committee</vt:lpstr>
      <vt:lpstr>F2.11 802.11 Public Visibility Events - 2024</vt:lpstr>
      <vt:lpstr>F6.1 802 Wireless Chairs meeting</vt:lpstr>
      <vt:lpstr>F6.2 Planned Next Sessions </vt:lpstr>
      <vt:lpstr>F6.3 Announcements</vt:lpstr>
      <vt:lpstr>References and additional material</vt:lpstr>
      <vt:lpstr>Comment Resolution Resources</vt:lpstr>
      <vt:lpstr>Amendment Development Resources</vt:lpstr>
      <vt:lpstr>Completed 802.11 Public Visibility Events</vt:lpstr>
      <vt:lpstr>Completed Social media, blog posts and similar</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March Supplementary Material</dc:title>
  <dc:creator>dorothy.stanley@hpe.com</dc:creator>
  <cp:keywords>11-24-0277r1</cp:keywords>
  <cp:lastModifiedBy>Stanley, Dorothy</cp:lastModifiedBy>
  <cp:revision>2471</cp:revision>
  <cp:lastPrinted>1998-02-10T13:28:06Z</cp:lastPrinted>
  <dcterms:created xsi:type="dcterms:W3CDTF">1998-02-10T13:07:52Z</dcterms:created>
  <dcterms:modified xsi:type="dcterms:W3CDTF">2024-03-15T03:29:25Z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