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35"/>
  </p:notesMasterIdLst>
  <p:handoutMasterIdLst>
    <p:handoutMasterId r:id="rId36"/>
  </p:handoutMasterIdLst>
  <p:sldIdLst>
    <p:sldId id="522" r:id="rId3"/>
    <p:sldId id="523" r:id="rId4"/>
    <p:sldId id="524" r:id="rId5"/>
    <p:sldId id="525" r:id="rId6"/>
    <p:sldId id="526" r:id="rId7"/>
    <p:sldId id="527" r:id="rId8"/>
    <p:sldId id="528" r:id="rId9"/>
    <p:sldId id="529" r:id="rId10"/>
    <p:sldId id="530" r:id="rId11"/>
    <p:sldId id="531" r:id="rId12"/>
    <p:sldId id="430" r:id="rId13"/>
    <p:sldId id="532" r:id="rId14"/>
    <p:sldId id="378" r:id="rId15"/>
    <p:sldId id="374" r:id="rId16"/>
    <p:sldId id="422" r:id="rId17"/>
    <p:sldId id="496" r:id="rId18"/>
    <p:sldId id="398" r:id="rId19"/>
    <p:sldId id="379" r:id="rId20"/>
    <p:sldId id="383" r:id="rId21"/>
    <p:sldId id="564" r:id="rId22"/>
    <p:sldId id="565" r:id="rId23"/>
    <p:sldId id="566" r:id="rId24"/>
    <p:sldId id="567" r:id="rId25"/>
    <p:sldId id="513" r:id="rId26"/>
    <p:sldId id="568" r:id="rId27"/>
    <p:sldId id="569" r:id="rId28"/>
    <p:sldId id="550" r:id="rId29"/>
    <p:sldId id="563" r:id="rId30"/>
    <p:sldId id="570" r:id="rId31"/>
    <p:sldId id="489" r:id="rId32"/>
    <p:sldId id="458" r:id="rId33"/>
    <p:sldId id="562" r:id="rId34"/>
  </p:sldIdLst>
  <p:sldSz cx="12192000" cy="6858000"/>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FFE0"/>
    <a:srgbClr val="CCFFCC"/>
    <a:srgbClr val="FFCCFF"/>
    <a:srgbClr val="FF00FF"/>
    <a:srgbClr val="FF33CC"/>
    <a:srgbClr val="00CC99"/>
    <a:srgbClr val="FFFFCC"/>
    <a:srgbClr val="FF97DA"/>
    <a:srgbClr val="99FF66"/>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934" autoAdjust="0"/>
    <p:restoredTop sz="92269" autoAdjust="0"/>
  </p:normalViewPr>
  <p:slideViewPr>
    <p:cSldViewPr>
      <p:cViewPr varScale="1">
        <p:scale>
          <a:sx n="86" d="100"/>
          <a:sy n="86" d="100"/>
        </p:scale>
        <p:origin x="840" y="58"/>
      </p:cViewPr>
      <p:guideLst>
        <p:guide orient="horz" pos="2160"/>
        <p:guide pos="3840"/>
      </p:guideLst>
    </p:cSldViewPr>
  </p:slideViewPr>
  <p:outlineViewPr>
    <p:cViewPr>
      <p:scale>
        <a:sx n="33" d="100"/>
        <a:sy n="33" d="100"/>
      </p:scale>
      <p:origin x="0" y="-2448"/>
    </p:cViewPr>
  </p:outlineViewPr>
  <p:notesTextViewPr>
    <p:cViewPr>
      <p:scale>
        <a:sx n="3" d="2"/>
        <a:sy n="3" d="2"/>
      </p:scale>
      <p:origin x="0" y="0"/>
    </p:cViewPr>
  </p:notesTextViewPr>
  <p:sorterViewPr>
    <p:cViewPr varScale="1">
      <p:scale>
        <a:sx n="1" d="1"/>
        <a:sy n="1" d="1"/>
      </p:scale>
      <p:origin x="0" y="0"/>
    </p:cViewPr>
  </p:sorterViewPr>
  <p:notesViewPr>
    <p:cSldViewPr>
      <p:cViewPr>
        <p:scale>
          <a:sx n="100" d="100"/>
          <a:sy n="100" d="100"/>
        </p:scale>
        <p:origin x="-1506" y="4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 Id="rId8" Type="http://schemas.openxmlformats.org/officeDocument/2006/relationships/slide" Target="slides/slide6.xml"/><Relationship Id="rId3"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5100" y="174625"/>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802.11-24-0276</a:t>
            </a:r>
          </a:p>
        </p:txBody>
      </p:sp>
      <p:sp>
        <p:nvSpPr>
          <p:cNvPr id="3075" name="Rectangle 3"/>
          <p:cNvSpPr>
            <a:spLocks noGrp="1" noChangeArrowheads="1"/>
          </p:cNvSpPr>
          <p:nvPr>
            <p:ph type="dt" sz="quarter" idx="1"/>
          </p:nvPr>
        </p:nvSpPr>
        <p:spPr bwMode="auto">
          <a:xfrm>
            <a:off x="687388" y="174625"/>
            <a:ext cx="7127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March 2024</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Dorothy Stanley, HP Enterprise</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2364F18D-6796-4527-858C-05238C0F4A9C}" type="slidenum">
              <a:rPr lang="en-US"/>
              <a:pPr>
                <a:defRPr/>
              </a:pPr>
              <a:t>‹#›</a:t>
            </a:fld>
            <a:endParaRPr lang="en-US"/>
          </a:p>
        </p:txBody>
      </p:sp>
      <p:sp>
        <p:nvSpPr>
          <p:cNvPr id="51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35847"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51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04797302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802.11-24-0276</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March 2024</a:t>
            </a:r>
          </a:p>
        </p:txBody>
      </p:sp>
      <p:sp>
        <p:nvSpPr>
          <p:cNvPr id="4100" name="Rectangle 4"/>
          <p:cNvSpPr>
            <a:spLocks noGrp="1" noRot="1" noChangeAspect="1" noChangeArrowheads="1" noTextEdit="1"/>
          </p:cNvSpPr>
          <p:nvPr>
            <p:ph type="sldImg" idx="2"/>
          </p:nvPr>
        </p:nvSpPr>
        <p:spPr bwMode="auto">
          <a:xfrm>
            <a:off x="341313" y="701675"/>
            <a:ext cx="617855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Dorothy Stanley, HP Enterprise</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0FE52186-36B6-4054-BEF3-62B8BA7A57CB}" type="slidenum">
              <a:rPr lang="en-US"/>
              <a:pPr>
                <a:defRPr/>
              </a:pPr>
              <a:t>‹#›</a:t>
            </a:fld>
            <a:endParaRPr lang="en-US"/>
          </a:p>
        </p:txBody>
      </p:sp>
      <p:sp>
        <p:nvSpPr>
          <p:cNvPr id="2560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410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4106"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3331573755"/>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802.11-24-0276</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March 2024</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6CBAD885-81A5-421E-8FC3-B2D944C8FA29}" type="slidenum">
              <a:rPr lang="en-US" sz="1200" b="0" smtClean="0"/>
              <a:pPr/>
              <a:t>1</a:t>
            </a:fld>
            <a:endParaRPr lang="en-US" sz="1200" b="0"/>
          </a:p>
        </p:txBody>
      </p:sp>
      <p:sp>
        <p:nvSpPr>
          <p:cNvPr id="7174" name="Rectangle 2"/>
          <p:cNvSpPr>
            <a:spLocks noGrp="1" noRot="1" noChangeAspect="1" noChangeArrowheads="1" noTextEdit="1"/>
          </p:cNvSpPr>
          <p:nvPr>
            <p:ph type="sldImg"/>
          </p:nvPr>
        </p:nvSpPr>
        <p:spPr>
          <a:xfrm>
            <a:off x="341313" y="701675"/>
            <a:ext cx="6178550" cy="3476625"/>
          </a:xfrm>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Tree>
    <p:extLst>
      <p:ext uri="{BB962C8B-B14F-4D97-AF65-F5344CB8AC3E}">
        <p14:creationId xmlns:p14="http://schemas.microsoft.com/office/powerpoint/2010/main" val="10822071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3794"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3795"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3796" name="Rectangle 7"/>
          <p:cNvSpPr txBox="1">
            <a:spLocks noGrp="1" noChangeArrowheads="1"/>
          </p:cNvSpPr>
          <p:nvPr/>
        </p:nvSpPr>
        <p:spPr bwMode="auto">
          <a:xfrm>
            <a:off x="3280088" y="8857085"/>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4ED28A0E-4BA3-4608-97B3-66B1DD630016}" type="slidenum">
              <a:rPr lang="en-US" sz="1200"/>
              <a:pPr algn="r" eaLnBrk="0" hangingPunct="0"/>
              <a:t>16</a:t>
            </a:fld>
            <a:endParaRPr lang="en-US" sz="1200" dirty="0"/>
          </a:p>
        </p:txBody>
      </p:sp>
      <p:sp>
        <p:nvSpPr>
          <p:cNvPr id="33797" name="Rectangle 2"/>
          <p:cNvSpPr>
            <a:spLocks noGrp="1" noRot="1" noChangeAspect="1" noChangeArrowheads="1" noTextEdit="1"/>
          </p:cNvSpPr>
          <p:nvPr>
            <p:ph type="sldImg"/>
          </p:nvPr>
        </p:nvSpPr>
        <p:spPr>
          <a:xfrm>
            <a:off x="382588" y="688975"/>
            <a:ext cx="6092825" cy="3427413"/>
          </a:xfrm>
          <a:ln/>
        </p:spPr>
      </p:sp>
      <p:sp>
        <p:nvSpPr>
          <p:cNvPr id="33798"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31660480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1746"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1747"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1748" name="Rectangle 7"/>
          <p:cNvSpPr txBox="1">
            <a:spLocks noGrp="1" noChangeArrowheads="1"/>
          </p:cNvSpPr>
          <p:nvPr/>
        </p:nvSpPr>
        <p:spPr bwMode="auto">
          <a:xfrm>
            <a:off x="3280089" y="8857083"/>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FBF61866-3B38-4060-AC4E-03A654F60552}" type="slidenum">
              <a:rPr lang="en-US" sz="1200"/>
              <a:pPr algn="r" eaLnBrk="0" hangingPunct="0"/>
              <a:t>17</a:t>
            </a:fld>
            <a:endParaRPr lang="en-US" sz="1200" dirty="0"/>
          </a:p>
        </p:txBody>
      </p:sp>
      <p:sp>
        <p:nvSpPr>
          <p:cNvPr id="31749" name="Rectangle 2"/>
          <p:cNvSpPr>
            <a:spLocks noGrp="1" noRot="1" noChangeAspect="1" noChangeArrowheads="1" noTextEdit="1"/>
          </p:cNvSpPr>
          <p:nvPr>
            <p:ph type="sldImg"/>
          </p:nvPr>
        </p:nvSpPr>
        <p:spPr>
          <a:xfrm>
            <a:off x="382588" y="688975"/>
            <a:ext cx="6092825" cy="3427413"/>
          </a:xfrm>
          <a:ln/>
        </p:spPr>
      </p:sp>
      <p:sp>
        <p:nvSpPr>
          <p:cNvPr id="31750"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29535001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1313" y="701675"/>
            <a:ext cx="6178550" cy="3476625"/>
          </a:xfrm>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18</a:t>
            </a:fld>
            <a:endParaRPr lang="en-US"/>
          </a:p>
        </p:txBody>
      </p:sp>
    </p:spTree>
    <p:extLst>
      <p:ext uri="{BB962C8B-B14F-4D97-AF65-F5344CB8AC3E}">
        <p14:creationId xmlns:p14="http://schemas.microsoft.com/office/powerpoint/2010/main" val="15169634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802.11-24-0276</a:t>
            </a:r>
          </a:p>
        </p:txBody>
      </p:sp>
      <p:sp>
        <p:nvSpPr>
          <p:cNvPr id="235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March 2024</a:t>
            </a:r>
          </a:p>
        </p:txBody>
      </p:sp>
      <p:sp>
        <p:nvSpPr>
          <p:cNvPr id="2355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2355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4F87FA4D-B203-4A7A-ABA8-34BFB8289880}" type="slidenum">
              <a:rPr lang="en-US" sz="1200" b="0" smtClean="0"/>
              <a:pPr/>
              <a:t>19</a:t>
            </a:fld>
            <a:endParaRPr lang="en-US" sz="1200" b="0"/>
          </a:p>
        </p:txBody>
      </p:sp>
      <p:sp>
        <p:nvSpPr>
          <p:cNvPr id="23558" name="Rectangle 2"/>
          <p:cNvSpPr>
            <a:spLocks noGrp="1" noRot="1" noChangeAspect="1" noChangeArrowheads="1" noTextEdit="1"/>
          </p:cNvSpPr>
          <p:nvPr>
            <p:ph type="sldImg"/>
          </p:nvPr>
        </p:nvSpPr>
        <p:spPr>
          <a:xfrm>
            <a:off x="341313" y="701675"/>
            <a:ext cx="6178550" cy="3476625"/>
          </a:xfrm>
          <a:ln/>
        </p:spPr>
      </p:sp>
      <p:sp>
        <p:nvSpPr>
          <p:cNvPr id="235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Tree>
    <p:extLst>
      <p:ext uri="{BB962C8B-B14F-4D97-AF65-F5344CB8AC3E}">
        <p14:creationId xmlns:p14="http://schemas.microsoft.com/office/powerpoint/2010/main" val="11030352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27</a:t>
            </a:fld>
            <a:endParaRPr lang="en-US" altLang="en-US"/>
          </a:p>
        </p:txBody>
      </p:sp>
    </p:spTree>
    <p:extLst>
      <p:ext uri="{BB962C8B-B14F-4D97-AF65-F5344CB8AC3E}">
        <p14:creationId xmlns:p14="http://schemas.microsoft.com/office/powerpoint/2010/main" val="28437067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28</a:t>
            </a:fld>
            <a:endParaRPr lang="en-US" altLang="en-US"/>
          </a:p>
        </p:txBody>
      </p:sp>
    </p:spTree>
    <p:extLst>
      <p:ext uri="{BB962C8B-B14F-4D97-AF65-F5344CB8AC3E}">
        <p14:creationId xmlns:p14="http://schemas.microsoft.com/office/powerpoint/2010/main" val="22547877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29</a:t>
            </a:fld>
            <a:endParaRPr lang="en-US" altLang="en-US"/>
          </a:p>
        </p:txBody>
      </p:sp>
    </p:spTree>
    <p:extLst>
      <p:ext uri="{BB962C8B-B14F-4D97-AF65-F5344CB8AC3E}">
        <p14:creationId xmlns:p14="http://schemas.microsoft.com/office/powerpoint/2010/main" val="15867456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30</a:t>
            </a:fld>
            <a:endParaRPr lang="en-US"/>
          </a:p>
        </p:txBody>
      </p:sp>
    </p:spTree>
    <p:extLst>
      <p:ext uri="{BB962C8B-B14F-4D97-AF65-F5344CB8AC3E}">
        <p14:creationId xmlns:p14="http://schemas.microsoft.com/office/powerpoint/2010/main" val="22851417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2</a:t>
            </a:fld>
            <a:endParaRPr lang="en-US"/>
          </a:p>
        </p:txBody>
      </p:sp>
    </p:spTree>
    <p:extLst>
      <p:ext uri="{BB962C8B-B14F-4D97-AF65-F5344CB8AC3E}">
        <p14:creationId xmlns:p14="http://schemas.microsoft.com/office/powerpoint/2010/main" val="6316089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4</a:t>
            </a:fld>
            <a:endParaRPr lang="en-US"/>
          </a:p>
        </p:txBody>
      </p:sp>
    </p:spTree>
    <p:extLst>
      <p:ext uri="{BB962C8B-B14F-4D97-AF65-F5344CB8AC3E}">
        <p14:creationId xmlns:p14="http://schemas.microsoft.com/office/powerpoint/2010/main" val="11835149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5</a:t>
            </a:fld>
            <a:endParaRPr lang="en-US"/>
          </a:p>
        </p:txBody>
      </p:sp>
    </p:spTree>
    <p:extLst>
      <p:ext uri="{BB962C8B-B14F-4D97-AF65-F5344CB8AC3E}">
        <p14:creationId xmlns:p14="http://schemas.microsoft.com/office/powerpoint/2010/main" val="1121578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7</a:t>
            </a:fld>
            <a:endParaRPr lang="en-US"/>
          </a:p>
        </p:txBody>
      </p:sp>
    </p:spTree>
    <p:extLst>
      <p:ext uri="{BB962C8B-B14F-4D97-AF65-F5344CB8AC3E}">
        <p14:creationId xmlns:p14="http://schemas.microsoft.com/office/powerpoint/2010/main" val="32780163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10</a:t>
            </a:fld>
            <a:endParaRPr lang="en-US"/>
          </a:p>
        </p:txBody>
      </p:sp>
    </p:spTree>
    <p:extLst>
      <p:ext uri="{BB962C8B-B14F-4D97-AF65-F5344CB8AC3E}">
        <p14:creationId xmlns:p14="http://schemas.microsoft.com/office/powerpoint/2010/main" val="21602069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xfrm>
            <a:off x="341313" y="701675"/>
            <a:ext cx="6178550" cy="3476625"/>
          </a:xfrm>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2292" name="Header Placeholder 3"/>
          <p:cNvSpPr>
            <a:spLocks noGrp="1"/>
          </p:cNvSpPr>
          <p:nvPr>
            <p:ph type="hdr" sz="quarter"/>
          </p:nvPr>
        </p:nvSpPr>
        <p:spPr>
          <a:xfrm>
            <a:off x="5572125" y="98425"/>
            <a:ext cx="641350" cy="2127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802.11-24-0276</a:t>
            </a:r>
          </a:p>
        </p:txBody>
      </p:sp>
      <p:sp>
        <p:nvSpPr>
          <p:cNvPr id="12293" name="Date Placeholder 4"/>
          <p:cNvSpPr>
            <a:spLocks noGrp="1"/>
          </p:cNvSpPr>
          <p:nvPr>
            <p:ph type="dt" sz="quarter" idx="1"/>
          </p:nvPr>
        </p:nvSpPr>
        <p:spPr>
          <a:xfrm>
            <a:off x="646113" y="98425"/>
            <a:ext cx="827087" cy="2127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March 2024</a:t>
            </a:r>
          </a:p>
        </p:txBody>
      </p:sp>
      <p:sp>
        <p:nvSpPr>
          <p:cNvPr id="1229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Bruce Kraemer (Marvell)</a:t>
            </a:r>
          </a:p>
        </p:txBody>
      </p:sp>
      <p:sp>
        <p:nvSpPr>
          <p:cNvPr id="12295" name="Slide Number Placeholder 6"/>
          <p:cNvSpPr>
            <a:spLocks noGrp="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56FFF4EB-5DB1-4C83-B02D-8AD5D978A35E}" type="slidenum">
              <a:rPr lang="en-US" sz="1200" b="0" smtClean="0"/>
              <a:pPr/>
              <a:t>11</a:t>
            </a:fld>
            <a:endParaRPr lang="en-US" sz="1200" b="0"/>
          </a:p>
        </p:txBody>
      </p:sp>
    </p:spTree>
    <p:extLst>
      <p:ext uri="{BB962C8B-B14F-4D97-AF65-F5344CB8AC3E}">
        <p14:creationId xmlns:p14="http://schemas.microsoft.com/office/powerpoint/2010/main" val="34324142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12</a:t>
            </a:fld>
            <a:endParaRPr lang="en-US"/>
          </a:p>
        </p:txBody>
      </p:sp>
    </p:spTree>
    <p:extLst>
      <p:ext uri="{BB962C8B-B14F-4D97-AF65-F5344CB8AC3E}">
        <p14:creationId xmlns:p14="http://schemas.microsoft.com/office/powerpoint/2010/main" val="5163846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802.11-24-0276</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March 2024</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458788" defTabSz="944563">
              <a:defRPr sz="2400" b="1">
                <a:solidFill>
                  <a:schemeClr val="tx1"/>
                </a:solidFill>
                <a:latin typeface="Times New Roman" panose="02020603050405020304" pitchFamily="18" charset="0"/>
              </a:defRPr>
            </a:lvl5pPr>
            <a:lvl6pPr marL="915988" defTabSz="94456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4456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4456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16389" name="Rectangle 7"/>
          <p:cNvSpPr>
            <a:spLocks noGrp="1" noChangeArrowheads="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E4A194D4-8BFB-4484-915A-61D91B0287BE}" type="slidenum">
              <a:rPr lang="en-US" sz="1200" b="0" smtClean="0"/>
              <a:pPr/>
              <a:t>15</a:t>
            </a:fld>
            <a:endParaRPr lang="en-US" sz="1200" b="0"/>
          </a:p>
        </p:txBody>
      </p:sp>
      <p:sp>
        <p:nvSpPr>
          <p:cNvPr id="16390" name="Rectangle 2"/>
          <p:cNvSpPr>
            <a:spLocks noGrp="1" noRot="1" noChangeAspect="1" noChangeArrowheads="1" noTextEdit="1"/>
          </p:cNvSpPr>
          <p:nvPr>
            <p:ph type="sldImg"/>
          </p:nvPr>
        </p:nvSpPr>
        <p:spPr>
          <a:xfrm>
            <a:off x="341313" y="701675"/>
            <a:ext cx="6178550" cy="3476625"/>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Tree>
    <p:extLst>
      <p:ext uri="{BB962C8B-B14F-4D97-AF65-F5344CB8AC3E}">
        <p14:creationId xmlns:p14="http://schemas.microsoft.com/office/powerpoint/2010/main" val="21491353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BE4280C-3A59-4198-A7DE-FA7B3A6AA5CC}" type="slidenum">
              <a:rPr lang="en-US"/>
              <a:pPr>
                <a:defRPr/>
              </a:pPr>
              <a:t>‹#›</a:t>
            </a:fld>
            <a:endParaRPr lang="en-US"/>
          </a:p>
        </p:txBody>
      </p:sp>
    </p:spTree>
    <p:extLst>
      <p:ext uri="{BB962C8B-B14F-4D97-AF65-F5344CB8AC3E}">
        <p14:creationId xmlns:p14="http://schemas.microsoft.com/office/powerpoint/2010/main" val="2962077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F6B9EB7-CFDB-421C-9291-7404600A232A}" type="slidenum">
              <a:rPr lang="en-US"/>
              <a:pPr>
                <a:defRPr/>
              </a:pPr>
              <a:t>‹#›</a:t>
            </a:fld>
            <a:endParaRPr lang="en-US"/>
          </a:p>
        </p:txBody>
      </p:sp>
    </p:spTree>
    <p:extLst>
      <p:ext uri="{BB962C8B-B14F-4D97-AF65-F5344CB8AC3E}">
        <p14:creationId xmlns:p14="http://schemas.microsoft.com/office/powerpoint/2010/main" val="29700748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2966A0-9A2D-41E1-9C0A-3CC67CD80D26}" type="slidenum">
              <a:rPr lang="en-US"/>
              <a:pPr>
                <a:defRPr/>
              </a:pPr>
              <a:t>‹#›</a:t>
            </a:fld>
            <a:endParaRPr lang="en-US"/>
          </a:p>
        </p:txBody>
      </p:sp>
    </p:spTree>
    <p:extLst>
      <p:ext uri="{BB962C8B-B14F-4D97-AF65-F5344CB8AC3E}">
        <p14:creationId xmlns:p14="http://schemas.microsoft.com/office/powerpoint/2010/main" val="38571847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dirty="0"/>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38FAED2-464C-4508-9182-2C89713D063B}" type="slidenum">
              <a:rPr lang="en-US"/>
              <a:pPr>
                <a:defRPr/>
              </a:pPr>
              <a:t>‹#›</a:t>
            </a:fld>
            <a:endParaRPr lang="en-US"/>
          </a:p>
        </p:txBody>
      </p:sp>
    </p:spTree>
    <p:extLst>
      <p:ext uri="{BB962C8B-B14F-4D97-AF65-F5344CB8AC3E}">
        <p14:creationId xmlns:p14="http://schemas.microsoft.com/office/powerpoint/2010/main" val="34163968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2024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BF753E77-0536-4BA7-8BC7-B6C83BF0A5ED}" type="slidenum">
              <a:rPr lang="en-US"/>
              <a:pPr>
                <a:defRPr/>
              </a:pPr>
              <a:t>‹#›</a:t>
            </a:fld>
            <a:endParaRPr lang="en-US"/>
          </a:p>
        </p:txBody>
      </p:sp>
    </p:spTree>
    <p:extLst>
      <p:ext uri="{BB962C8B-B14F-4D97-AF65-F5344CB8AC3E}">
        <p14:creationId xmlns:p14="http://schemas.microsoft.com/office/powerpoint/2010/main" val="32876955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r>
              <a:rPr lang="en-US"/>
              <a:t>March 2024</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9513B694-6003-476A-AD0A-04ECA0BF68A8}" type="slidenum">
              <a:rPr lang="en-US"/>
              <a:pPr>
                <a:defRPr/>
              </a:pPr>
              <a:t>‹#›</a:t>
            </a:fld>
            <a:endParaRPr lang="en-US"/>
          </a:p>
        </p:txBody>
      </p:sp>
    </p:spTree>
    <p:extLst>
      <p:ext uri="{BB962C8B-B14F-4D97-AF65-F5344CB8AC3E}">
        <p14:creationId xmlns:p14="http://schemas.microsoft.com/office/powerpoint/2010/main" val="34774938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March 2024</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B47433C4-EA37-4FEE-ABBA-AD5AF8A8BA2E}" type="slidenum">
              <a:rPr lang="en-US"/>
              <a:pPr>
                <a:defRPr/>
              </a:pPr>
              <a:t>‹#›</a:t>
            </a:fld>
            <a:endParaRPr lang="en-US"/>
          </a:p>
        </p:txBody>
      </p:sp>
    </p:spTree>
    <p:extLst>
      <p:ext uri="{BB962C8B-B14F-4D97-AF65-F5344CB8AC3E}">
        <p14:creationId xmlns:p14="http://schemas.microsoft.com/office/powerpoint/2010/main" val="27677695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March 2024</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93F5B195-1E86-4412-872A-C335EA4EB20F}" type="slidenum">
              <a:rPr lang="en-US"/>
              <a:pPr>
                <a:defRPr/>
              </a:pPr>
              <a:t>‹#›</a:t>
            </a:fld>
            <a:endParaRPr lang="en-US"/>
          </a:p>
        </p:txBody>
      </p:sp>
    </p:spTree>
    <p:extLst>
      <p:ext uri="{BB962C8B-B14F-4D97-AF65-F5344CB8AC3E}">
        <p14:creationId xmlns:p14="http://schemas.microsoft.com/office/powerpoint/2010/main" val="5105426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r>
              <a:rPr lang="en-US"/>
              <a:t>March 2024</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6D815CCF-C7C8-48B4-965B-D0A9EA5F4658}" type="slidenum">
              <a:rPr lang="en-US"/>
              <a:pPr>
                <a:defRPr/>
              </a:pPr>
              <a:t>‹#›</a:t>
            </a:fld>
            <a:endParaRPr lang="en-US"/>
          </a:p>
        </p:txBody>
      </p:sp>
    </p:spTree>
    <p:extLst>
      <p:ext uri="{BB962C8B-B14F-4D97-AF65-F5344CB8AC3E}">
        <p14:creationId xmlns:p14="http://schemas.microsoft.com/office/powerpoint/2010/main" val="26128656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r>
              <a:rPr lang="en-US"/>
              <a:t>March 2024</a:t>
            </a:r>
          </a:p>
        </p:txBody>
      </p:sp>
      <p:sp>
        <p:nvSpPr>
          <p:cNvPr id="8"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9" name="Slide Number Placeholder 5"/>
          <p:cNvSpPr>
            <a:spLocks noGrp="1"/>
          </p:cNvSpPr>
          <p:nvPr>
            <p:ph type="sldNum" sz="quarter" idx="12"/>
          </p:nvPr>
        </p:nvSpPr>
        <p:spPr/>
        <p:txBody>
          <a:bodyPr/>
          <a:lstStyle>
            <a:lvl1pPr>
              <a:defRPr/>
            </a:lvl1pPr>
          </a:lstStyle>
          <a:p>
            <a:pPr>
              <a:defRPr/>
            </a:pPr>
            <a:fld id="{E97533D3-F4C0-4433-AACB-27CD43B5A93A}" type="slidenum">
              <a:rPr lang="en-US"/>
              <a:pPr>
                <a:defRPr/>
              </a:pPr>
              <a:t>‹#›</a:t>
            </a:fld>
            <a:endParaRPr lang="en-US"/>
          </a:p>
        </p:txBody>
      </p:sp>
    </p:spTree>
    <p:extLst>
      <p:ext uri="{BB962C8B-B14F-4D97-AF65-F5344CB8AC3E}">
        <p14:creationId xmlns:p14="http://schemas.microsoft.com/office/powerpoint/2010/main" val="28273103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r>
              <a:rPr lang="en-US"/>
              <a:t>March 2024</a:t>
            </a:r>
          </a:p>
        </p:txBody>
      </p:sp>
      <p:sp>
        <p:nvSpPr>
          <p:cNvPr id="4"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5" name="Slide Number Placeholder 5"/>
          <p:cNvSpPr>
            <a:spLocks noGrp="1"/>
          </p:cNvSpPr>
          <p:nvPr>
            <p:ph type="sldNum" sz="quarter" idx="12"/>
          </p:nvPr>
        </p:nvSpPr>
        <p:spPr/>
        <p:txBody>
          <a:bodyPr/>
          <a:lstStyle>
            <a:lvl1pPr>
              <a:defRPr/>
            </a:lvl1pPr>
          </a:lstStyle>
          <a:p>
            <a:pPr>
              <a:defRPr/>
            </a:pPr>
            <a:fld id="{DDB295BF-24A0-4B2C-8AF1-9E6D68A2E169}" type="slidenum">
              <a:rPr lang="en-US"/>
              <a:pPr>
                <a:defRPr/>
              </a:pPr>
              <a:t>‹#›</a:t>
            </a:fld>
            <a:endParaRPr lang="en-US"/>
          </a:p>
        </p:txBody>
      </p:sp>
    </p:spTree>
    <p:extLst>
      <p:ext uri="{BB962C8B-B14F-4D97-AF65-F5344CB8AC3E}">
        <p14:creationId xmlns:p14="http://schemas.microsoft.com/office/powerpoint/2010/main" val="35231815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914400" y="609600"/>
            <a:ext cx="10475384"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a:xfrm>
            <a:off x="929218" y="332604"/>
            <a:ext cx="1541128" cy="276999"/>
          </a:xfrm>
        </p:spPr>
        <p:txBody>
          <a:bodyPr/>
          <a:lstStyle>
            <a:lvl1pPr>
              <a:defRPr smtClean="0"/>
            </a:lvl1pPr>
          </a:lstStyle>
          <a:p>
            <a:pPr>
              <a:defRPr/>
            </a:pPr>
            <a:r>
              <a:rPr lang="en-US"/>
              <a:t>March 2024</a:t>
            </a:r>
          </a:p>
        </p:txBody>
      </p:sp>
      <p:sp>
        <p:nvSpPr>
          <p:cNvPr id="6" name="Rectangle 5"/>
          <p:cNvSpPr>
            <a:spLocks noGrp="1" noChangeArrowheads="1"/>
          </p:cNvSpPr>
          <p:nvPr>
            <p:ph type="ftr" sz="quarter" idx="11"/>
          </p:nvPr>
        </p:nvSpPr>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DBC98B1-8847-456F-A590-69DC1C4B50DA}" type="slidenum">
              <a:rPr lang="en-US"/>
              <a:pPr>
                <a:defRPr/>
              </a:pPr>
              <a:t>‹#›</a:t>
            </a:fld>
            <a:endParaRPr lang="en-US"/>
          </a:p>
        </p:txBody>
      </p:sp>
    </p:spTree>
    <p:extLst>
      <p:ext uri="{BB962C8B-B14F-4D97-AF65-F5344CB8AC3E}">
        <p14:creationId xmlns:p14="http://schemas.microsoft.com/office/powerpoint/2010/main" val="307010656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March 2024</a:t>
            </a:r>
          </a:p>
        </p:txBody>
      </p:sp>
      <p:sp>
        <p:nvSpPr>
          <p:cNvPr id="3"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4" name="Slide Number Placeholder 5"/>
          <p:cNvSpPr>
            <a:spLocks noGrp="1"/>
          </p:cNvSpPr>
          <p:nvPr>
            <p:ph type="sldNum" sz="quarter" idx="12"/>
          </p:nvPr>
        </p:nvSpPr>
        <p:spPr/>
        <p:txBody>
          <a:bodyPr/>
          <a:lstStyle>
            <a:lvl1pPr>
              <a:defRPr/>
            </a:lvl1pPr>
          </a:lstStyle>
          <a:p>
            <a:pPr>
              <a:defRPr/>
            </a:pPr>
            <a:fld id="{E2A3A6AD-89E4-46DF-BC99-139DEED0FA7E}" type="slidenum">
              <a:rPr lang="en-US"/>
              <a:pPr>
                <a:defRPr/>
              </a:pPr>
              <a:t>‹#›</a:t>
            </a:fld>
            <a:endParaRPr lang="en-US"/>
          </a:p>
        </p:txBody>
      </p:sp>
    </p:spTree>
    <p:extLst>
      <p:ext uri="{BB962C8B-B14F-4D97-AF65-F5344CB8AC3E}">
        <p14:creationId xmlns:p14="http://schemas.microsoft.com/office/powerpoint/2010/main" val="11378612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March 2024</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E52CCF3E-69AC-4C3A-9E89-B6DE6D2FC4EF}" type="slidenum">
              <a:rPr lang="en-US"/>
              <a:pPr>
                <a:defRPr/>
              </a:pPr>
              <a:t>‹#›</a:t>
            </a:fld>
            <a:endParaRPr lang="en-US"/>
          </a:p>
        </p:txBody>
      </p:sp>
    </p:spTree>
    <p:extLst>
      <p:ext uri="{BB962C8B-B14F-4D97-AF65-F5344CB8AC3E}">
        <p14:creationId xmlns:p14="http://schemas.microsoft.com/office/powerpoint/2010/main" val="21561830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March 2024</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023D4CA1-87EA-4327-97D7-AF7D29D9877D}" type="slidenum">
              <a:rPr lang="en-US"/>
              <a:pPr>
                <a:defRPr/>
              </a:pPr>
              <a:t>‹#›</a:t>
            </a:fld>
            <a:endParaRPr lang="en-US"/>
          </a:p>
        </p:txBody>
      </p:sp>
    </p:spTree>
    <p:extLst>
      <p:ext uri="{BB962C8B-B14F-4D97-AF65-F5344CB8AC3E}">
        <p14:creationId xmlns:p14="http://schemas.microsoft.com/office/powerpoint/2010/main" val="411881198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March 2024</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4085BCA0-18D3-4AF6-9970-92B477AEE0B3}" type="slidenum">
              <a:rPr lang="en-US"/>
              <a:pPr>
                <a:defRPr/>
              </a:pPr>
              <a:t>‹#›</a:t>
            </a:fld>
            <a:endParaRPr lang="en-US"/>
          </a:p>
        </p:txBody>
      </p:sp>
    </p:spTree>
    <p:extLst>
      <p:ext uri="{BB962C8B-B14F-4D97-AF65-F5344CB8AC3E}">
        <p14:creationId xmlns:p14="http://schemas.microsoft.com/office/powerpoint/2010/main" val="90848002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March 2024</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03AC5195-963D-48D7-A6D0-9055F0969E1B}" type="slidenum">
              <a:rPr lang="en-US"/>
              <a:pPr>
                <a:defRPr/>
              </a:pPr>
              <a:t>‹#›</a:t>
            </a:fld>
            <a:endParaRPr lang="en-US"/>
          </a:p>
        </p:txBody>
      </p:sp>
    </p:spTree>
    <p:extLst>
      <p:ext uri="{BB962C8B-B14F-4D97-AF65-F5344CB8AC3E}">
        <p14:creationId xmlns:p14="http://schemas.microsoft.com/office/powerpoint/2010/main" val="849084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0366C23-4538-4CEB-9158-0679D70D390A}" type="slidenum">
              <a:rPr lang="en-US"/>
              <a:pPr>
                <a:defRPr/>
              </a:pPr>
              <a:t>‹#›</a:t>
            </a:fld>
            <a:endParaRPr lang="en-US"/>
          </a:p>
        </p:txBody>
      </p:sp>
    </p:spTree>
    <p:extLst>
      <p:ext uri="{BB962C8B-B14F-4D97-AF65-F5344CB8AC3E}">
        <p14:creationId xmlns:p14="http://schemas.microsoft.com/office/powerpoint/2010/main" val="1856246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2024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FA65C0B-5E3D-4C40-AD73-3536A14CCEBD}" type="slidenum">
              <a:rPr lang="en-US"/>
              <a:pPr>
                <a:defRPr/>
              </a:pPr>
              <a:t>‹#›</a:t>
            </a:fld>
            <a:endParaRPr lang="en-US"/>
          </a:p>
        </p:txBody>
      </p:sp>
    </p:spTree>
    <p:extLst>
      <p:ext uri="{BB962C8B-B14F-4D97-AF65-F5344CB8AC3E}">
        <p14:creationId xmlns:p14="http://schemas.microsoft.com/office/powerpoint/2010/main" val="3921584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March 2024</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F07CA113-D3E1-4D93-9585-B8CFAFF54614}" type="slidenum">
              <a:rPr lang="en-US"/>
              <a:pPr>
                <a:defRPr/>
              </a:pPr>
              <a:t>‹#›</a:t>
            </a:fld>
            <a:endParaRPr lang="en-US"/>
          </a:p>
        </p:txBody>
      </p:sp>
    </p:spTree>
    <p:extLst>
      <p:ext uri="{BB962C8B-B14F-4D97-AF65-F5344CB8AC3E}">
        <p14:creationId xmlns:p14="http://schemas.microsoft.com/office/powerpoint/2010/main" val="1504278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March 2024</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3FBD1F51-5136-477F-A21E-BB3B46CB0CD8}" type="slidenum">
              <a:rPr lang="en-US"/>
              <a:pPr>
                <a:defRPr/>
              </a:pPr>
              <a:t>‹#›</a:t>
            </a:fld>
            <a:endParaRPr lang="en-US"/>
          </a:p>
        </p:txBody>
      </p:sp>
    </p:spTree>
    <p:extLst>
      <p:ext uri="{BB962C8B-B14F-4D97-AF65-F5344CB8AC3E}">
        <p14:creationId xmlns:p14="http://schemas.microsoft.com/office/powerpoint/2010/main" val="2884164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March 2024</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99537A71-55E9-47A7-9FE1-4FF47A2591AA}" type="slidenum">
              <a:rPr lang="en-US"/>
              <a:pPr>
                <a:defRPr/>
              </a:pPr>
              <a:t>‹#›</a:t>
            </a:fld>
            <a:endParaRPr lang="en-US"/>
          </a:p>
        </p:txBody>
      </p:sp>
    </p:spTree>
    <p:extLst>
      <p:ext uri="{BB962C8B-B14F-4D97-AF65-F5344CB8AC3E}">
        <p14:creationId xmlns:p14="http://schemas.microsoft.com/office/powerpoint/2010/main" val="10294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2024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7A0304A0-4CD5-4ECE-A0A5-AD40B25F94B7}" type="slidenum">
              <a:rPr lang="en-US"/>
              <a:pPr>
                <a:defRPr/>
              </a:pPr>
              <a:t>‹#›</a:t>
            </a:fld>
            <a:endParaRPr lang="en-US"/>
          </a:p>
        </p:txBody>
      </p:sp>
    </p:spTree>
    <p:extLst>
      <p:ext uri="{BB962C8B-B14F-4D97-AF65-F5344CB8AC3E}">
        <p14:creationId xmlns:p14="http://schemas.microsoft.com/office/powerpoint/2010/main" val="1131388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2024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DB007BB-E901-4378-AA7C-987070732C3C}" type="slidenum">
              <a:rPr lang="en-US"/>
              <a:pPr>
                <a:defRPr/>
              </a:pPr>
              <a:t>‹#›</a:t>
            </a:fld>
            <a:endParaRPr lang="en-US"/>
          </a:p>
        </p:txBody>
      </p:sp>
    </p:spTree>
    <p:extLst>
      <p:ext uri="{BB962C8B-B14F-4D97-AF65-F5344CB8AC3E}">
        <p14:creationId xmlns:p14="http://schemas.microsoft.com/office/powerpoint/2010/main" val="491646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929218" y="332604"/>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a:t>March 2024</a:t>
            </a:r>
            <a:endParaRPr lang="en-US" dirty="0"/>
          </a:p>
        </p:txBody>
      </p:sp>
      <p:sp>
        <p:nvSpPr>
          <p:cNvPr id="1029" name="Rectangle 5"/>
          <p:cNvSpPr>
            <a:spLocks noGrp="1" noChangeArrowheads="1"/>
          </p:cNvSpPr>
          <p:nvPr>
            <p:ph type="ftr" sz="quarter" idx="3"/>
          </p:nvPr>
        </p:nvSpPr>
        <p:spPr bwMode="auto">
          <a:xfrm>
            <a:off x="9224642" y="6475413"/>
            <a:ext cx="21672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Dorothy Stanley, HP Enterprise</a:t>
            </a:r>
          </a:p>
        </p:txBody>
      </p:sp>
      <p:sp>
        <p:nvSpPr>
          <p:cNvPr id="1030" name="Rectangle 6"/>
          <p:cNvSpPr>
            <a:spLocks noGrp="1" noChangeArrowheads="1"/>
          </p:cNvSpPr>
          <p:nvPr>
            <p:ph type="sldNum" sz="quarter" idx="4"/>
          </p:nvPr>
        </p:nvSpPr>
        <p:spPr bwMode="auto">
          <a:xfrm>
            <a:off x="5879101"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AA0DB6A0-3FAC-4C50-B855-05E2EFEC7C93}" type="slidenum">
              <a:rPr lang="en-US"/>
              <a:pPr>
                <a:defRPr/>
              </a:pPr>
              <a:t>‹#›</a:t>
            </a:fld>
            <a:endParaRPr lang="en-US"/>
          </a:p>
        </p:txBody>
      </p:sp>
      <p:sp>
        <p:nvSpPr>
          <p:cNvPr id="1031" name="Rectangle 7"/>
          <p:cNvSpPr>
            <a:spLocks noChangeArrowheads="1"/>
          </p:cNvSpPr>
          <p:nvPr/>
        </p:nvSpPr>
        <p:spPr bwMode="auto">
          <a:xfrm>
            <a:off x="7862238"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457200">
              <a:defRPr sz="2400" b="1">
                <a:solidFill>
                  <a:schemeClr val="tx1"/>
                </a:solidFill>
                <a:latin typeface="Times New Roman" panose="02020603050405020304" pitchFamily="18" charset="0"/>
              </a:defRPr>
            </a:lvl5pPr>
            <a:lvl6pPr marL="914400" eaLnBrk="0" fontAlgn="base" hangingPunct="0">
              <a:spcBef>
                <a:spcPct val="0"/>
              </a:spcBef>
              <a:spcAft>
                <a:spcPct val="0"/>
              </a:spcAft>
              <a:defRPr sz="2400" b="1">
                <a:solidFill>
                  <a:schemeClr val="tx1"/>
                </a:solidFill>
                <a:latin typeface="Times New Roman" panose="02020603050405020304" pitchFamily="18" charset="0"/>
              </a:defRPr>
            </a:lvl6pPr>
            <a:lvl7pPr marL="1371600" eaLnBrk="0" fontAlgn="base" hangingPunct="0">
              <a:spcBef>
                <a:spcPct val="0"/>
              </a:spcBef>
              <a:spcAft>
                <a:spcPct val="0"/>
              </a:spcAft>
              <a:defRPr sz="2400" b="1">
                <a:solidFill>
                  <a:schemeClr val="tx1"/>
                </a:solidFill>
                <a:latin typeface="Times New Roman" panose="02020603050405020304" pitchFamily="18" charset="0"/>
              </a:defRPr>
            </a:lvl7pPr>
            <a:lvl8pPr marL="1828800" eaLnBrk="0" fontAlgn="base" hangingPunct="0">
              <a:spcBef>
                <a:spcPct val="0"/>
              </a:spcBef>
              <a:spcAft>
                <a:spcPct val="0"/>
              </a:spcAft>
              <a:defRPr sz="2400" b="1">
                <a:solidFill>
                  <a:schemeClr val="tx1"/>
                </a:solidFill>
                <a:latin typeface="Times New Roman" panose="02020603050405020304" pitchFamily="18" charset="0"/>
              </a:defRPr>
            </a:lvl8pPr>
            <a:lvl9pPr marL="22860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defRPr/>
            </a:pPr>
            <a:r>
              <a:rPr lang="en-US" sz="1800" dirty="0"/>
              <a:t>doc.: IEEE 802.11-24/0276r1</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a:p>
        </p:txBody>
      </p:sp>
      <p:sp>
        <p:nvSpPr>
          <p:cNvPr id="1033" name="Rectangle 9"/>
          <p:cNvSpPr>
            <a:spLocks noChangeArrowheads="1"/>
          </p:cNvSpPr>
          <p:nvPr/>
        </p:nvSpPr>
        <p:spPr bwMode="auto">
          <a:xfrm>
            <a:off x="914402" y="6475413"/>
            <a:ext cx="41998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Report</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a:p>
        </p:txBody>
      </p:sp>
    </p:spTree>
  </p:cSld>
  <p:clrMap bg1="lt1" tx1="dk1" bg2="lt2" tx2="dk2" accent1="accent1" accent2="accent2" accent3="accent3" accent4="accent4" accent5="accent5" accent6="accent6" hlink="hlink" folHlink="folHlink"/>
  <p:sldLayoutIdLst>
    <p:sldLayoutId id="2147485525" r:id="rId1"/>
    <p:sldLayoutId id="2147485548" r:id="rId2"/>
    <p:sldLayoutId id="2147485526" r:id="rId3"/>
    <p:sldLayoutId id="2147485527" r:id="rId4"/>
    <p:sldLayoutId id="2147485528" r:id="rId5"/>
    <p:sldLayoutId id="2147485529" r:id="rId6"/>
    <p:sldLayoutId id="2147485530" r:id="rId7"/>
    <p:sldLayoutId id="2147485531" r:id="rId8"/>
    <p:sldLayoutId id="2147485532" r:id="rId9"/>
    <p:sldLayoutId id="2147485533" r:id="rId10"/>
    <p:sldLayoutId id="2147485534" r:id="rId11"/>
    <p:sldLayoutId id="2147485535" r:id="rId12"/>
    <p:sldLayoutId id="2147485536"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Text Placeholder 2"/>
          <p:cNvSpPr>
            <a:spLocks noGrp="1"/>
          </p:cNvSpPr>
          <p:nvPr>
            <p:ph type="body" idx="1"/>
          </p:nvPr>
        </p:nvSpPr>
        <p:spPr bwMode="auto">
          <a:xfrm>
            <a:off x="609600" y="1600203"/>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smtClean="0">
                <a:solidFill>
                  <a:schemeClr val="tx1">
                    <a:tint val="75000"/>
                  </a:schemeClr>
                </a:solidFill>
              </a:defRPr>
            </a:lvl1pPr>
          </a:lstStyle>
          <a:p>
            <a:pPr>
              <a:defRPr/>
            </a:pPr>
            <a:r>
              <a:rPr lang="en-US"/>
              <a:t>March 2024</a:t>
            </a:r>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Dorothy Stanley, HP Enterprise</a:t>
            </a: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C23A8551-48C1-4729-80EE-98522A3CE5E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5537" r:id="rId1"/>
    <p:sldLayoutId id="2147485538" r:id="rId2"/>
    <p:sldLayoutId id="2147485539" r:id="rId3"/>
    <p:sldLayoutId id="2147485540" r:id="rId4"/>
    <p:sldLayoutId id="2147485541" r:id="rId5"/>
    <p:sldLayoutId id="2147485542" r:id="rId6"/>
    <p:sldLayoutId id="2147485543" r:id="rId7"/>
    <p:sldLayoutId id="2147485544" r:id="rId8"/>
    <p:sldLayoutId id="2147485545" r:id="rId9"/>
    <p:sldLayoutId id="2147485546" r:id="rId10"/>
    <p:sldLayoutId id="2147485547"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www.ieee802.org/19/"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9/documents"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802.org/"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mentor.ieee.org/802/bp/StartPage" TargetMode="External"/><Relationship Id="rId4" Type="http://schemas.openxmlformats.org/officeDocument/2006/relationships/hyperlink" Target="https://ieee802.org/802tele_calendar.html"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www.ieee802.org/11/PARs/index.html" TargetMode="Externa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4/11-24-0159-01-0000-directvote-live-overview.ppt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urldefense.com/v3/__https:/mentor.ieee.org/802-ec/dcn/17/ec-17-0090-25-0PNP-ieee-802-lmsc-operations-manual.pdf__;!!NpxR!n0IGKRUN00vFNl02PJWK62HdgD_XUQZHUTqBfw27hr5Rw78Hrl8c65AAlPvylOdM0S0R8JiBtrILm_keyfUCCT-u$" TargetMode="External"/><Relationship Id="rId7" Type="http://schemas.openxmlformats.org/officeDocument/2006/relationships/hyperlink" Target="mailto:isabella.bates@colorado.edu"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mailto:mark.lofquist@colorado.edu" TargetMode="External"/><Relationship Id="rId5" Type="http://schemas.openxmlformats.org/officeDocument/2006/relationships/hyperlink" Target="mailto:stefan.tschimben@colorado.edu" TargetMode="External"/><Relationship Id="rId4" Type="http://schemas.openxmlformats.org/officeDocument/2006/relationships/hyperlink" Target="mailto:kevin.gifford@colorado.edu"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ec/dcn/24/ec-24-0059-01-00EC-march-rules-meeting.odp"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11/11-11-1625-02-0000-comment-resolution-guide.doc" TargetMode="External"/><Relationship Id="rId7" Type="http://schemas.openxmlformats.org/officeDocument/2006/relationships/hyperlink" Target="https://mentor.ieee.org/802.11/dcn/18/11-18-1410-00-00ax-lb233-cr-spatial-reuse.docx" TargetMode="External"/><Relationship Id="rId2" Type="http://schemas.openxmlformats.org/officeDocument/2006/relationships/hyperlink" Target="https://mentor.ieee.org/802.11/dcn/13/11-13-0230-05-0000-comment-resolution-tutorial.ppt" TargetMode="External"/><Relationship Id="rId1" Type="http://schemas.openxmlformats.org/officeDocument/2006/relationships/slideLayout" Target="../slideLayouts/slideLayout2.xml"/><Relationship Id="rId6" Type="http://schemas.openxmlformats.org/officeDocument/2006/relationships/hyperlink" Target="https://mentor.ieee.org/802.11/dcn/18/11-18-0669-04-000m-revmd-mac-comments-assigned-to-hamilton.docx" TargetMode="External"/><Relationship Id="rId5" Type="http://schemas.openxmlformats.org/officeDocument/2006/relationships/hyperlink" Target="https://mentor.ieee.org/802.11/dcn/18/11-18-0930-00-000m-cid-1007.docx" TargetMode="External"/><Relationship Id="rId4" Type="http://schemas.openxmlformats.org/officeDocument/2006/relationships/hyperlink" Target="https://mentor.ieee.org/802.11/dcn/18/11-18-0237-00-000m-cid-177.docx"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grouper.ieee.org/groups/802/11/Rules/2018-03%20Liaison%20submission%20template.docx" TargetMode="External"/><Relationship Id="rId2" Type="http://schemas.openxmlformats.org/officeDocument/2006/relationships/hyperlink" Target="https://mentor.ieee.org/802.11/dcn/22/11-22-1967-01-0000-working-group-motions-templates.pptx"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12-01-00EC-802-liaison-template.docx" TargetMode="External"/><Relationship Id="rId5" Type="http://schemas.openxmlformats.org/officeDocument/2006/relationships/hyperlink" Target="https://mentor.ieee.org/802-ec/dcn/18/ec-18-0064-01-0PNP-csd-template-in-doc-format.doc" TargetMode="External"/><Relationship Id="rId4" Type="http://schemas.openxmlformats.org/officeDocument/2006/relationships/hyperlink" Target="https://mentor.ieee.org/802-ec/dcn/16/ec-16-0170-04-00EC-802-ec-motion-template.ppt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4/11-24-0306-00-0000-liaison-from-itu-t-sg15-re-the-4th-fttr-joint-workshop.doc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grouper.ieee.org/groups/802/11/Liaisons/Liaisons-and-External-Communications.html" TargetMode="External"/><Relationship Id="rId4" Type="http://schemas.openxmlformats.org/officeDocument/2006/relationships/hyperlink" Target="https://mentor.ieee.org/802.18/dcn/24/18-24-0017-00-0000-liaison-from-itu-r-working-party-5d-availability-of-addendum-1-to-circular-letter-5-lcce-109.docx"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s://mentor.ieee.org/802-ec/dcn/24/ec-24-0007" TargetMode="External"/><Relationship Id="rId3" Type="http://schemas.openxmlformats.org/officeDocument/2006/relationships/hyperlink" Target="https://mentor.ieee.org/802.11/dcn/24/11-24-0275" TargetMode="External"/><Relationship Id="rId7" Type="http://schemas.openxmlformats.org/officeDocument/2006/relationships/hyperlink" Target="https://mentor.ieee.org/802.11/dcn/24/11-24-0251"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mentor.ieee.org/802.11/dcn/24/11-24-0208" TargetMode="External"/><Relationship Id="rId11" Type="http://schemas.openxmlformats.org/officeDocument/2006/relationships/hyperlink" Target="https://mentor.ieee.org/802.11/dcn/24/11-24-0005" TargetMode="External"/><Relationship Id="rId5" Type="http://schemas.openxmlformats.org/officeDocument/2006/relationships/hyperlink" Target="https://mentor.ieee.org/802.11/dcn/24/11-24-0249" TargetMode="External"/><Relationship Id="rId10" Type="http://schemas.openxmlformats.org/officeDocument/2006/relationships/hyperlink" Target="https://mentor.ieee.org/802.11/dcn/24/11-24-0240" TargetMode="External"/><Relationship Id="rId4" Type="http://schemas.openxmlformats.org/officeDocument/2006/relationships/hyperlink" Target="https://mentor.ieee.org/802.11/dcn/24/11-24-0276" TargetMode="External"/><Relationship Id="rId9" Type="http://schemas.openxmlformats.org/officeDocument/2006/relationships/hyperlink" Target="https://mentor.ieee.org/802.11/dcn/24/11-24-0277"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802.org/18/" TargetMode="External"/><Relationship Id="rId2" Type="http://schemas.openxmlformats.org/officeDocument/2006/relationships/hyperlink" Target="https://mentor.ieee.org/802.18/documents" TargetMode="External"/><Relationship Id="rId1" Type="http://schemas.openxmlformats.org/officeDocument/2006/relationships/slideLayout" Target="../slideLayouts/slideLayout2.xml"/><Relationship Id="rId4" Type="http://schemas.openxmlformats.org/officeDocument/2006/relationships/hyperlink" Target="https://ieee802.org/802tele_calendar.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Rectangle 2"/>
          <p:cNvSpPr>
            <a:spLocks noGrp="1" noChangeArrowheads="1"/>
          </p:cNvSpPr>
          <p:nvPr>
            <p:ph type="title"/>
          </p:nvPr>
        </p:nvSpPr>
        <p:spPr>
          <a:noFill/>
        </p:spPr>
        <p:txBody>
          <a:bodyPr/>
          <a:lstStyle/>
          <a:p>
            <a:r>
              <a:rPr lang="en-US" dirty="0"/>
              <a:t>802.11 Working Group Opening Report</a:t>
            </a:r>
            <a:br>
              <a:rPr lang="en-US" dirty="0"/>
            </a:br>
            <a:r>
              <a:rPr lang="en-US" dirty="0"/>
              <a:t>March 2024</a:t>
            </a:r>
          </a:p>
        </p:txBody>
      </p:sp>
      <p:sp>
        <p:nvSpPr>
          <p:cNvPr id="6150" name="Rectangle 6"/>
          <p:cNvSpPr>
            <a:spLocks noGrp="1" noChangeArrowheads="1"/>
          </p:cNvSpPr>
          <p:nvPr>
            <p:ph idx="1"/>
          </p:nvPr>
        </p:nvSpPr>
        <p:spPr>
          <a:noFill/>
        </p:spPr>
        <p:txBody>
          <a:bodyPr/>
          <a:lstStyle/>
          <a:p>
            <a:pPr algn="ctr">
              <a:lnSpc>
                <a:spcPct val="90000"/>
              </a:lnSpc>
              <a:buFontTx/>
              <a:buNone/>
            </a:pPr>
            <a:r>
              <a:rPr lang="en-US" sz="2000" dirty="0"/>
              <a:t>Date:</a:t>
            </a:r>
            <a:r>
              <a:rPr lang="en-US" sz="2000" b="0" dirty="0"/>
              <a:t> 2024-03-11</a:t>
            </a:r>
          </a:p>
          <a:p>
            <a:pPr algn="ctr">
              <a:lnSpc>
                <a:spcPct val="90000"/>
              </a:lnSpc>
              <a:buFontTx/>
              <a:buNone/>
            </a:pPr>
            <a:endParaRPr lang="en-US" sz="2000" b="0" dirty="0"/>
          </a:p>
        </p:txBody>
      </p:sp>
      <p:sp>
        <p:nvSpPr>
          <p:cNvPr id="2" name="Date Placeholder 1"/>
          <p:cNvSpPr>
            <a:spLocks noGrp="1"/>
          </p:cNvSpPr>
          <p:nvPr>
            <p:ph type="dt" sz="half" idx="10"/>
          </p:nvPr>
        </p:nvSpPr>
        <p:spPr/>
        <p:txBody>
          <a:bodyPr/>
          <a:lstStyle/>
          <a:p>
            <a:pPr>
              <a:defRPr/>
            </a:pPr>
            <a:r>
              <a:rPr lang="en-US"/>
              <a:t>March 2024</a:t>
            </a:r>
            <a:endParaRPr lang="en-US" dirty="0"/>
          </a:p>
        </p:txBody>
      </p:sp>
      <p:sp>
        <p:nvSpPr>
          <p:cNvPr id="614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graphicFrame>
        <p:nvGraphicFramePr>
          <p:cNvPr id="6151" name="Object 11"/>
          <p:cNvGraphicFramePr>
            <a:graphicFrameLocks noChangeAspect="1"/>
          </p:cNvGraphicFramePr>
          <p:nvPr>
            <p:extLst>
              <p:ext uri="{D42A27DB-BD31-4B8C-83A1-F6EECF244321}">
                <p14:modId xmlns:p14="http://schemas.microsoft.com/office/powerpoint/2010/main" val="588135992"/>
              </p:ext>
            </p:extLst>
          </p:nvPr>
        </p:nvGraphicFramePr>
        <p:xfrm>
          <a:off x="2052432" y="2386013"/>
          <a:ext cx="7653337" cy="2566987"/>
        </p:xfrm>
        <a:graphic>
          <a:graphicData uri="http://schemas.openxmlformats.org/presentationml/2006/ole">
            <mc:AlternateContent xmlns:mc="http://schemas.openxmlformats.org/markup-compatibility/2006">
              <mc:Choice xmlns:v="urn:schemas-microsoft-com:vml" Requires="v">
                <p:oleObj name="Document" r:id="rId3" imgW="8286150" imgH="2777437" progId="Word.Document.8">
                  <p:embed/>
                </p:oleObj>
              </mc:Choice>
              <mc:Fallback>
                <p:oleObj name="Document" r:id="rId3" imgW="8286150" imgH="2777437" progId="Word.Document.8">
                  <p:embed/>
                  <p:pic>
                    <p:nvPicPr>
                      <p:cNvPr id="0" name=""/>
                      <p:cNvPicPr>
                        <a:picLocks noChangeAspect="1" noChangeArrowheads="1"/>
                      </p:cNvPicPr>
                      <p:nvPr/>
                    </p:nvPicPr>
                    <p:blipFill>
                      <a:blip r:embed="rId4"/>
                      <a:srcRect/>
                      <a:stretch>
                        <a:fillRect/>
                      </a:stretch>
                    </p:blipFill>
                    <p:spPr bwMode="auto">
                      <a:xfrm>
                        <a:off x="2052432" y="2386013"/>
                        <a:ext cx="7653337" cy="25669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52" name="Rectangle 12"/>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sz="2000"/>
              <a:t>Authors:</a:t>
            </a:r>
            <a:endParaRPr lang="en-US" sz="2000" b="0"/>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a:t>
            </a:fld>
            <a:endParaRPr lang="en-US"/>
          </a:p>
        </p:txBody>
      </p:sp>
    </p:spTree>
    <p:extLst>
      <p:ext uri="{BB962C8B-B14F-4D97-AF65-F5344CB8AC3E}">
        <p14:creationId xmlns:p14="http://schemas.microsoft.com/office/powerpoint/2010/main" val="1091391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M3.2 802.19 details</a:t>
            </a:r>
          </a:p>
        </p:txBody>
      </p:sp>
      <p:sp>
        <p:nvSpPr>
          <p:cNvPr id="13315" name="Content Placeholder 6"/>
          <p:cNvSpPr>
            <a:spLocks noGrp="1"/>
          </p:cNvSpPr>
          <p:nvPr>
            <p:ph idx="1"/>
          </p:nvPr>
        </p:nvSpPr>
        <p:spPr>
          <a:xfrm>
            <a:off x="914400" y="1824315"/>
            <a:ext cx="10363200" cy="4495800"/>
          </a:xfrm>
        </p:spPr>
        <p:txBody>
          <a:bodyPr/>
          <a:lstStyle/>
          <a:p>
            <a:pPr>
              <a:spcBef>
                <a:spcPts val="0"/>
              </a:spcBef>
              <a:buFont typeface="Arial" panose="020B0604020202020204" pitchFamily="34" charset="0"/>
              <a:buChar char="•"/>
            </a:pPr>
            <a:r>
              <a:rPr lang="en-US" dirty="0"/>
              <a:t>See </a:t>
            </a:r>
            <a:r>
              <a:rPr lang="en-US" dirty="0">
                <a:hlinkClick r:id="rId3"/>
              </a:rPr>
              <a:t>https://www.ieee802.org/19/</a:t>
            </a:r>
            <a:r>
              <a:rPr lang="en-US" dirty="0"/>
              <a:t> </a:t>
            </a:r>
          </a:p>
          <a:p>
            <a:pPr>
              <a:spcBef>
                <a:spcPts val="0"/>
              </a:spcBef>
              <a:buFont typeface="Arial" panose="020B0604020202020204" pitchFamily="34" charset="0"/>
              <a:buChar char="•"/>
            </a:pPr>
            <a:r>
              <a:rPr lang="en-US" altLang="en-US" dirty="0"/>
              <a:t>802.19 documents: </a:t>
            </a:r>
            <a:r>
              <a:rPr lang="en-US" altLang="en-US" dirty="0">
                <a:hlinkClick r:id="rId4"/>
              </a:rPr>
              <a:t>https://mentor.ieee.org/802.19/documents</a:t>
            </a:r>
            <a:endParaRPr lang="en-US" altLang="en-US" dirty="0"/>
          </a:p>
          <a:p>
            <a:pPr>
              <a:spcBef>
                <a:spcPts val="0"/>
              </a:spcBef>
              <a:buFont typeface="Arial" panose="020B0604020202020204" pitchFamily="34" charset="0"/>
              <a:buChar char="•"/>
            </a:pPr>
            <a:endParaRPr lang="en-US" altLang="en-US" sz="2400" dirty="0"/>
          </a:p>
          <a:p>
            <a:pPr lvl="1">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2200"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10</a:t>
            </a:fld>
            <a:endParaRPr lang="en-US"/>
          </a:p>
        </p:txBody>
      </p:sp>
    </p:spTree>
    <p:extLst>
      <p:ext uri="{BB962C8B-B14F-4D97-AF65-F5344CB8AC3E}">
        <p14:creationId xmlns:p14="http://schemas.microsoft.com/office/powerpoint/2010/main" val="1379785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2171700" y="644426"/>
            <a:ext cx="7086600" cy="457200"/>
          </a:xfrm>
        </p:spPr>
        <p:txBody>
          <a:bodyPr/>
          <a:lstStyle/>
          <a:p>
            <a:r>
              <a:rPr lang="en-GB" dirty="0"/>
              <a:t>M4.1.1/W2.6 IEEE 802.11 Groups </a:t>
            </a:r>
          </a:p>
        </p:txBody>
      </p:sp>
      <p:graphicFrame>
        <p:nvGraphicFramePr>
          <p:cNvPr id="7" name="Group 148"/>
          <p:cNvGraphicFramePr>
            <a:graphicFrameLocks/>
          </p:cNvGraphicFramePr>
          <p:nvPr>
            <p:extLst>
              <p:ext uri="{D42A27DB-BD31-4B8C-83A1-F6EECF244321}">
                <p14:modId xmlns:p14="http://schemas.microsoft.com/office/powerpoint/2010/main" val="2866957658"/>
              </p:ext>
            </p:extLst>
          </p:nvPr>
        </p:nvGraphicFramePr>
        <p:xfrm>
          <a:off x="533401" y="1719575"/>
          <a:ext cx="5181601" cy="1938025"/>
        </p:xfrm>
        <a:graphic>
          <a:graphicData uri="http://schemas.openxmlformats.org/drawingml/2006/table">
            <a:tbl>
              <a:tblPr/>
              <a:tblGrid>
                <a:gridCol w="969537">
                  <a:extLst>
                    <a:ext uri="{9D8B030D-6E8A-4147-A177-3AD203B41FA5}">
                      <a16:colId xmlns:a16="http://schemas.microsoft.com/office/drawing/2014/main" val="20000"/>
                    </a:ext>
                  </a:extLst>
                </a:gridCol>
                <a:gridCol w="875652">
                  <a:extLst>
                    <a:ext uri="{9D8B030D-6E8A-4147-A177-3AD203B41FA5}">
                      <a16:colId xmlns:a16="http://schemas.microsoft.com/office/drawing/2014/main" val="20001"/>
                    </a:ext>
                  </a:extLst>
                </a:gridCol>
                <a:gridCol w="3336412">
                  <a:extLst>
                    <a:ext uri="{9D8B030D-6E8A-4147-A177-3AD203B41FA5}">
                      <a16:colId xmlns:a16="http://schemas.microsoft.com/office/drawing/2014/main" val="20002"/>
                    </a:ext>
                  </a:extLst>
                </a:gridCol>
              </a:tblGrid>
              <a:tr h="25555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WG &amp; Infrastructure</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461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WG</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WG11</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The IEEE 802.11 Working 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ARC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Architecture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COEX</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Coexistence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PAR</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PAR review</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802 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JTC1</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ISO/IEC JTC1/SC6</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bl>
          </a:graphicData>
        </a:graphic>
      </p:graphicFrame>
      <p:sp>
        <p:nvSpPr>
          <p:cNvPr id="2" name="Date Placeholder 1"/>
          <p:cNvSpPr>
            <a:spLocks noGrp="1"/>
          </p:cNvSpPr>
          <p:nvPr>
            <p:ph type="dt" sz="half" idx="10"/>
          </p:nvPr>
        </p:nvSpPr>
        <p:spPr/>
        <p:txBody>
          <a:bodyPr/>
          <a:lstStyle/>
          <a:p>
            <a:pPr>
              <a:defRPr/>
            </a:pPr>
            <a:r>
              <a:rPr lang="en-US"/>
              <a:t>March 2024</a:t>
            </a:r>
            <a:endParaRPr lang="en-US" dirty="0"/>
          </a:p>
        </p:txBody>
      </p:sp>
      <p:graphicFrame>
        <p:nvGraphicFramePr>
          <p:cNvPr id="6" name="Group 148"/>
          <p:cNvGraphicFramePr>
            <a:graphicFrameLocks/>
          </p:cNvGraphicFramePr>
          <p:nvPr>
            <p:extLst>
              <p:ext uri="{D42A27DB-BD31-4B8C-83A1-F6EECF244321}">
                <p14:modId xmlns:p14="http://schemas.microsoft.com/office/powerpoint/2010/main" val="3898258851"/>
              </p:ext>
            </p:extLst>
          </p:nvPr>
        </p:nvGraphicFramePr>
        <p:xfrm>
          <a:off x="533401" y="4114800"/>
          <a:ext cx="5181600" cy="1953580"/>
        </p:xfrm>
        <a:graphic>
          <a:graphicData uri="http://schemas.openxmlformats.org/drawingml/2006/table">
            <a:tbl>
              <a:tblPr/>
              <a:tblGrid>
                <a:gridCol w="973637">
                  <a:extLst>
                    <a:ext uri="{9D8B030D-6E8A-4147-A177-3AD203B41FA5}">
                      <a16:colId xmlns:a16="http://schemas.microsoft.com/office/drawing/2014/main" val="20000"/>
                    </a:ext>
                  </a:extLst>
                </a:gridCol>
                <a:gridCol w="873206">
                  <a:extLst>
                    <a:ext uri="{9D8B030D-6E8A-4147-A177-3AD203B41FA5}">
                      <a16:colId xmlns:a16="http://schemas.microsoft.com/office/drawing/2014/main" val="20001"/>
                    </a:ext>
                  </a:extLst>
                </a:gridCol>
                <a:gridCol w="3334757">
                  <a:extLst>
                    <a:ext uri="{9D8B030D-6E8A-4147-A177-3AD203B41FA5}">
                      <a16:colId xmlns:a16="http://schemas.microsoft.com/office/drawing/2014/main" val="20002"/>
                    </a:ext>
                  </a:extLst>
                </a:gridCol>
              </a:tblGrid>
              <a:tr h="35815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New Work</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WNG</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Wireless Next Generation</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AMP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Ambient Power for IoT</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IMMW</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Integrated Millimeter Wave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TIG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AIML</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AI/ML in 802.11</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8837226"/>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AHG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ITU</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ITU Liaison </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808174223"/>
                  </a:ext>
                </a:extLst>
              </a:tr>
            </a:tbl>
          </a:graphicData>
        </a:graphic>
      </p:graphicFrame>
      <p:graphicFrame>
        <p:nvGraphicFramePr>
          <p:cNvPr id="8" name="Group 148"/>
          <p:cNvGraphicFramePr>
            <a:graphicFrameLocks/>
          </p:cNvGraphicFramePr>
          <p:nvPr>
            <p:extLst>
              <p:ext uri="{D42A27DB-BD31-4B8C-83A1-F6EECF244321}">
                <p14:modId xmlns:p14="http://schemas.microsoft.com/office/powerpoint/2010/main" val="2879904933"/>
              </p:ext>
            </p:extLst>
          </p:nvPr>
        </p:nvGraphicFramePr>
        <p:xfrm>
          <a:off x="6248400" y="1719575"/>
          <a:ext cx="5744499" cy="3576305"/>
        </p:xfrm>
        <a:graphic>
          <a:graphicData uri="http://schemas.openxmlformats.org/drawingml/2006/table">
            <a:tbl>
              <a:tblPr/>
              <a:tblGrid>
                <a:gridCol w="838296">
                  <a:extLst>
                    <a:ext uri="{9D8B030D-6E8A-4147-A177-3AD203B41FA5}">
                      <a16:colId xmlns:a16="http://schemas.microsoft.com/office/drawing/2014/main" val="20000"/>
                    </a:ext>
                  </a:extLst>
                </a:gridCol>
                <a:gridCol w="1128150">
                  <a:extLst>
                    <a:ext uri="{9D8B030D-6E8A-4147-A177-3AD203B41FA5}">
                      <a16:colId xmlns:a16="http://schemas.microsoft.com/office/drawing/2014/main" val="20001"/>
                    </a:ext>
                  </a:extLst>
                </a:gridCol>
                <a:gridCol w="3778053">
                  <a:extLst>
                    <a:ext uri="{9D8B030D-6E8A-4147-A177-3AD203B41FA5}">
                      <a16:colId xmlns:a16="http://schemas.microsoft.com/office/drawing/2014/main" val="20002"/>
                    </a:ext>
                  </a:extLst>
                </a:gridCol>
              </a:tblGrid>
              <a:tr h="35815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Amendments/Revision</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463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BC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Enhanced Broadcast Service (BCS)**</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BE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Extremely High Throughput</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BF</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WLAN Sensing </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BH</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Randomized MAC Addresses (RCM)</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BI</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Enhanced Data Privacy Protection (EDP)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BK</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320 MHz Positioning</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BN</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Ultra High Reliability</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ME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Revision (</a:t>
                      </a:r>
                      <a:r>
                        <a:rPr kumimoji="0" lang="en-US" sz="1600" b="0" i="0" u="none" strike="noStrike" cap="none" normalizeH="0" baseline="0" dirty="0" err="1">
                          <a:ln>
                            <a:noFill/>
                          </a:ln>
                          <a:solidFill>
                            <a:schemeClr val="tx1"/>
                          </a:solidFill>
                          <a:effectLst/>
                          <a:latin typeface="Times New Roman" pitchFamily="18" charset="0"/>
                        </a:rPr>
                        <a:t>REVme</a:t>
                      </a:r>
                      <a:r>
                        <a:rPr kumimoji="0" lang="en-US" sz="1600" b="0" i="0" u="none" strike="noStrike" cap="none" normalizeH="0" baseline="0" dirty="0">
                          <a:ln>
                            <a:noFill/>
                          </a:ln>
                          <a:solidFill>
                            <a:schemeClr val="tx1"/>
                          </a:solidFill>
                          <a:effectLst/>
                          <a:latin typeface="Times New Roman" pitchFamily="18" charset="0"/>
                        </a:rPr>
                        <a:t>)</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1" u="none" strike="noStrike" cap="none" normalizeH="0" baseline="0" dirty="0">
                          <a:ln>
                            <a:noFill/>
                          </a:ln>
                          <a:solidFill>
                            <a:schemeClr val="tx1"/>
                          </a:solidFill>
                          <a:effectLst/>
                          <a:latin typeface="Times New Roman" pitchFamily="18" charset="0"/>
                        </a:rPr>
                        <a:t>WG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600" b="0" i="1" u="none" strike="noStrike" cap="none" normalizeH="0" baseline="0" dirty="0">
                        <a:ln>
                          <a:noFill/>
                        </a:ln>
                        <a:solidFill>
                          <a:schemeClr val="tx1"/>
                        </a:solidFill>
                        <a:effectLst/>
                        <a:latin typeface="Times New Roman" pitchFamily="18" charset="0"/>
                      </a:endParaRP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1" u="none" strike="noStrike" cap="none" normalizeH="0" baseline="0" dirty="0">
                          <a:ln>
                            <a:noFill/>
                          </a:ln>
                          <a:solidFill>
                            <a:schemeClr val="tx1"/>
                          </a:solidFill>
                          <a:effectLst/>
                          <a:latin typeface="Times New Roman" pitchFamily="18" charset="0"/>
                        </a:rPr>
                        <a:t>P802.11-2020 COR 2</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0"/>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600" b="0" i="0" u="none" strike="noStrike" cap="none" normalizeH="0" baseline="0" dirty="0">
                        <a:ln>
                          <a:noFill/>
                        </a:ln>
                        <a:solidFill>
                          <a:schemeClr val="tx1"/>
                        </a:solidFill>
                        <a:effectLst/>
                        <a:latin typeface="Times New Roman" pitchFamily="18" charset="0"/>
                      </a:endParaRP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600" b="0" i="1" u="none" strike="noStrike" cap="none" normalizeH="0" baseline="0" dirty="0">
                        <a:ln>
                          <a:noFill/>
                        </a:ln>
                        <a:solidFill>
                          <a:schemeClr val="tx1"/>
                        </a:solidFill>
                        <a:effectLst/>
                        <a:latin typeface="Times New Roman" pitchFamily="18" charset="0"/>
                      </a:endParaRP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1" u="none" strike="noStrike" cap="none" normalizeH="0" baseline="0" dirty="0">
                          <a:ln>
                            <a:noFill/>
                          </a:ln>
                          <a:solidFill>
                            <a:schemeClr val="tx1"/>
                          </a:solidFill>
                          <a:effectLst/>
                          <a:latin typeface="Times New Roman" pitchFamily="18" charset="0"/>
                        </a:rPr>
                        <a:t>**Published, see WG email to download</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1"/>
                  </a:ext>
                </a:extLst>
              </a:tr>
            </a:tbl>
          </a:graphicData>
        </a:graphic>
      </p:graphicFrame>
      <p:sp>
        <p:nvSpPr>
          <p:cNvPr id="4" name="Footer Placeholder 3"/>
          <p:cNvSpPr>
            <a:spLocks noGrp="1"/>
          </p:cNvSpPr>
          <p:nvPr>
            <p:ph type="ftr" sz="quarter" idx="11"/>
          </p:nvPr>
        </p:nvSpPr>
        <p:spPr/>
        <p:txBody>
          <a:bodyPr/>
          <a:lstStyle/>
          <a:p>
            <a:pPr>
              <a:defRPr/>
            </a:pPr>
            <a:r>
              <a:rPr lang="en-US"/>
              <a:t>Dorothy Stanley, HP Enterprise</a:t>
            </a:r>
          </a:p>
        </p:txBody>
      </p:sp>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11</a:t>
            </a:fld>
            <a:endParaRPr lang="en-US"/>
          </a:p>
        </p:txBody>
      </p:sp>
    </p:spTree>
    <p:extLst>
      <p:ext uri="{BB962C8B-B14F-4D97-AF65-F5344CB8AC3E}">
        <p14:creationId xmlns:p14="http://schemas.microsoft.com/office/powerpoint/2010/main" val="37033237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Other 802 WG meetings</a:t>
            </a:r>
          </a:p>
        </p:txBody>
      </p:sp>
      <p:sp>
        <p:nvSpPr>
          <p:cNvPr id="13315" name="Content Placeholder 6"/>
          <p:cNvSpPr>
            <a:spLocks noGrp="1"/>
          </p:cNvSpPr>
          <p:nvPr>
            <p:ph idx="1"/>
          </p:nvPr>
        </p:nvSpPr>
        <p:spPr/>
        <p:txBody>
          <a:bodyPr/>
          <a:lstStyle/>
          <a:p>
            <a:pPr>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IEEE 802 website: </a:t>
            </a:r>
            <a:r>
              <a:rPr lang="en-US" dirty="0">
                <a:hlinkClick r:id="rId3"/>
              </a:rPr>
              <a:t>https://www.ieee802.org/</a:t>
            </a:r>
            <a:r>
              <a:rPr lang="en-US" dirty="0"/>
              <a:t> </a:t>
            </a:r>
          </a:p>
          <a:p>
            <a:pPr lvl="1">
              <a:spcBef>
                <a:spcPts val="0"/>
              </a:spcBef>
              <a:buFont typeface="Arial" panose="020B0604020202020204" pitchFamily="34" charset="0"/>
              <a:buChar char="•"/>
            </a:pPr>
            <a:r>
              <a:rPr lang="en-US" dirty="0"/>
              <a:t>Includes links to all WG webpages</a:t>
            </a:r>
          </a:p>
          <a:p>
            <a:pPr lvl="1">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Consolidated calendar: </a:t>
            </a:r>
            <a:r>
              <a:rPr lang="en-US" dirty="0">
                <a:hlinkClick r:id="rId4"/>
              </a:rPr>
              <a:t>https://ieee802.org/802tele_calendar.html</a:t>
            </a:r>
            <a:r>
              <a:rPr lang="en-US" dirty="0"/>
              <a:t> </a:t>
            </a:r>
          </a:p>
          <a:p>
            <a:pPr lvl="1">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Documents: 802.11, 15, 18, 19, 24: </a:t>
            </a:r>
            <a:r>
              <a:rPr lang="en-US" dirty="0">
                <a:hlinkClick r:id="rId5"/>
              </a:rPr>
              <a:t>https://mentor.ieee.org/802/bp/StartPage</a:t>
            </a:r>
            <a:r>
              <a:rPr lang="en-US" dirty="0"/>
              <a:t> </a:t>
            </a:r>
          </a:p>
          <a:p>
            <a:pPr marL="457200" lvl="1" indent="0">
              <a:spcBef>
                <a:spcPts val="0"/>
              </a:spcBef>
              <a:buNone/>
            </a:pPr>
            <a:endParaRPr lang="en-US" dirty="0"/>
          </a:p>
          <a:p>
            <a:pPr lvl="1">
              <a:spcBef>
                <a:spcPts val="0"/>
              </a:spcBef>
              <a:buFont typeface="Arial" panose="020B0604020202020204" pitchFamily="34" charset="0"/>
              <a:buChar char="•"/>
            </a:pPr>
            <a:endParaRPr lang="en-US" altLang="en-US"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12</a:t>
            </a:fld>
            <a:endParaRPr lang="en-US"/>
          </a:p>
        </p:txBody>
      </p:sp>
    </p:spTree>
    <p:extLst>
      <p:ext uri="{BB962C8B-B14F-4D97-AF65-F5344CB8AC3E}">
        <p14:creationId xmlns:p14="http://schemas.microsoft.com/office/powerpoint/2010/main" val="21673348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72"/>
          <p:cNvSpPr>
            <a:spLocks noGrp="1" noChangeArrowheads="1"/>
          </p:cNvSpPr>
          <p:nvPr>
            <p:ph type="title"/>
          </p:nvPr>
        </p:nvSpPr>
        <p:spPr>
          <a:xfrm>
            <a:off x="2209800" y="685800"/>
            <a:ext cx="8915400" cy="685800"/>
          </a:xfrm>
        </p:spPr>
        <p:txBody>
          <a:bodyPr/>
          <a:lstStyle/>
          <a:p>
            <a:r>
              <a:rPr lang="en-GB" dirty="0"/>
              <a:t>M4.1.2 /W2.6</a:t>
            </a:r>
            <a:r>
              <a:rPr lang="en-US" dirty="0"/>
              <a:t> PAR Expiration/Renewal Schedule</a:t>
            </a:r>
          </a:p>
        </p:txBody>
      </p:sp>
      <p:graphicFrame>
        <p:nvGraphicFramePr>
          <p:cNvPr id="3247205" name="Group 101"/>
          <p:cNvGraphicFramePr>
            <a:graphicFrameLocks noGrp="1"/>
          </p:cNvGraphicFramePr>
          <p:nvPr>
            <p:ph idx="1"/>
            <p:extLst>
              <p:ext uri="{D42A27DB-BD31-4B8C-83A1-F6EECF244321}">
                <p14:modId xmlns:p14="http://schemas.microsoft.com/office/powerpoint/2010/main" val="2669932117"/>
              </p:ext>
            </p:extLst>
          </p:nvPr>
        </p:nvGraphicFramePr>
        <p:xfrm>
          <a:off x="3200400" y="1647614"/>
          <a:ext cx="5656072" cy="4136328"/>
        </p:xfrm>
        <a:graphic>
          <a:graphicData uri="http://schemas.openxmlformats.org/drawingml/2006/table">
            <a:tbl>
              <a:tblPr/>
              <a:tblGrid>
                <a:gridCol w="2685446">
                  <a:extLst>
                    <a:ext uri="{9D8B030D-6E8A-4147-A177-3AD203B41FA5}">
                      <a16:colId xmlns:a16="http://schemas.microsoft.com/office/drawing/2014/main" val="20000"/>
                    </a:ext>
                  </a:extLst>
                </a:gridCol>
                <a:gridCol w="2970626">
                  <a:extLst>
                    <a:ext uri="{9D8B030D-6E8A-4147-A177-3AD203B41FA5}">
                      <a16:colId xmlns:a16="http://schemas.microsoft.com/office/drawing/2014/main" val="20001"/>
                    </a:ext>
                  </a:extLst>
                </a:gridCol>
              </a:tblGrid>
              <a:tr h="38169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Project</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PAR Expiration Date</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a:ln>
                            <a:noFill/>
                          </a:ln>
                          <a:solidFill>
                            <a:schemeClr val="tx1"/>
                          </a:solidFill>
                          <a:effectLst/>
                          <a:latin typeface="Times New Roman" pitchFamily="18" charset="0"/>
                        </a:rPr>
                        <a:t>BB</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a:ln>
                            <a:noFill/>
                          </a:ln>
                          <a:solidFill>
                            <a:schemeClr val="tx1"/>
                          </a:solidFill>
                          <a:effectLst/>
                          <a:latin typeface="Times New Roman" pitchFamily="18" charset="0"/>
                        </a:rPr>
                        <a:t>31-DEC 2024</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BC</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a:ln>
                            <a:noFill/>
                          </a:ln>
                          <a:solidFill>
                            <a:schemeClr val="tx1"/>
                          </a:solidFill>
                          <a:effectLst/>
                          <a:latin typeface="Times New Roman" pitchFamily="18" charset="0"/>
                        </a:rPr>
                        <a:t>31-DEC 2024</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BE</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a:ln>
                            <a:noFill/>
                          </a:ln>
                          <a:solidFill>
                            <a:schemeClr val="tx1"/>
                          </a:solidFill>
                          <a:effectLst/>
                          <a:latin typeface="Times New Roman" pitchFamily="18" charset="0"/>
                        </a:rPr>
                        <a:t>31-DEC 2025</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4"/>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a:ln>
                            <a:noFill/>
                          </a:ln>
                          <a:solidFill>
                            <a:schemeClr val="tx1"/>
                          </a:solidFill>
                          <a:effectLst/>
                          <a:latin typeface="Times New Roman" pitchFamily="18" charset="0"/>
                        </a:rPr>
                        <a:t>BF</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a:ln>
                            <a:noFill/>
                          </a:ln>
                          <a:solidFill>
                            <a:schemeClr val="tx1"/>
                          </a:solidFill>
                          <a:effectLst/>
                          <a:latin typeface="Times New Roman" pitchFamily="18" charset="0"/>
                        </a:rPr>
                        <a:t>31-DEC 2024</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solidFill>
                  </a:tcPr>
                </a:tc>
                <a:extLst>
                  <a:ext uri="{0D108BD9-81ED-4DB2-BD59-A6C34878D82A}">
                    <a16:rowId xmlns:a16="http://schemas.microsoft.com/office/drawing/2014/main" val="10005"/>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BH</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31-DEC 2025</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BI</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31-DEC 2025</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BK</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31-DEC 2026</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BN</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2027</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err="1">
                          <a:ln>
                            <a:noFill/>
                          </a:ln>
                          <a:solidFill>
                            <a:schemeClr val="tx1"/>
                          </a:solidFill>
                          <a:effectLst/>
                          <a:latin typeface="Times New Roman" pitchFamily="18" charset="0"/>
                        </a:rPr>
                        <a:t>REVme</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2025</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727878186"/>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P802.11-2020 Cor 2</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2027</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916709035"/>
                  </a:ext>
                </a:extLst>
              </a:tr>
            </a:tbl>
          </a:graphicData>
        </a:graphic>
      </p:graphicFrame>
      <p:sp>
        <p:nvSpPr>
          <p:cNvPr id="13345" name="Text Box 83"/>
          <p:cNvSpPr txBox="1">
            <a:spLocks noChangeArrowheads="1"/>
          </p:cNvSpPr>
          <p:nvPr/>
        </p:nvSpPr>
        <p:spPr bwMode="auto">
          <a:xfrm>
            <a:off x="304800" y="6073933"/>
            <a:ext cx="45989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800" dirty="0">
                <a:hlinkClick r:id="rId2"/>
              </a:rPr>
              <a:t>http://www.ieee802.org/11/PARs/index.html</a:t>
            </a:r>
            <a:endParaRPr lang="en-US" sz="1800" dirty="0"/>
          </a:p>
        </p:txBody>
      </p:sp>
      <p:sp>
        <p:nvSpPr>
          <p:cNvPr id="1334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 name="Date Placeholder 1"/>
          <p:cNvSpPr>
            <a:spLocks noGrp="1"/>
          </p:cNvSpPr>
          <p:nvPr>
            <p:ph type="dt" sz="half" idx="10"/>
          </p:nvPr>
        </p:nvSpPr>
        <p:spPr/>
        <p:txBody>
          <a:bodyPr/>
          <a:lstStyle/>
          <a:p>
            <a:pPr>
              <a:defRPr/>
            </a:pPr>
            <a:r>
              <a:rPr lang="en-US"/>
              <a:t>March 2024</a:t>
            </a:r>
            <a:endParaRPr lang="en-US" dirty="0"/>
          </a:p>
        </p:txBody>
      </p:sp>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13</a:t>
            </a:fld>
            <a:endParaRPr lang="en-US"/>
          </a:p>
        </p:txBody>
      </p:sp>
      <p:sp>
        <p:nvSpPr>
          <p:cNvPr id="4" name="TextBox 3"/>
          <p:cNvSpPr txBox="1"/>
          <p:nvPr/>
        </p:nvSpPr>
        <p:spPr>
          <a:xfrm>
            <a:off x="4991191" y="5889545"/>
            <a:ext cx="4965975" cy="369332"/>
          </a:xfrm>
          <a:prstGeom prst="rect">
            <a:avLst/>
          </a:prstGeom>
          <a:solidFill>
            <a:schemeClr val="accent4"/>
          </a:solidFill>
        </p:spPr>
        <p:txBody>
          <a:bodyPr wrap="none" rtlCol="0">
            <a:spAutoFit/>
          </a:bodyPr>
          <a:lstStyle/>
          <a:p>
            <a:r>
              <a:rPr lang="en-US" sz="1800" dirty="0">
                <a:highlight>
                  <a:srgbClr val="FFFF00"/>
                </a:highlight>
              </a:rPr>
              <a:t>PAR Extension Request – consider in May 2024</a:t>
            </a:r>
            <a:endParaRPr lang="en-GB" sz="1800" dirty="0">
              <a:highlight>
                <a:srgbClr val="FFFF00"/>
              </a:highlight>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2209800" y="930278"/>
            <a:ext cx="8534400" cy="822325"/>
          </a:xfrm>
        </p:spPr>
        <p:txBody>
          <a:bodyPr/>
          <a:lstStyle/>
          <a:p>
            <a:r>
              <a:rPr lang="en-GB" dirty="0"/>
              <a:t>M4.1.3 /W2.6 </a:t>
            </a:r>
            <a:r>
              <a:rPr lang="en-US" dirty="0"/>
              <a:t>802.11 WG Appointed positions</a:t>
            </a:r>
          </a:p>
        </p:txBody>
      </p:sp>
      <p:sp>
        <p:nvSpPr>
          <p:cNvPr id="76805" name="Rectangle 3"/>
          <p:cNvSpPr>
            <a:spLocks noGrp="1" noChangeArrowheads="1"/>
          </p:cNvSpPr>
          <p:nvPr>
            <p:ph type="body" idx="1"/>
          </p:nvPr>
        </p:nvSpPr>
        <p:spPr>
          <a:xfrm>
            <a:off x="1673228" y="1989138"/>
            <a:ext cx="8994775" cy="4114800"/>
          </a:xfrm>
        </p:spPr>
        <p:txBody>
          <a:bodyPr/>
          <a:lstStyle/>
          <a:p>
            <a:pPr>
              <a:defRPr/>
            </a:pPr>
            <a:r>
              <a:rPr lang="en-US" sz="2600" dirty="0"/>
              <a:t>WG Secretary – Stephen McCann</a:t>
            </a:r>
          </a:p>
          <a:p>
            <a:pPr>
              <a:defRPr/>
            </a:pPr>
            <a:r>
              <a:rPr lang="en-US" sz="2600" dirty="0"/>
              <a:t>Treasurer – Jon Rosdahl</a:t>
            </a:r>
          </a:p>
          <a:p>
            <a:pPr>
              <a:defRPr/>
            </a:pPr>
            <a:r>
              <a:rPr lang="en-US" sz="2600" dirty="0"/>
              <a:t>ANA Authority – Robert Stacey</a:t>
            </a:r>
          </a:p>
          <a:p>
            <a:pPr>
              <a:defRPr/>
            </a:pPr>
            <a:r>
              <a:rPr lang="en-US" sz="2600" dirty="0"/>
              <a:t>WG Technical Editors – Robert Stacey, Emily Qi</a:t>
            </a:r>
          </a:p>
          <a:p>
            <a:pPr marL="0" indent="0">
              <a:buNone/>
              <a:defRPr/>
            </a:pPr>
            <a:endParaRPr lang="en-US" sz="2600" dirty="0"/>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 name="Date Placeholder 1"/>
          <p:cNvSpPr>
            <a:spLocks noGrp="1"/>
          </p:cNvSpPr>
          <p:nvPr>
            <p:ph type="dt" sz="half" idx="10"/>
          </p:nvPr>
        </p:nvSpPr>
        <p:spPr/>
        <p:txBody>
          <a:bodyPr/>
          <a:lstStyle/>
          <a:p>
            <a:pPr>
              <a:defRPr/>
            </a:pPr>
            <a:r>
              <a:rPr lang="en-US"/>
              <a:t>March 2024</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a:xfrm>
            <a:off x="1981200" y="142103"/>
            <a:ext cx="7239000" cy="381000"/>
          </a:xfrm>
        </p:spPr>
        <p:txBody>
          <a:bodyPr/>
          <a:lstStyle/>
          <a:p>
            <a:r>
              <a:rPr lang="en-GB" sz="2800" dirty="0"/>
              <a:t>M4.1.3 /W2.6</a:t>
            </a:r>
            <a:r>
              <a:rPr lang="en-US" sz="2800" dirty="0"/>
              <a:t> Officers</a:t>
            </a:r>
          </a:p>
        </p:txBody>
      </p:sp>
      <p:sp>
        <p:nvSpPr>
          <p:cNvPr id="1536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 name="Date Placeholder 1"/>
          <p:cNvSpPr>
            <a:spLocks noGrp="1"/>
          </p:cNvSpPr>
          <p:nvPr>
            <p:ph type="dt" sz="half" idx="10"/>
          </p:nvPr>
        </p:nvSpPr>
        <p:spPr/>
        <p:txBody>
          <a:bodyPr/>
          <a:lstStyle/>
          <a:p>
            <a:pPr>
              <a:defRPr/>
            </a:pPr>
            <a:r>
              <a:rPr lang="en-US"/>
              <a:t>March 2024</a:t>
            </a:r>
            <a:endParaRPr lang="en-US" dirty="0"/>
          </a:p>
        </p:txBody>
      </p:sp>
      <p:sp>
        <p:nvSpPr>
          <p:cNvPr id="4" name="TextBox 3"/>
          <p:cNvSpPr txBox="1"/>
          <p:nvPr/>
        </p:nvSpPr>
        <p:spPr>
          <a:xfrm>
            <a:off x="7162800" y="5715000"/>
            <a:ext cx="2743200" cy="338554"/>
          </a:xfrm>
          <a:prstGeom prst="rect">
            <a:avLst/>
          </a:prstGeom>
          <a:solidFill>
            <a:srgbClr val="FFFF00"/>
          </a:solidFill>
        </p:spPr>
        <p:txBody>
          <a:bodyPr wrap="square" rtlCol="0">
            <a:spAutoFit/>
          </a:bodyPr>
          <a:lstStyle/>
          <a:p>
            <a:r>
              <a:rPr lang="en-GB" sz="1600" dirty="0"/>
              <a:t>New since last session</a:t>
            </a:r>
          </a:p>
        </p:txBody>
      </p:sp>
      <p:graphicFrame>
        <p:nvGraphicFramePr>
          <p:cNvPr id="7" name="Group 148"/>
          <p:cNvGraphicFramePr>
            <a:graphicFrameLocks/>
          </p:cNvGraphicFramePr>
          <p:nvPr>
            <p:extLst>
              <p:ext uri="{D42A27DB-BD31-4B8C-83A1-F6EECF244321}">
                <p14:modId xmlns:p14="http://schemas.microsoft.com/office/powerpoint/2010/main" val="3904470675"/>
              </p:ext>
            </p:extLst>
          </p:nvPr>
        </p:nvGraphicFramePr>
        <p:xfrm>
          <a:off x="152400" y="897598"/>
          <a:ext cx="11734800" cy="4211182"/>
        </p:xfrm>
        <a:graphic>
          <a:graphicData uri="http://schemas.openxmlformats.org/drawingml/2006/table">
            <a:tbl>
              <a:tblPr/>
              <a:tblGrid>
                <a:gridCol w="5334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gridCol w="2362200">
                  <a:extLst>
                    <a:ext uri="{9D8B030D-6E8A-4147-A177-3AD203B41FA5}">
                      <a16:colId xmlns:a16="http://schemas.microsoft.com/office/drawing/2014/main" val="20002"/>
                    </a:ext>
                  </a:extLst>
                </a:gridCol>
                <a:gridCol w="3124200">
                  <a:extLst>
                    <a:ext uri="{9D8B030D-6E8A-4147-A177-3AD203B41FA5}">
                      <a16:colId xmlns:a16="http://schemas.microsoft.com/office/drawing/2014/main" val="20003"/>
                    </a:ext>
                  </a:extLst>
                </a:gridCol>
                <a:gridCol w="2971800">
                  <a:extLst>
                    <a:ext uri="{9D8B030D-6E8A-4147-A177-3AD203B41FA5}">
                      <a16:colId xmlns:a16="http://schemas.microsoft.com/office/drawing/2014/main" val="20004"/>
                    </a:ext>
                  </a:extLst>
                </a:gridCol>
                <a:gridCol w="2133600">
                  <a:extLst>
                    <a:ext uri="{9D8B030D-6E8A-4147-A177-3AD203B41FA5}">
                      <a16:colId xmlns:a16="http://schemas.microsoft.com/office/drawing/2014/main" val="20005"/>
                    </a:ext>
                  </a:extLst>
                </a:gridCol>
              </a:tblGrid>
              <a:tr h="25711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Cat</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Group</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Chair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Vice Chair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Technical Editor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 Secretary</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62262">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WG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Dorothy STANLEY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Jon ROSDAHL, Robert STACEY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Robert STACEY, Emily QI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Stephen MCCANN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ARC</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Mark HAMILTON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Joseph LEVY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Joseph LEVY</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err="1">
                          <a:ln>
                            <a:noFill/>
                          </a:ln>
                          <a:solidFill>
                            <a:schemeClr val="tx1"/>
                          </a:solidFill>
                          <a:effectLst/>
                          <a:latin typeface="Times New Roman" pitchFamily="18" charset="0"/>
                          <a:ea typeface="+mn-ea"/>
                          <a:cs typeface="+mn-cs"/>
                        </a:rPr>
                        <a:t>Coex</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Marc EMMELMANN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Richard KENNEDY, Manish KUMAR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Guido HIERTZ</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PAR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Jon ROSDAHL</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Michael MONTEMURRO</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Michael MONTEMURRO</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WNG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Jim LANSFORD</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Lei WANG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Lei WANG</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229938">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GB" sz="1400" b="1" i="0" u="none" strike="noStrike" kern="1200" cap="none" normalizeH="0" baseline="0" dirty="0">
                          <a:ln>
                            <a:noFill/>
                          </a:ln>
                          <a:solidFill>
                            <a:schemeClr val="tx1"/>
                          </a:solidFill>
                          <a:effectLst/>
                          <a:latin typeface="Times New Roman" pitchFamily="18" charset="0"/>
                          <a:ea typeface="+mn-ea"/>
                          <a:cs typeface="+mn-cs"/>
                        </a:rPr>
                        <a:t>TG</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GB" sz="1400" b="1" i="0" u="none" strike="noStrike" kern="1200" cap="none" normalizeH="0" baseline="0" dirty="0">
                          <a:ln>
                            <a:noFill/>
                          </a:ln>
                          <a:solidFill>
                            <a:schemeClr val="tx1"/>
                          </a:solidFill>
                          <a:effectLst/>
                          <a:latin typeface="Times New Roman" pitchFamily="18" charset="0"/>
                          <a:ea typeface="+mn-ea"/>
                          <a:cs typeface="+mn-cs"/>
                        </a:rPr>
                        <a:t>ME</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a:ln>
                            <a:noFill/>
                          </a:ln>
                          <a:solidFill>
                            <a:schemeClr val="tx1"/>
                          </a:solidFill>
                          <a:effectLst/>
                          <a:latin typeface="Times New Roman" pitchFamily="18" charset="0"/>
                          <a:ea typeface="+mn-ea"/>
                          <a:cs typeface="+mn-cs"/>
                        </a:rPr>
                        <a:t>Michael MONTEMURRO</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Mark HAMILTON, Mark RISON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Emily QI, Edward AU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Jon ROSDAHL</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BC</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Marc EMMELMANN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Hitoshi MORIOKA, Stephen MCCANN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Carol ANSLEY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err="1">
                          <a:ln>
                            <a:noFill/>
                          </a:ln>
                          <a:solidFill>
                            <a:schemeClr val="tx1"/>
                          </a:solidFill>
                          <a:effectLst/>
                          <a:latin typeface="Times New Roman" pitchFamily="18" charset="0"/>
                          <a:ea typeface="+mn-ea"/>
                          <a:cs typeface="+mn-cs"/>
                        </a:rPr>
                        <a:t>Xiaofei</a:t>
                      </a:r>
                      <a:r>
                        <a:rPr kumimoji="0" lang="en-US" sz="1400" b="1" i="0" u="none" strike="noStrike" kern="1200" cap="none" normalizeH="0" baseline="0" dirty="0">
                          <a:ln>
                            <a:noFill/>
                          </a:ln>
                          <a:solidFill>
                            <a:schemeClr val="tx1"/>
                          </a:solidFill>
                          <a:effectLst/>
                          <a:latin typeface="Times New Roman" pitchFamily="18" charset="0"/>
                          <a:ea typeface="+mn-ea"/>
                          <a:cs typeface="+mn-cs"/>
                        </a:rPr>
                        <a:t> WANG</a:t>
                      </a:r>
                      <a:endParaRPr kumimoji="0" lang="en-GB"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BE</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Alfred ASTERJADHI </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Laurent CARIOU, Matthew FISCHER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Edward AU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Jason </a:t>
                      </a:r>
                      <a:r>
                        <a:rPr kumimoji="0" lang="en-US" sz="1400" b="1" i="0" u="none" strike="noStrike" kern="1200" cap="none" normalizeH="0" baseline="0" dirty="0" err="1">
                          <a:ln>
                            <a:noFill/>
                          </a:ln>
                          <a:solidFill>
                            <a:schemeClr val="tx1"/>
                          </a:solidFill>
                          <a:effectLst/>
                          <a:latin typeface="Times New Roman" pitchFamily="18" charset="0"/>
                          <a:ea typeface="+mn-ea"/>
                          <a:cs typeface="+mn-cs"/>
                        </a:rPr>
                        <a:t>Yuchen</a:t>
                      </a:r>
                      <a:r>
                        <a:rPr kumimoji="0" lang="en-US" sz="1400" b="1" i="0" u="none" strike="noStrike" kern="1200" cap="none" normalizeH="0" baseline="0" dirty="0">
                          <a:ln>
                            <a:noFill/>
                          </a:ln>
                          <a:solidFill>
                            <a:schemeClr val="tx1"/>
                          </a:solidFill>
                          <a:effectLst/>
                          <a:latin typeface="Times New Roman" pitchFamily="18" charset="0"/>
                          <a:ea typeface="+mn-ea"/>
                          <a:cs typeface="+mn-cs"/>
                        </a:rPr>
                        <a:t> GUO</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1"/>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BF</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Tony Xiao HAN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Sang KIM, Assaf KASHER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Claudio DA SILVA</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Leif WILHELMSSON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2"/>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BH</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Mark HAMILTON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Peter YEE, Stephen ORR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Carol ANSLEY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Peter YEE </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3"/>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Carol ANSLEY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Stephen MCCANN, Jerome HENRY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Po-Kai HUANG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Stephane BARON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4"/>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BK</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Jonathan SEGEV</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Assaf KASHER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Roy WANT</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Dibakar DAS</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5"/>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Alfred ASTERJADHI </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6"/>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AMP</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Bo SUN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Steve SHELLHAMMER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Hao WANG</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7"/>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IMMW</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Laurent CARIOU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Volker JUNGNICKEL</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237837228"/>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TIG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AIML</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Xiaofei WANG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Ming GAN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lang="en-GB" sz="1400" b="1" dirty="0" err="1"/>
                        <a:t>Liangxiao</a:t>
                      </a:r>
                      <a:r>
                        <a:rPr lang="en-GB" sz="1400" b="1" dirty="0"/>
                        <a:t> XIN</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4091982698"/>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AHG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ITU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Hassan YAGHOOBI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Richard KENNEDY</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2039806322"/>
                  </a:ext>
                </a:extLst>
              </a:tr>
            </a:tbl>
          </a:graphicData>
        </a:graphic>
      </p:graphicFrame>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15</a:t>
            </a:fld>
            <a:endParaRPr lang="en-US"/>
          </a:p>
        </p:txBody>
      </p:sp>
    </p:spTree>
    <p:extLst>
      <p:ext uri="{BB962C8B-B14F-4D97-AF65-F5344CB8AC3E}">
        <p14:creationId xmlns:p14="http://schemas.microsoft.com/office/powerpoint/2010/main" val="25579098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3055202" y="139980"/>
            <a:ext cx="5696362" cy="457200"/>
          </a:xfrm>
        </p:spPr>
        <p:txBody>
          <a:bodyPr/>
          <a:lstStyle/>
          <a:p>
            <a:r>
              <a:rPr lang="en-GB" sz="2400" dirty="0"/>
              <a:t>M4.1.4 /W2.6</a:t>
            </a:r>
            <a:r>
              <a:rPr lang="en-US" sz="2400" dirty="0"/>
              <a:t> IEEE 802.11 Revisions</a:t>
            </a:r>
          </a:p>
        </p:txBody>
      </p:sp>
      <p:sp>
        <p:nvSpPr>
          <p:cNvPr id="32787" name="Text Box 6"/>
          <p:cNvSpPr txBox="1">
            <a:spLocks noChangeArrowheads="1"/>
          </p:cNvSpPr>
          <p:nvPr/>
        </p:nvSpPr>
        <p:spPr bwMode="auto">
          <a:xfrm rot="16200000">
            <a:off x="469900" y="1388929"/>
            <a:ext cx="584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a:t>
            </a:r>
            <a:endParaRPr lang="en-US" sz="2000" dirty="0">
              <a:latin typeface="Tahoma" pitchFamily="34" charset="0"/>
              <a:ea typeface="ＭＳ Ｐゴシック" charset="-128"/>
              <a:cs typeface="Arial" pitchFamily="34" charset="0"/>
            </a:endParaRPr>
          </a:p>
        </p:txBody>
      </p:sp>
      <p:grpSp>
        <p:nvGrpSpPr>
          <p:cNvPr id="2" name="Group 1"/>
          <p:cNvGrpSpPr/>
          <p:nvPr/>
        </p:nvGrpSpPr>
        <p:grpSpPr>
          <a:xfrm>
            <a:off x="2744639" y="710932"/>
            <a:ext cx="1676400" cy="5218420"/>
            <a:chOff x="7391400" y="706218"/>
            <a:chExt cx="1676400" cy="5218420"/>
          </a:xfrm>
        </p:grpSpPr>
        <p:sp>
          <p:nvSpPr>
            <p:cNvPr id="32788" name="AutoShape 11"/>
            <p:cNvSpPr>
              <a:spLocks noChangeArrowheads="1"/>
            </p:cNvSpPr>
            <p:nvPr/>
          </p:nvSpPr>
          <p:spPr bwMode="auto">
            <a:xfrm>
              <a:off x="7391400" y="706218"/>
              <a:ext cx="1676400" cy="5218420"/>
            </a:xfrm>
            <a:prstGeom prst="cube">
              <a:avLst>
                <a:gd name="adj" fmla="val 4486"/>
              </a:avLst>
            </a:prstGeom>
            <a:solidFill>
              <a:srgbClr val="FFCC00"/>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-2016</a:t>
              </a:r>
            </a:p>
          </p:txBody>
        </p:sp>
        <p:sp>
          <p:nvSpPr>
            <p:cNvPr id="32792"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11aa</a:t>
              </a:r>
            </a:p>
            <a:p>
              <a:pPr algn="ctr"/>
              <a:r>
                <a:rPr lang="en-US" sz="1100" dirty="0">
                  <a:latin typeface="Tahoma" pitchFamily="34" charset="0"/>
                  <a:ea typeface="ＭＳ Ｐゴシック" charset="-128"/>
                  <a:cs typeface="Arial" pitchFamily="34" charset="0"/>
                </a:rPr>
                <a:t>Video Transport</a:t>
              </a:r>
            </a:p>
          </p:txBody>
        </p:sp>
        <p:sp>
          <p:nvSpPr>
            <p:cNvPr id="32793"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11ae</a:t>
              </a:r>
            </a:p>
            <a:p>
              <a:pPr algn="ctr"/>
              <a:r>
                <a:rPr lang="en-US" sz="1100" dirty="0" err="1">
                  <a:latin typeface="Tahoma" pitchFamily="34" charset="0"/>
                  <a:ea typeface="ＭＳ Ｐゴシック" charset="-128"/>
                  <a:cs typeface="Arial" pitchFamily="34" charset="0"/>
                </a:rPr>
                <a:t>QoS</a:t>
              </a:r>
              <a:r>
                <a:rPr lang="en-US" sz="1100" dirty="0">
                  <a:latin typeface="Tahoma" pitchFamily="34" charset="0"/>
                  <a:ea typeface="ＭＳ Ｐゴシック" charset="-128"/>
                  <a:cs typeface="Arial" pitchFamily="34" charset="0"/>
                </a:rPr>
                <a:t> Mgt Frames</a:t>
              </a:r>
            </a:p>
          </p:txBody>
        </p:sp>
        <p:sp>
          <p:nvSpPr>
            <p:cNvPr id="32795" name="AutoShape 41"/>
            <p:cNvSpPr>
              <a:spLocks noChangeArrowheads="1"/>
            </p:cNvSpPr>
            <p:nvPr/>
          </p:nvSpPr>
          <p:spPr bwMode="auto">
            <a:xfrm>
              <a:off x="7517720" y="452379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dirty="0">
                  <a:latin typeface="Tahoma" pitchFamily="34" charset="0"/>
                  <a:ea typeface="ＭＳ Ｐゴシック" charset="-128"/>
                  <a:cs typeface="Arial" pitchFamily="34" charset="0"/>
                </a:rPr>
                <a:t>11ac -VHT</a:t>
              </a:r>
            </a:p>
            <a:p>
              <a:pPr algn="ctr"/>
              <a:r>
                <a:rPr lang="en-US" sz="1050" dirty="0">
                  <a:latin typeface="Tahoma" pitchFamily="34" charset="0"/>
                  <a:ea typeface="ＭＳ Ｐゴシック" charset="-128"/>
                  <a:cs typeface="Arial" pitchFamily="34" charset="0"/>
                </a:rPr>
                <a:t>&gt;1 </a:t>
              </a:r>
              <a:r>
                <a:rPr lang="en-US" sz="1050" dirty="0" err="1">
                  <a:latin typeface="Tahoma" pitchFamily="34" charset="0"/>
                  <a:ea typeface="ＭＳ Ｐゴシック" charset="-128"/>
                  <a:cs typeface="Arial" pitchFamily="34" charset="0"/>
                </a:rPr>
                <a:t>Gbps</a:t>
              </a:r>
              <a:r>
                <a:rPr lang="en-US" sz="1050" dirty="0">
                  <a:latin typeface="Tahoma" pitchFamily="34" charset="0"/>
                  <a:ea typeface="ＭＳ Ｐゴシック" charset="-128"/>
                  <a:cs typeface="Arial" pitchFamily="34" charset="0"/>
                </a:rPr>
                <a:t> @ 5GHz</a:t>
              </a:r>
            </a:p>
          </p:txBody>
        </p:sp>
        <p:sp>
          <p:nvSpPr>
            <p:cNvPr id="32797" name="AutoShape 41"/>
            <p:cNvSpPr>
              <a:spLocks noChangeArrowheads="1"/>
            </p:cNvSpPr>
            <p:nvPr/>
          </p:nvSpPr>
          <p:spPr bwMode="auto">
            <a:xfrm>
              <a:off x="7524070" y="5098509"/>
              <a:ext cx="1295400" cy="436602"/>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11ad - VHT</a:t>
              </a:r>
            </a:p>
            <a:p>
              <a:pPr algn="ctr"/>
              <a:r>
                <a:rPr lang="en-US" sz="1000" dirty="0">
                  <a:latin typeface="Tahoma" pitchFamily="34" charset="0"/>
                  <a:ea typeface="ＭＳ Ｐゴシック" charset="-128"/>
                  <a:cs typeface="Arial" pitchFamily="34" charset="0"/>
                </a:rPr>
                <a:t>&gt;1 </a:t>
              </a:r>
              <a:r>
                <a:rPr lang="en-US" sz="1000" dirty="0" err="1">
                  <a:latin typeface="Tahoma" pitchFamily="34" charset="0"/>
                  <a:ea typeface="ＭＳ Ｐゴシック" charset="-128"/>
                  <a:cs typeface="Arial" pitchFamily="34" charset="0"/>
                </a:rPr>
                <a:t>Gbps</a:t>
              </a:r>
              <a:r>
                <a:rPr lang="en-US" sz="1000" dirty="0">
                  <a:latin typeface="Tahoma" pitchFamily="34" charset="0"/>
                  <a:ea typeface="ＭＳ Ｐゴシック" charset="-128"/>
                  <a:cs typeface="Arial" pitchFamily="34" charset="0"/>
                </a:rPr>
                <a:t> @ 60GHz</a:t>
              </a:r>
            </a:p>
          </p:txBody>
        </p:sp>
        <p:sp>
          <p:nvSpPr>
            <p:cNvPr id="32798" name="AutoShape 9"/>
            <p:cNvSpPr>
              <a:spLocks noChangeArrowheads="1"/>
            </p:cNvSpPr>
            <p:nvPr/>
          </p:nvSpPr>
          <p:spPr bwMode="auto">
            <a:xfrm>
              <a:off x="7510463" y="3960005"/>
              <a:ext cx="12954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11af</a:t>
              </a:r>
            </a:p>
            <a:p>
              <a:pPr algn="ctr"/>
              <a:r>
                <a:rPr lang="en-US" sz="1100" dirty="0">
                  <a:latin typeface="Tahoma" pitchFamily="34" charset="0"/>
                  <a:ea typeface="ＭＳ Ｐゴシック" charset="-128"/>
                  <a:cs typeface="Arial" pitchFamily="34" charset="0"/>
                </a:rPr>
                <a:t>TV Whitespace</a:t>
              </a:r>
            </a:p>
          </p:txBody>
        </p:sp>
      </p:grpSp>
      <p:sp>
        <p:nvSpPr>
          <p:cNvPr id="54" name="Right Arrow 53"/>
          <p:cNvSpPr/>
          <p:nvPr/>
        </p:nvSpPr>
        <p:spPr bwMode="auto">
          <a:xfrm rot="10800000">
            <a:off x="4184304" y="314728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sp>
        <p:nvSpPr>
          <p:cNvPr id="6" name="Footer Placeholder 5"/>
          <p:cNvSpPr>
            <a:spLocks noGrp="1"/>
          </p:cNvSpPr>
          <p:nvPr>
            <p:ph type="ftr" sz="quarter" idx="11"/>
          </p:nvPr>
        </p:nvSpPr>
        <p:spPr/>
        <p:txBody>
          <a:bodyPr/>
          <a:lstStyle/>
          <a:p>
            <a:pPr>
              <a:defRPr/>
            </a:pPr>
            <a:r>
              <a:rPr lang="en-US"/>
              <a:t>Dorothy Stanley, HP Enterprise</a:t>
            </a:r>
          </a:p>
        </p:txBody>
      </p:sp>
      <p:sp>
        <p:nvSpPr>
          <p:cNvPr id="7" name="Date Placeholder 6"/>
          <p:cNvSpPr>
            <a:spLocks noGrp="1"/>
          </p:cNvSpPr>
          <p:nvPr>
            <p:ph type="dt" sz="half" idx="10"/>
          </p:nvPr>
        </p:nvSpPr>
        <p:spPr/>
        <p:txBody>
          <a:bodyPr/>
          <a:lstStyle/>
          <a:p>
            <a:pPr>
              <a:defRPr/>
            </a:pPr>
            <a:r>
              <a:rPr lang="en-US"/>
              <a:t>March 2024</a:t>
            </a:r>
            <a:endParaRPr lang="en-US" dirty="0"/>
          </a:p>
        </p:txBody>
      </p:sp>
      <p:sp>
        <p:nvSpPr>
          <p:cNvPr id="47" name="Text Box 6"/>
          <p:cNvSpPr txBox="1">
            <a:spLocks noChangeArrowheads="1"/>
          </p:cNvSpPr>
          <p:nvPr/>
        </p:nvSpPr>
        <p:spPr bwMode="auto">
          <a:xfrm rot="16200000">
            <a:off x="157395" y="4593854"/>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PHY &amp; MAC</a:t>
            </a:r>
            <a:endParaRPr lang="en-US" sz="2000" dirty="0">
              <a:latin typeface="Tahoma" pitchFamily="34" charset="0"/>
              <a:ea typeface="ＭＳ Ｐゴシック" charset="-128"/>
              <a:cs typeface="Arial" pitchFamily="34" charset="0"/>
            </a:endParaRPr>
          </a:p>
        </p:txBody>
      </p:sp>
      <p:cxnSp>
        <p:nvCxnSpPr>
          <p:cNvPr id="10" name="Straight Arrow Connector 9"/>
          <p:cNvCxnSpPr/>
          <p:nvPr/>
        </p:nvCxnSpPr>
        <p:spPr bwMode="auto">
          <a:xfrm flipV="1">
            <a:off x="914400" y="686094"/>
            <a:ext cx="0" cy="260599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51" name="Straight Arrow Connector 50"/>
          <p:cNvCxnSpPr/>
          <p:nvPr/>
        </p:nvCxnSpPr>
        <p:spPr bwMode="auto">
          <a:xfrm>
            <a:off x="914400" y="3490862"/>
            <a:ext cx="0" cy="246305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 name="Straight Connector 13"/>
          <p:cNvCxnSpPr/>
          <p:nvPr/>
        </p:nvCxnSpPr>
        <p:spPr bwMode="auto">
          <a:xfrm>
            <a:off x="-224873" y="3360310"/>
            <a:ext cx="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1" name="Straight Connector 20"/>
          <p:cNvCxnSpPr/>
          <p:nvPr/>
        </p:nvCxnSpPr>
        <p:spPr bwMode="auto">
          <a:xfrm>
            <a:off x="685800" y="3375440"/>
            <a:ext cx="228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nvGrpSpPr>
          <p:cNvPr id="3" name="Group 2"/>
          <p:cNvGrpSpPr/>
          <p:nvPr/>
        </p:nvGrpSpPr>
        <p:grpSpPr>
          <a:xfrm>
            <a:off x="4575865" y="686091"/>
            <a:ext cx="2754440" cy="5211982"/>
            <a:chOff x="4419600" y="706218"/>
            <a:chExt cx="2797854" cy="5211982"/>
          </a:xfrm>
        </p:grpSpPr>
        <p:sp>
          <p:nvSpPr>
            <p:cNvPr id="32791" name="AutoShape 11"/>
            <p:cNvSpPr>
              <a:spLocks noChangeArrowheads="1"/>
            </p:cNvSpPr>
            <p:nvPr/>
          </p:nvSpPr>
          <p:spPr bwMode="auto">
            <a:xfrm>
              <a:off x="4419600" y="706218"/>
              <a:ext cx="2797854" cy="5211982"/>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dirty="0">
                  <a:latin typeface="Arial" panose="020B0604020202020204" pitchFamily="34" charset="0"/>
                  <a:cs typeface="Arial" panose="020B0604020202020204" pitchFamily="34" charset="0"/>
                </a:rPr>
                <a:t>802.11</a:t>
              </a:r>
            </a:p>
            <a:p>
              <a:pPr algn="ctr" eaLnBrk="0" hangingPunct="0"/>
              <a:r>
                <a:rPr lang="en-US" sz="1400" dirty="0">
                  <a:latin typeface="Arial" panose="020B0604020202020204" pitchFamily="34" charset="0"/>
                  <a:cs typeface="Arial" panose="020B0604020202020204" pitchFamily="34" charset="0"/>
                </a:rPr>
                <a:t>-2012</a:t>
              </a:r>
            </a:p>
          </p:txBody>
        </p:sp>
        <p:sp>
          <p:nvSpPr>
            <p:cNvPr id="32782" name="AutoShape 42"/>
            <p:cNvSpPr>
              <a:spLocks noChangeArrowheads="1"/>
            </p:cNvSpPr>
            <p:nvPr/>
          </p:nvSpPr>
          <p:spPr bwMode="auto">
            <a:xfrm>
              <a:off x="5933769" y="2362200"/>
              <a:ext cx="990600"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11w</a:t>
              </a:r>
            </a:p>
            <a:p>
              <a:pPr algn="ctr"/>
              <a:r>
                <a:rPr lang="en-US" sz="1000" dirty="0">
                  <a:latin typeface="Tahoma" pitchFamily="34" charset="0"/>
                  <a:ea typeface="ＭＳ Ｐゴシック" charset="-128"/>
                  <a:cs typeface="Arial" pitchFamily="34" charset="0"/>
                </a:rPr>
                <a:t>Management</a:t>
              </a:r>
            </a:p>
            <a:p>
              <a:pPr algn="ctr"/>
              <a:r>
                <a:rPr lang="en-US" sz="1000" dirty="0">
                  <a:latin typeface="Tahoma" pitchFamily="34" charset="0"/>
                  <a:ea typeface="ＭＳ Ｐゴシック" charset="-128"/>
                  <a:cs typeface="Arial" pitchFamily="34" charset="0"/>
                </a:rPr>
                <a:t>Frame </a:t>
              </a:r>
            </a:p>
            <a:p>
              <a:pPr algn="ctr"/>
              <a:r>
                <a:rPr lang="en-US" sz="1000" dirty="0">
                  <a:latin typeface="Tahoma" pitchFamily="34" charset="0"/>
                  <a:ea typeface="ＭＳ Ｐゴシック" charset="-128"/>
                  <a:cs typeface="Arial" pitchFamily="34" charset="0"/>
                </a:rPr>
                <a:t>Security</a:t>
              </a:r>
            </a:p>
          </p:txBody>
        </p:sp>
        <p:sp>
          <p:nvSpPr>
            <p:cNvPr id="32771" name="AutoShape 9"/>
            <p:cNvSpPr>
              <a:spLocks noChangeArrowheads="1"/>
            </p:cNvSpPr>
            <p:nvPr/>
          </p:nvSpPr>
          <p:spPr bwMode="auto">
            <a:xfrm>
              <a:off x="4490845" y="971550"/>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11k</a:t>
              </a:r>
            </a:p>
            <a:p>
              <a:pPr algn="ctr"/>
              <a:r>
                <a:rPr lang="en-US" sz="1000" dirty="0">
                  <a:latin typeface="Tahoma" pitchFamily="34" charset="0"/>
                  <a:ea typeface="ＭＳ Ｐゴシック" charset="-128"/>
                  <a:cs typeface="Arial" pitchFamily="34" charset="0"/>
                </a:rPr>
                <a:t>RRM</a:t>
              </a:r>
            </a:p>
          </p:txBody>
        </p:sp>
        <p:sp>
          <p:nvSpPr>
            <p:cNvPr id="32772" name="AutoShape 10"/>
            <p:cNvSpPr>
              <a:spLocks noChangeArrowheads="1"/>
            </p:cNvSpPr>
            <p:nvPr/>
          </p:nvSpPr>
          <p:spPr bwMode="auto">
            <a:xfrm>
              <a:off x="4490845" y="2758931"/>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11r</a:t>
              </a:r>
            </a:p>
            <a:p>
              <a:pPr algn="ctr"/>
              <a:r>
                <a:rPr lang="en-US" sz="1000" dirty="0">
                  <a:latin typeface="Tahoma" pitchFamily="34" charset="0"/>
                  <a:ea typeface="ＭＳ Ｐゴシック" charset="-128"/>
                  <a:cs typeface="Arial" pitchFamily="34" charset="0"/>
                </a:rPr>
                <a:t>Fast Roam</a:t>
              </a:r>
            </a:p>
          </p:txBody>
        </p:sp>
        <p:sp>
          <p:nvSpPr>
            <p:cNvPr id="32776" name="AutoShape 21"/>
            <p:cNvSpPr>
              <a:spLocks noChangeArrowheads="1"/>
            </p:cNvSpPr>
            <p:nvPr/>
          </p:nvSpPr>
          <p:spPr bwMode="auto">
            <a:xfrm>
              <a:off x="5951231" y="1526951"/>
              <a:ext cx="973138" cy="687388"/>
            </a:xfrm>
            <a:prstGeom prst="cube">
              <a:avLst>
                <a:gd name="adj" fmla="val 4486"/>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11v</a:t>
              </a:r>
            </a:p>
            <a:p>
              <a:pPr algn="ctr"/>
              <a:r>
                <a:rPr lang="en-US" sz="1000" dirty="0">
                  <a:latin typeface="Tahoma" pitchFamily="34" charset="0"/>
                  <a:ea typeface="ＭＳ Ｐゴシック" charset="-128"/>
                  <a:cs typeface="Arial" pitchFamily="34" charset="0"/>
                </a:rPr>
                <a:t>Network</a:t>
              </a:r>
            </a:p>
            <a:p>
              <a:pPr algn="ctr"/>
              <a:r>
                <a:rPr lang="en-US" sz="1000" dirty="0">
                  <a:latin typeface="Tahoma" pitchFamily="34" charset="0"/>
                  <a:ea typeface="ＭＳ Ｐゴシック" charset="-128"/>
                  <a:cs typeface="Arial" pitchFamily="34" charset="0"/>
                </a:rPr>
                <a:t>Management</a:t>
              </a:r>
            </a:p>
            <a:p>
              <a:pPr algn="ctr"/>
              <a:endParaRPr lang="en-US" sz="1000" dirty="0">
                <a:latin typeface="Tahoma" pitchFamily="34" charset="0"/>
                <a:ea typeface="ＭＳ Ｐゴシック" charset="-128"/>
                <a:cs typeface="Arial" pitchFamily="34" charset="0"/>
              </a:endParaRPr>
            </a:p>
          </p:txBody>
        </p:sp>
        <p:sp>
          <p:nvSpPr>
            <p:cNvPr id="32777" name="AutoShape 22"/>
            <p:cNvSpPr>
              <a:spLocks noChangeArrowheads="1"/>
            </p:cNvSpPr>
            <p:nvPr/>
          </p:nvSpPr>
          <p:spPr bwMode="auto">
            <a:xfrm>
              <a:off x="5942500" y="971056"/>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11s</a:t>
              </a:r>
            </a:p>
            <a:p>
              <a:pPr algn="ctr"/>
              <a:r>
                <a:rPr lang="en-US" sz="1000" dirty="0">
                  <a:latin typeface="Tahoma" pitchFamily="34" charset="0"/>
                  <a:ea typeface="ＭＳ Ｐゴシック" charset="-128"/>
                  <a:cs typeface="Arial" pitchFamily="34" charset="0"/>
                </a:rPr>
                <a:t>Mesh</a:t>
              </a:r>
            </a:p>
          </p:txBody>
        </p:sp>
        <p:sp>
          <p:nvSpPr>
            <p:cNvPr id="32778" name="AutoShape 23"/>
            <p:cNvSpPr>
              <a:spLocks noChangeArrowheads="1"/>
            </p:cNvSpPr>
            <p:nvPr/>
          </p:nvSpPr>
          <p:spPr bwMode="auto">
            <a:xfrm>
              <a:off x="4490845" y="1521618"/>
              <a:ext cx="975544" cy="5286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11u</a:t>
              </a:r>
            </a:p>
            <a:p>
              <a:pPr algn="ctr"/>
              <a:r>
                <a:rPr lang="en-US" sz="1000" dirty="0">
                  <a:latin typeface="Tahoma" pitchFamily="34" charset="0"/>
                  <a:ea typeface="ＭＳ Ｐゴシック" charset="-128"/>
                  <a:cs typeface="Arial" pitchFamily="34" charset="0"/>
                </a:rPr>
                <a:t>WIEN </a:t>
              </a:r>
            </a:p>
          </p:txBody>
        </p:sp>
        <p:sp>
          <p:nvSpPr>
            <p:cNvPr id="32779" name="AutoShape 24"/>
            <p:cNvSpPr>
              <a:spLocks noChangeArrowheads="1"/>
            </p:cNvSpPr>
            <p:nvPr/>
          </p:nvSpPr>
          <p:spPr bwMode="auto">
            <a:xfrm>
              <a:off x="5933769" y="4881563"/>
              <a:ext cx="999331"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Tahoma" pitchFamily="34" charset="0"/>
                  <a:cs typeface="Tahoma" pitchFamily="34" charset="0"/>
                </a:rPr>
                <a:t>11y</a:t>
              </a:r>
            </a:p>
            <a:p>
              <a:pPr algn="ctr" eaLnBrk="0" hangingPunct="0"/>
              <a:r>
                <a:rPr lang="en-US" sz="1000" dirty="0">
                  <a:solidFill>
                    <a:srgbClr val="000000"/>
                  </a:solidFill>
                  <a:latin typeface="Tahoma" pitchFamily="34" charset="0"/>
                  <a:ea typeface="Tahoma" pitchFamily="34" charset="0"/>
                  <a:cs typeface="Tahoma" pitchFamily="34" charset="0"/>
                </a:rPr>
                <a:t>Contention</a:t>
              </a:r>
            </a:p>
            <a:p>
              <a:pPr algn="ctr" eaLnBrk="0" hangingPunct="0"/>
              <a:r>
                <a:rPr lang="en-US" sz="1000" dirty="0">
                  <a:solidFill>
                    <a:srgbClr val="000000"/>
                  </a:solidFill>
                  <a:latin typeface="Tahoma" pitchFamily="34" charset="0"/>
                  <a:ea typeface="Tahoma" pitchFamily="34" charset="0"/>
                  <a:cs typeface="Tahoma" pitchFamily="34" charset="0"/>
                </a:rPr>
                <a:t>Based</a:t>
              </a:r>
            </a:p>
            <a:p>
              <a:pPr algn="ctr" eaLnBrk="0" hangingPunct="0"/>
              <a:r>
                <a:rPr lang="en-US" sz="1000" dirty="0">
                  <a:solidFill>
                    <a:srgbClr val="000000"/>
                  </a:solidFill>
                  <a:latin typeface="Tahoma" pitchFamily="34" charset="0"/>
                  <a:ea typeface="Tahoma" pitchFamily="34" charset="0"/>
                  <a:cs typeface="Tahoma" pitchFamily="34" charset="0"/>
                </a:rPr>
                <a:t>Protocol</a:t>
              </a:r>
            </a:p>
          </p:txBody>
        </p:sp>
        <p:sp>
          <p:nvSpPr>
            <p:cNvPr id="32781" name="AutoShape 41"/>
            <p:cNvSpPr>
              <a:spLocks noChangeArrowheads="1"/>
            </p:cNvSpPr>
            <p:nvPr/>
          </p:nvSpPr>
          <p:spPr bwMode="auto">
            <a:xfrm>
              <a:off x="5264551" y="3843133"/>
              <a:ext cx="990600" cy="757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11n</a:t>
              </a:r>
            </a:p>
            <a:p>
              <a:pPr algn="ctr"/>
              <a:r>
                <a:rPr lang="en-US" sz="1000" dirty="0">
                  <a:latin typeface="Tahoma" pitchFamily="34" charset="0"/>
                  <a:ea typeface="ＭＳ Ｐゴシック" charset="-128"/>
                  <a:cs typeface="Arial" pitchFamily="34" charset="0"/>
                </a:rPr>
                <a:t>High </a:t>
              </a:r>
            </a:p>
            <a:p>
              <a:pPr algn="ctr"/>
              <a:r>
                <a:rPr lang="en-US" sz="1000" dirty="0">
                  <a:latin typeface="Tahoma" pitchFamily="34" charset="0"/>
                  <a:ea typeface="ＭＳ Ｐゴシック" charset="-128"/>
                  <a:cs typeface="Arial" pitchFamily="34" charset="0"/>
                </a:rPr>
                <a:t>Throughput</a:t>
              </a:r>
            </a:p>
            <a:p>
              <a:pPr algn="ctr"/>
              <a:r>
                <a:rPr lang="en-US" sz="1000" dirty="0">
                  <a:latin typeface="Tahoma" pitchFamily="34" charset="0"/>
                  <a:ea typeface="ＭＳ Ｐゴシック" charset="-128"/>
                  <a:cs typeface="Arial" pitchFamily="34" charset="0"/>
                </a:rPr>
                <a:t>(&gt;100 Mbps)</a:t>
              </a:r>
            </a:p>
          </p:txBody>
        </p:sp>
        <p:sp>
          <p:nvSpPr>
            <p:cNvPr id="32783" name="AutoShape 43"/>
            <p:cNvSpPr>
              <a:spLocks noChangeArrowheads="1"/>
            </p:cNvSpPr>
            <p:nvPr/>
          </p:nvSpPr>
          <p:spPr bwMode="auto">
            <a:xfrm>
              <a:off x="4508865" y="2160984"/>
              <a:ext cx="952500" cy="47307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11z</a:t>
              </a:r>
            </a:p>
            <a:p>
              <a:pPr algn="ctr"/>
              <a:r>
                <a:rPr lang="en-US" sz="1000" dirty="0">
                  <a:latin typeface="Tahoma" pitchFamily="34" charset="0"/>
                  <a:ea typeface="ＭＳ Ｐゴシック" charset="-128"/>
                  <a:cs typeface="Arial" pitchFamily="34" charset="0"/>
                </a:rPr>
                <a:t>TDLS</a:t>
              </a:r>
            </a:p>
          </p:txBody>
        </p:sp>
        <p:sp>
          <p:nvSpPr>
            <p:cNvPr id="32784" name="AutoShape 44"/>
            <p:cNvSpPr>
              <a:spLocks noChangeArrowheads="1"/>
            </p:cNvSpPr>
            <p:nvPr/>
          </p:nvSpPr>
          <p:spPr bwMode="auto">
            <a:xfrm>
              <a:off x="4490839" y="4890112"/>
              <a:ext cx="962025" cy="7239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11p</a:t>
              </a:r>
            </a:p>
            <a:p>
              <a:pPr algn="ctr"/>
              <a:r>
                <a:rPr lang="en-US" sz="1000" dirty="0">
                  <a:latin typeface="Tahoma" pitchFamily="34" charset="0"/>
                  <a:ea typeface="ＭＳ Ｐゴシック" charset="-128"/>
                  <a:cs typeface="Arial" pitchFamily="34" charset="0"/>
                </a:rPr>
                <a:t>WAVE</a:t>
              </a:r>
            </a:p>
          </p:txBody>
        </p:sp>
      </p:grpSp>
      <p:sp>
        <p:nvSpPr>
          <p:cNvPr id="50" name="Right Arrow 49"/>
          <p:cNvSpPr/>
          <p:nvPr/>
        </p:nvSpPr>
        <p:spPr bwMode="auto">
          <a:xfrm rot="10800000">
            <a:off x="7178991" y="311314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grpSp>
        <p:nvGrpSpPr>
          <p:cNvPr id="4" name="Group 3"/>
          <p:cNvGrpSpPr/>
          <p:nvPr/>
        </p:nvGrpSpPr>
        <p:grpSpPr>
          <a:xfrm>
            <a:off x="7541801" y="733396"/>
            <a:ext cx="1463004" cy="5185555"/>
            <a:chOff x="2717240" y="739083"/>
            <a:chExt cx="1463004" cy="5185555"/>
          </a:xfrm>
        </p:grpSpPr>
        <p:sp>
          <p:nvSpPr>
            <p:cNvPr id="32799" name="AutoShape 11"/>
            <p:cNvSpPr>
              <a:spLocks noChangeArrowheads="1"/>
            </p:cNvSpPr>
            <p:nvPr/>
          </p:nvSpPr>
          <p:spPr bwMode="auto">
            <a:xfrm>
              <a:off x="2717240" y="739083"/>
              <a:ext cx="1463004"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dirty="0">
                  <a:latin typeface="Arial" panose="020B0604020202020204" pitchFamily="34" charset="0"/>
                  <a:cs typeface="Arial" panose="020B0604020202020204" pitchFamily="34" charset="0"/>
                </a:rPr>
                <a:t>802.11</a:t>
              </a:r>
            </a:p>
            <a:p>
              <a:pPr algn="ctr" eaLnBrk="0" hangingPunct="0"/>
              <a:r>
                <a:rPr lang="en-US" sz="1400" dirty="0">
                  <a:latin typeface="Arial" panose="020B0604020202020204" pitchFamily="34" charset="0"/>
                  <a:cs typeface="Arial" panose="020B0604020202020204" pitchFamily="34" charset="0"/>
                </a:rPr>
                <a:t>-2007</a:t>
              </a:r>
            </a:p>
          </p:txBody>
        </p:sp>
        <p:sp>
          <p:nvSpPr>
            <p:cNvPr id="32800" name="AutoShape 15"/>
            <p:cNvSpPr>
              <a:spLocks noChangeArrowheads="1"/>
            </p:cNvSpPr>
            <p:nvPr/>
          </p:nvSpPr>
          <p:spPr bwMode="auto">
            <a:xfrm>
              <a:off x="2896746" y="4954486"/>
              <a:ext cx="990897" cy="457200"/>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11g</a:t>
              </a:r>
            </a:p>
            <a:p>
              <a:pPr algn="ctr"/>
              <a:r>
                <a:rPr lang="en-US" sz="1000" dirty="0">
                  <a:latin typeface="Tahoma" pitchFamily="34" charset="0"/>
                  <a:ea typeface="ＭＳ Ｐゴシック" charset="-128"/>
                  <a:cs typeface="Arial" pitchFamily="34" charset="0"/>
                </a:rPr>
                <a:t>54 Mbps</a:t>
              </a:r>
            </a:p>
            <a:p>
              <a:pPr algn="ctr"/>
              <a:r>
                <a:rPr lang="en-US" sz="1000" dirty="0">
                  <a:latin typeface="Tahoma" pitchFamily="34" charset="0"/>
                  <a:ea typeface="ＭＳ Ｐゴシック" charset="-128"/>
                  <a:cs typeface="Arial" pitchFamily="34" charset="0"/>
                </a:rPr>
                <a:t>2.4GHz</a:t>
              </a:r>
            </a:p>
          </p:txBody>
        </p:sp>
        <p:sp>
          <p:nvSpPr>
            <p:cNvPr id="32801" name="AutoShape 16"/>
            <p:cNvSpPr>
              <a:spLocks noChangeArrowheads="1"/>
            </p:cNvSpPr>
            <p:nvPr/>
          </p:nvSpPr>
          <p:spPr bwMode="auto">
            <a:xfrm>
              <a:off x="2936107" y="1066800"/>
              <a:ext cx="990896"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11e</a:t>
              </a:r>
            </a:p>
            <a:p>
              <a:pPr algn="ctr"/>
              <a:r>
                <a:rPr lang="en-US" sz="1000" dirty="0" err="1">
                  <a:latin typeface="Tahoma" pitchFamily="34" charset="0"/>
                  <a:ea typeface="ＭＳ Ｐゴシック" charset="-128"/>
                  <a:cs typeface="Arial" pitchFamily="34" charset="0"/>
                </a:rPr>
                <a:t>QoS</a:t>
              </a:r>
              <a:endParaRPr lang="en-US" sz="1000" dirty="0">
                <a:latin typeface="Tahoma" pitchFamily="34" charset="0"/>
                <a:ea typeface="ＭＳ Ｐゴシック" charset="-128"/>
                <a:cs typeface="Arial" pitchFamily="34" charset="0"/>
              </a:endParaRPr>
            </a:p>
          </p:txBody>
        </p:sp>
        <p:sp>
          <p:nvSpPr>
            <p:cNvPr id="32802" name="AutoShape 17"/>
            <p:cNvSpPr>
              <a:spLocks noChangeArrowheads="1"/>
            </p:cNvSpPr>
            <p:nvPr/>
          </p:nvSpPr>
          <p:spPr bwMode="auto">
            <a:xfrm>
              <a:off x="2920265" y="2116931"/>
              <a:ext cx="969802"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11i</a:t>
              </a:r>
            </a:p>
            <a:p>
              <a:pPr algn="ctr"/>
              <a:r>
                <a:rPr lang="en-US" sz="1000" dirty="0">
                  <a:latin typeface="Tahoma" pitchFamily="34" charset="0"/>
                  <a:ea typeface="ＭＳ Ｐゴシック" charset="-128"/>
                  <a:cs typeface="Arial" pitchFamily="34" charset="0"/>
                </a:rPr>
                <a:t>Security</a:t>
              </a:r>
            </a:p>
          </p:txBody>
        </p:sp>
        <p:sp>
          <p:nvSpPr>
            <p:cNvPr id="32803" name="AutoShape 19"/>
            <p:cNvSpPr>
              <a:spLocks noChangeArrowheads="1"/>
            </p:cNvSpPr>
            <p:nvPr/>
          </p:nvSpPr>
          <p:spPr bwMode="auto">
            <a:xfrm>
              <a:off x="2937449" y="1515293"/>
              <a:ext cx="989554" cy="522783"/>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11h</a:t>
              </a:r>
            </a:p>
            <a:p>
              <a:pPr algn="ctr"/>
              <a:r>
                <a:rPr lang="en-US" sz="1000" dirty="0">
                  <a:latin typeface="Tahoma" pitchFamily="34" charset="0"/>
                  <a:ea typeface="ＭＳ Ｐゴシック" charset="-128"/>
                  <a:cs typeface="Arial" pitchFamily="34" charset="0"/>
                </a:rPr>
                <a:t>DFS &amp; TPC</a:t>
              </a:r>
            </a:p>
          </p:txBody>
        </p:sp>
        <p:sp>
          <p:nvSpPr>
            <p:cNvPr id="32804" name="AutoShape 18"/>
            <p:cNvSpPr>
              <a:spLocks noChangeArrowheads="1"/>
            </p:cNvSpPr>
            <p:nvPr/>
          </p:nvSpPr>
          <p:spPr bwMode="auto">
            <a:xfrm>
              <a:off x="2917522" y="4092342"/>
              <a:ext cx="990896"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11j</a:t>
              </a:r>
            </a:p>
            <a:p>
              <a:pPr algn="ctr"/>
              <a:r>
                <a:rPr lang="en-US" sz="1000" dirty="0">
                  <a:latin typeface="Tahoma" pitchFamily="34" charset="0"/>
                  <a:ea typeface="ＭＳ Ｐゴシック" charset="-128"/>
                  <a:cs typeface="Arial" pitchFamily="34" charset="0"/>
                </a:rPr>
                <a:t>JP bands</a:t>
              </a:r>
              <a:r>
                <a:rPr lang="en-US" sz="1000" dirty="0">
                  <a:solidFill>
                    <a:schemeClr val="bg1"/>
                  </a:solidFill>
                  <a:latin typeface="Tahoma" pitchFamily="34" charset="0"/>
                  <a:ea typeface="ＭＳ Ｐゴシック" charset="-128"/>
                  <a:cs typeface="Arial" pitchFamily="34" charset="0"/>
                </a:rPr>
                <a:t> </a:t>
              </a:r>
            </a:p>
          </p:txBody>
        </p:sp>
        <p:sp>
          <p:nvSpPr>
            <p:cNvPr id="40" name="AutoShape 18"/>
            <p:cNvSpPr>
              <a:spLocks noChangeArrowheads="1"/>
            </p:cNvSpPr>
            <p:nvPr/>
          </p:nvSpPr>
          <p:spPr bwMode="auto">
            <a:xfrm>
              <a:off x="2922200" y="2699543"/>
              <a:ext cx="998408" cy="376238"/>
            </a:xfrm>
            <a:prstGeom prst="cube">
              <a:avLst>
                <a:gd name="adj" fmla="val 6597"/>
              </a:avLst>
            </a:prstGeom>
            <a:solidFill>
              <a:schemeClr val="bg2">
                <a:lumMod val="20000"/>
                <a:lumOff val="80000"/>
              </a:schemeClr>
            </a:solidFill>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lgn="ctr">
                <a:defRPr/>
              </a:pPr>
              <a:r>
                <a:rPr lang="en-US" sz="1000" dirty="0">
                  <a:solidFill>
                    <a:schemeClr val="bg2">
                      <a:lumMod val="75000"/>
                    </a:schemeClr>
                  </a:solidFill>
                  <a:latin typeface="Tahoma" pitchFamily="34" charset="0"/>
                  <a:ea typeface="ＭＳ Ｐゴシック" charset="-128"/>
                  <a:cs typeface="Arial" charset="0"/>
                </a:rPr>
                <a:t>11f </a:t>
              </a:r>
            </a:p>
            <a:p>
              <a:pPr algn="ctr">
                <a:defRPr/>
              </a:pPr>
              <a:r>
                <a:rPr lang="en-US" sz="1000" dirty="0">
                  <a:solidFill>
                    <a:schemeClr val="bg2">
                      <a:lumMod val="75000"/>
                    </a:schemeClr>
                  </a:solidFill>
                  <a:latin typeface="Tahoma" pitchFamily="34" charset="0"/>
                  <a:ea typeface="ＭＳ Ｐゴシック" charset="-128"/>
                  <a:cs typeface="Arial" charset="0"/>
                </a:rPr>
                <a:t>Inter AP </a:t>
              </a:r>
            </a:p>
          </p:txBody>
        </p:sp>
      </p:grpSp>
      <p:sp>
        <p:nvSpPr>
          <p:cNvPr id="5" name="Right Arrow 4"/>
          <p:cNvSpPr/>
          <p:nvPr/>
        </p:nvSpPr>
        <p:spPr bwMode="auto">
          <a:xfrm rot="10800000">
            <a:off x="8891447" y="311314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grpSp>
        <p:nvGrpSpPr>
          <p:cNvPr id="8" name="Group 7"/>
          <p:cNvGrpSpPr/>
          <p:nvPr/>
        </p:nvGrpSpPr>
        <p:grpSpPr>
          <a:xfrm>
            <a:off x="9205088" y="733396"/>
            <a:ext cx="1175220" cy="5185555"/>
            <a:chOff x="1180690" y="739083"/>
            <a:chExt cx="1164003" cy="5185555"/>
          </a:xfrm>
        </p:grpSpPr>
        <p:sp>
          <p:nvSpPr>
            <p:cNvPr id="48" name="AutoShape 11"/>
            <p:cNvSpPr>
              <a:spLocks noChangeArrowheads="1"/>
            </p:cNvSpPr>
            <p:nvPr/>
          </p:nvSpPr>
          <p:spPr bwMode="auto">
            <a:xfrm>
              <a:off x="1180690" y="739083"/>
              <a:ext cx="1164003"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dirty="0">
                  <a:latin typeface="Arial" panose="020B0604020202020204" pitchFamily="34" charset="0"/>
                  <a:cs typeface="Arial" panose="020B0604020202020204" pitchFamily="34" charset="0"/>
                </a:rPr>
                <a:t>802.11</a:t>
              </a:r>
            </a:p>
            <a:p>
              <a:pPr algn="ctr" eaLnBrk="0" hangingPunct="0"/>
              <a:r>
                <a:rPr lang="en-US" sz="1400" dirty="0">
                  <a:latin typeface="Arial" panose="020B0604020202020204" pitchFamily="34" charset="0"/>
                  <a:cs typeface="Arial" panose="020B0604020202020204" pitchFamily="34" charset="0"/>
                </a:rPr>
                <a:t>-2003</a:t>
              </a:r>
            </a:p>
          </p:txBody>
        </p:sp>
        <p:sp>
          <p:nvSpPr>
            <p:cNvPr id="32773" name="AutoShape 14"/>
            <p:cNvSpPr>
              <a:spLocks noChangeArrowheads="1"/>
            </p:cNvSpPr>
            <p:nvPr/>
          </p:nvSpPr>
          <p:spPr bwMode="auto">
            <a:xfrm>
              <a:off x="1335530" y="4015172"/>
              <a:ext cx="833438" cy="536575"/>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11a </a:t>
              </a:r>
            </a:p>
            <a:p>
              <a:pPr algn="ctr"/>
              <a:r>
                <a:rPr lang="en-US" sz="1000" dirty="0">
                  <a:latin typeface="Tahoma" pitchFamily="34" charset="0"/>
                  <a:ea typeface="ＭＳ Ｐゴシック" charset="-128"/>
                  <a:cs typeface="Arial" pitchFamily="34" charset="0"/>
                </a:rPr>
                <a:t>54 Mbps</a:t>
              </a:r>
            </a:p>
            <a:p>
              <a:pPr algn="ctr"/>
              <a:r>
                <a:rPr lang="en-US" sz="1000" dirty="0">
                  <a:latin typeface="Tahoma" pitchFamily="34" charset="0"/>
                  <a:ea typeface="ＭＳ Ｐゴシック" charset="-128"/>
                  <a:cs typeface="Arial" pitchFamily="34" charset="0"/>
                </a:rPr>
                <a:t>5GHz</a:t>
              </a:r>
            </a:p>
          </p:txBody>
        </p:sp>
        <p:sp>
          <p:nvSpPr>
            <p:cNvPr id="32774" name="AutoShape 15"/>
            <p:cNvSpPr>
              <a:spLocks noChangeArrowheads="1"/>
            </p:cNvSpPr>
            <p:nvPr/>
          </p:nvSpPr>
          <p:spPr bwMode="auto">
            <a:xfrm>
              <a:off x="1316503" y="4905622"/>
              <a:ext cx="838200" cy="606426"/>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11b</a:t>
              </a:r>
            </a:p>
            <a:p>
              <a:pPr algn="ctr"/>
              <a:r>
                <a:rPr lang="en-US" sz="1000" dirty="0">
                  <a:latin typeface="Tahoma" pitchFamily="34" charset="0"/>
                  <a:ea typeface="ＭＳ Ｐゴシック" charset="-128"/>
                  <a:cs typeface="Arial" pitchFamily="34" charset="0"/>
                </a:rPr>
                <a:t>11 Mbps</a:t>
              </a:r>
            </a:p>
            <a:p>
              <a:pPr algn="ctr"/>
              <a:r>
                <a:rPr lang="en-US" sz="1000" dirty="0">
                  <a:latin typeface="Tahoma" pitchFamily="34" charset="0"/>
                  <a:ea typeface="ＭＳ Ｐゴシック" charset="-128"/>
                  <a:cs typeface="Arial" pitchFamily="34" charset="0"/>
                </a:rPr>
                <a:t>2.4GHz</a:t>
              </a:r>
            </a:p>
          </p:txBody>
        </p:sp>
        <p:sp>
          <p:nvSpPr>
            <p:cNvPr id="32775" name="AutoShape 18"/>
            <p:cNvSpPr>
              <a:spLocks noChangeArrowheads="1"/>
            </p:cNvSpPr>
            <p:nvPr/>
          </p:nvSpPr>
          <p:spPr bwMode="auto">
            <a:xfrm>
              <a:off x="1334038" y="2118109"/>
              <a:ext cx="838200"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11d</a:t>
              </a:r>
            </a:p>
            <a:p>
              <a:pPr algn="ctr"/>
              <a:r>
                <a:rPr lang="en-US" sz="1000" dirty="0">
                  <a:latin typeface="Tahoma" pitchFamily="34" charset="0"/>
                  <a:ea typeface="ＭＳ Ｐゴシック" charset="-128"/>
                  <a:cs typeface="Arial" pitchFamily="34" charset="0"/>
                </a:rPr>
                <a:t>Intl roaming</a:t>
              </a:r>
              <a:r>
                <a:rPr lang="en-US" sz="1000" dirty="0">
                  <a:solidFill>
                    <a:schemeClr val="bg1"/>
                  </a:solidFill>
                  <a:latin typeface="Tahoma" pitchFamily="34" charset="0"/>
                  <a:ea typeface="ＭＳ Ｐゴシック" charset="-128"/>
                  <a:cs typeface="Arial" pitchFamily="34" charset="0"/>
                </a:rPr>
                <a:t> </a:t>
              </a:r>
            </a:p>
          </p:txBody>
        </p:sp>
      </p:grpSp>
      <p:sp>
        <p:nvSpPr>
          <p:cNvPr id="55" name="Right Arrow 54"/>
          <p:cNvSpPr/>
          <p:nvPr/>
        </p:nvSpPr>
        <p:spPr bwMode="auto">
          <a:xfrm rot="10800000">
            <a:off x="10158785" y="3079053"/>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sp>
        <p:nvSpPr>
          <p:cNvPr id="32785" name="AutoShape 12"/>
          <p:cNvSpPr>
            <a:spLocks noChangeArrowheads="1"/>
          </p:cNvSpPr>
          <p:nvPr/>
        </p:nvSpPr>
        <p:spPr bwMode="auto">
          <a:xfrm>
            <a:off x="10591800" y="1421170"/>
            <a:ext cx="685800" cy="3810000"/>
          </a:xfrm>
          <a:prstGeom prst="cube">
            <a:avLst>
              <a:gd name="adj" fmla="val 4514"/>
            </a:avLst>
          </a:prstGeom>
          <a:solidFill>
            <a:srgbClr val="FFC000"/>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IEEE</a:t>
            </a:r>
          </a:p>
          <a:p>
            <a:pPr algn="ctr"/>
            <a:r>
              <a:rPr lang="en-US" sz="1400" dirty="0" err="1">
                <a:latin typeface="Arial" panose="020B0604020202020204" pitchFamily="34" charset="0"/>
                <a:cs typeface="Arial" panose="020B0604020202020204" pitchFamily="34" charset="0"/>
              </a:rPr>
              <a:t>Std</a:t>
            </a:r>
            <a:endParaRPr lang="en-US" sz="1400" dirty="0">
              <a:latin typeface="Arial" panose="020B0604020202020204" pitchFamily="34" charset="0"/>
              <a:cs typeface="Arial" panose="020B0604020202020204" pitchFamily="34" charset="0"/>
            </a:endParaRPr>
          </a:p>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 -1997</a:t>
            </a:r>
          </a:p>
          <a:p>
            <a:pPr algn="ctr"/>
            <a:endParaRPr lang="en-US" sz="1000" dirty="0">
              <a:latin typeface="Tahoma" pitchFamily="34" charset="0"/>
              <a:ea typeface="ＭＳ Ｐゴシック" charset="-128"/>
              <a:cs typeface="Arial" pitchFamily="34" charset="0"/>
            </a:endParaRPr>
          </a:p>
        </p:txBody>
      </p:sp>
      <p:sp>
        <p:nvSpPr>
          <p:cNvPr id="9" name="Slide Number Placeholder 8"/>
          <p:cNvSpPr>
            <a:spLocks noGrp="1"/>
          </p:cNvSpPr>
          <p:nvPr>
            <p:ph type="sldNum" sz="quarter" idx="12"/>
          </p:nvPr>
        </p:nvSpPr>
        <p:spPr/>
        <p:txBody>
          <a:bodyPr/>
          <a:lstStyle/>
          <a:p>
            <a:pPr>
              <a:defRPr/>
            </a:pPr>
            <a:r>
              <a:rPr lang="en-US"/>
              <a:t>Slide </a:t>
            </a:r>
            <a:fld id="{3FBD1F51-5136-477F-A21E-BB3B46CB0CD8}" type="slidenum">
              <a:rPr lang="en-US" smtClean="0"/>
              <a:pPr>
                <a:defRPr/>
              </a:pPr>
              <a:t>16</a:t>
            </a:fld>
            <a:endParaRPr lang="en-US"/>
          </a:p>
        </p:txBody>
      </p:sp>
      <p:grpSp>
        <p:nvGrpSpPr>
          <p:cNvPr id="49" name="Group 48"/>
          <p:cNvGrpSpPr/>
          <p:nvPr/>
        </p:nvGrpSpPr>
        <p:grpSpPr>
          <a:xfrm>
            <a:off x="911599" y="710932"/>
            <a:ext cx="1676400" cy="5218420"/>
            <a:chOff x="7391400" y="706218"/>
            <a:chExt cx="1676400" cy="5218420"/>
          </a:xfrm>
        </p:grpSpPr>
        <p:sp>
          <p:nvSpPr>
            <p:cNvPr id="52" name="AutoShape 11"/>
            <p:cNvSpPr>
              <a:spLocks noChangeArrowheads="1"/>
            </p:cNvSpPr>
            <p:nvPr/>
          </p:nvSpPr>
          <p:spPr bwMode="auto">
            <a:xfrm>
              <a:off x="7391400" y="706218"/>
              <a:ext cx="1676400" cy="5218420"/>
            </a:xfrm>
            <a:prstGeom prst="cube">
              <a:avLst>
                <a:gd name="adj" fmla="val 4486"/>
              </a:avLst>
            </a:prstGeom>
            <a:solidFill>
              <a:srgbClr val="FFCC00"/>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-2020</a:t>
              </a:r>
            </a:p>
          </p:txBody>
        </p:sp>
        <p:sp>
          <p:nvSpPr>
            <p:cNvPr id="53"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11aq</a:t>
              </a:r>
            </a:p>
            <a:p>
              <a:pPr algn="ctr"/>
              <a:r>
                <a:rPr lang="en-US" sz="1100" dirty="0">
                  <a:latin typeface="Tahoma" pitchFamily="34" charset="0"/>
                  <a:ea typeface="ＭＳ Ｐゴシック" charset="-128"/>
                  <a:cs typeface="Arial" pitchFamily="34" charset="0"/>
                </a:rPr>
                <a:t>Pre Association</a:t>
              </a:r>
            </a:p>
            <a:p>
              <a:pPr algn="ctr"/>
              <a:r>
                <a:rPr lang="en-US" sz="1100" dirty="0">
                  <a:latin typeface="Tahoma" pitchFamily="34" charset="0"/>
                  <a:ea typeface="ＭＳ Ｐゴシック" charset="-128"/>
                  <a:cs typeface="Arial" pitchFamily="34" charset="0"/>
                </a:rPr>
                <a:t>Discovery</a:t>
              </a:r>
            </a:p>
          </p:txBody>
        </p:sp>
        <p:sp>
          <p:nvSpPr>
            <p:cNvPr id="56"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11ak</a:t>
              </a:r>
            </a:p>
            <a:p>
              <a:pPr algn="ctr"/>
              <a:r>
                <a:rPr lang="en-US" sz="1100" dirty="0">
                  <a:latin typeface="Tahoma" pitchFamily="34" charset="0"/>
                  <a:ea typeface="ＭＳ Ｐゴシック" charset="-128"/>
                  <a:cs typeface="Arial" pitchFamily="34" charset="0"/>
                </a:rPr>
                <a:t>General Link</a:t>
              </a:r>
            </a:p>
          </p:txBody>
        </p:sp>
        <p:sp>
          <p:nvSpPr>
            <p:cNvPr id="57" name="AutoShape 41"/>
            <p:cNvSpPr>
              <a:spLocks noChangeArrowheads="1"/>
            </p:cNvSpPr>
            <p:nvPr/>
          </p:nvSpPr>
          <p:spPr bwMode="auto">
            <a:xfrm>
              <a:off x="7550534" y="395570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dirty="0">
                  <a:latin typeface="Tahoma" pitchFamily="34" charset="0"/>
                  <a:ea typeface="ＭＳ Ｐゴシック" charset="-128"/>
                  <a:cs typeface="Arial" pitchFamily="34" charset="0"/>
                </a:rPr>
                <a:t>11ah </a:t>
              </a:r>
            </a:p>
            <a:p>
              <a:pPr algn="ctr"/>
              <a:r>
                <a:rPr lang="en-US" sz="1050" dirty="0">
                  <a:latin typeface="Tahoma" pitchFamily="34" charset="0"/>
                  <a:ea typeface="ＭＳ Ｐゴシック" charset="-128"/>
                  <a:cs typeface="Arial" pitchFamily="34" charset="0"/>
                </a:rPr>
                <a:t>Sub 1 GHz</a:t>
              </a:r>
            </a:p>
          </p:txBody>
        </p:sp>
        <p:sp>
          <p:nvSpPr>
            <p:cNvPr id="58" name="AutoShape 41"/>
            <p:cNvSpPr>
              <a:spLocks noChangeArrowheads="1"/>
            </p:cNvSpPr>
            <p:nvPr/>
          </p:nvSpPr>
          <p:spPr bwMode="auto">
            <a:xfrm>
              <a:off x="7556884" y="4537466"/>
              <a:ext cx="1301750" cy="51128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11aj </a:t>
              </a:r>
            </a:p>
            <a:p>
              <a:pPr algn="ctr"/>
              <a:r>
                <a:rPr lang="en-US" sz="1000" dirty="0">
                  <a:latin typeface="Tahoma" pitchFamily="34" charset="0"/>
                  <a:ea typeface="ＭＳ Ｐゴシック" charset="-128"/>
                  <a:cs typeface="Arial" pitchFamily="34" charset="0"/>
                </a:rPr>
                <a:t>China millimeter </a:t>
              </a:r>
            </a:p>
            <a:p>
              <a:pPr algn="ctr"/>
              <a:r>
                <a:rPr lang="en-US" sz="1000" dirty="0">
                  <a:latin typeface="Tahoma" pitchFamily="34" charset="0"/>
                  <a:ea typeface="ＭＳ Ｐゴシック" charset="-128"/>
                  <a:cs typeface="Arial" pitchFamily="34" charset="0"/>
                </a:rPr>
                <a:t>wave</a:t>
              </a:r>
            </a:p>
          </p:txBody>
        </p:sp>
        <p:sp>
          <p:nvSpPr>
            <p:cNvPr id="59" name="AutoShape 9"/>
            <p:cNvSpPr>
              <a:spLocks noChangeArrowheads="1"/>
            </p:cNvSpPr>
            <p:nvPr/>
          </p:nvSpPr>
          <p:spPr bwMode="auto">
            <a:xfrm>
              <a:off x="7524738" y="2460542"/>
              <a:ext cx="1294732" cy="6048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11ai</a:t>
              </a:r>
            </a:p>
            <a:p>
              <a:pPr algn="ctr"/>
              <a:r>
                <a:rPr lang="en-US" sz="1100" dirty="0">
                  <a:latin typeface="Tahoma" pitchFamily="34" charset="0"/>
                  <a:ea typeface="ＭＳ Ｐゴシック" charset="-128"/>
                  <a:cs typeface="Arial" pitchFamily="34" charset="0"/>
                </a:rPr>
                <a:t>Fast Initial Link </a:t>
              </a:r>
            </a:p>
            <a:p>
              <a:pPr algn="ctr"/>
              <a:r>
                <a:rPr lang="en-US" sz="1100" dirty="0">
                  <a:latin typeface="Tahoma" pitchFamily="34" charset="0"/>
                  <a:ea typeface="ＭＳ Ｐゴシック" charset="-128"/>
                  <a:cs typeface="Arial" pitchFamily="34" charset="0"/>
                </a:rPr>
                <a:t>Setup</a:t>
              </a:r>
            </a:p>
          </p:txBody>
        </p:sp>
      </p:grpSp>
      <p:sp>
        <p:nvSpPr>
          <p:cNvPr id="60" name="Right Arrow 59"/>
          <p:cNvSpPr/>
          <p:nvPr/>
        </p:nvSpPr>
        <p:spPr bwMode="auto">
          <a:xfrm rot="10800000">
            <a:off x="2352404" y="3094275"/>
            <a:ext cx="392235"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spTree>
    <p:extLst>
      <p:ext uri="{BB962C8B-B14F-4D97-AF65-F5344CB8AC3E}">
        <p14:creationId xmlns:p14="http://schemas.microsoft.com/office/powerpoint/2010/main" val="10549967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2209800" y="685803"/>
            <a:ext cx="8763000" cy="649287"/>
          </a:xfrm>
        </p:spPr>
        <p:txBody>
          <a:bodyPr/>
          <a:lstStyle/>
          <a:p>
            <a:r>
              <a:rPr lang="en-GB" dirty="0"/>
              <a:t>M4.1.4 /W2.6</a:t>
            </a:r>
            <a:r>
              <a:rPr lang="en-US" dirty="0"/>
              <a:t> IEEE 802.11 Standards Pipeline</a:t>
            </a:r>
          </a:p>
        </p:txBody>
      </p:sp>
      <p:sp>
        <p:nvSpPr>
          <p:cNvPr id="30723" name="Text Box 3"/>
          <p:cNvSpPr txBox="1">
            <a:spLocks noChangeArrowheads="1"/>
          </p:cNvSpPr>
          <p:nvPr/>
        </p:nvSpPr>
        <p:spPr bwMode="auto">
          <a:xfrm>
            <a:off x="1677631" y="5182748"/>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 &amp; PHY</a:t>
            </a:r>
            <a:endParaRPr lang="en-US" sz="2000" dirty="0">
              <a:latin typeface="Tahoma" pitchFamily="34" charset="0"/>
              <a:ea typeface="ＭＳ Ｐゴシック" charset="-128"/>
              <a:cs typeface="Arial" pitchFamily="34" charset="0"/>
            </a:endParaRPr>
          </a:p>
        </p:txBody>
      </p:sp>
      <p:sp>
        <p:nvSpPr>
          <p:cNvPr id="30724" name="Text Box 4"/>
          <p:cNvSpPr txBox="1">
            <a:spLocks noChangeArrowheads="1"/>
          </p:cNvSpPr>
          <p:nvPr/>
        </p:nvSpPr>
        <p:spPr bwMode="auto">
          <a:xfrm>
            <a:off x="7023552" y="5965584"/>
            <a:ext cx="63350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SA</a:t>
            </a:r>
          </a:p>
          <a:p>
            <a:pPr algn="ctr"/>
            <a:r>
              <a:rPr lang="en-US" sz="1200" dirty="0">
                <a:latin typeface="Tahoma" pitchFamily="34" charset="0"/>
                <a:ea typeface="ＭＳ Ｐゴシック" charset="-128"/>
                <a:cs typeface="Arial" pitchFamily="34" charset="0"/>
              </a:rPr>
              <a:t>Ballot</a:t>
            </a:r>
          </a:p>
        </p:txBody>
      </p:sp>
      <p:sp>
        <p:nvSpPr>
          <p:cNvPr id="30725" name="AutoShape 5"/>
          <p:cNvSpPr>
            <a:spLocks/>
          </p:cNvSpPr>
          <p:nvPr/>
        </p:nvSpPr>
        <p:spPr bwMode="auto">
          <a:xfrm rot="-5400000">
            <a:off x="5873747" y="5392738"/>
            <a:ext cx="215900" cy="990600"/>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26" name="Text Box 6"/>
          <p:cNvSpPr txBox="1">
            <a:spLocks noChangeArrowheads="1"/>
          </p:cNvSpPr>
          <p:nvPr/>
        </p:nvSpPr>
        <p:spPr bwMode="auto">
          <a:xfrm>
            <a:off x="1990727" y="1526033"/>
            <a:ext cx="58862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a:t>
            </a:r>
            <a:endParaRPr lang="en-US" sz="2000" dirty="0">
              <a:latin typeface="Tahoma" pitchFamily="34" charset="0"/>
              <a:ea typeface="ＭＳ Ｐゴシック" charset="-128"/>
              <a:cs typeface="Arial" pitchFamily="34" charset="0"/>
            </a:endParaRPr>
          </a:p>
        </p:txBody>
      </p:sp>
      <p:sp>
        <p:nvSpPr>
          <p:cNvPr id="30727" name="Text Box 7"/>
          <p:cNvSpPr txBox="1">
            <a:spLocks noChangeArrowheads="1"/>
          </p:cNvSpPr>
          <p:nvPr/>
        </p:nvSpPr>
        <p:spPr bwMode="auto">
          <a:xfrm>
            <a:off x="2871000" y="6004360"/>
            <a:ext cx="124380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TIG/Study </a:t>
            </a:r>
          </a:p>
          <a:p>
            <a:pPr algn="ctr">
              <a:lnSpc>
                <a:spcPct val="80000"/>
              </a:lnSpc>
            </a:pPr>
            <a:r>
              <a:rPr lang="en-US" sz="1200" dirty="0">
                <a:latin typeface="Tahoma" pitchFamily="34" charset="0"/>
                <a:ea typeface="ＭＳ Ｐゴシック" charset="-128"/>
                <a:cs typeface="Arial" pitchFamily="34" charset="0"/>
              </a:rPr>
              <a:t>groups</a:t>
            </a:r>
          </a:p>
        </p:txBody>
      </p:sp>
      <p:sp>
        <p:nvSpPr>
          <p:cNvPr id="30728" name="AutoShape 8"/>
          <p:cNvSpPr>
            <a:spLocks/>
          </p:cNvSpPr>
          <p:nvPr/>
        </p:nvSpPr>
        <p:spPr bwMode="auto">
          <a:xfrm rot="-5400000">
            <a:off x="3411540" y="5364163"/>
            <a:ext cx="168275" cy="914400"/>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33" name="Text Box 13"/>
          <p:cNvSpPr txBox="1">
            <a:spLocks noChangeArrowheads="1"/>
          </p:cNvSpPr>
          <p:nvPr/>
        </p:nvSpPr>
        <p:spPr bwMode="auto">
          <a:xfrm>
            <a:off x="9294619" y="5939138"/>
            <a:ext cx="938077"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Standard</a:t>
            </a:r>
          </a:p>
        </p:txBody>
      </p:sp>
      <p:sp>
        <p:nvSpPr>
          <p:cNvPr id="30743" name="Text Box 26"/>
          <p:cNvSpPr txBox="1">
            <a:spLocks noChangeArrowheads="1"/>
          </p:cNvSpPr>
          <p:nvPr/>
        </p:nvSpPr>
        <p:spPr bwMode="auto">
          <a:xfrm>
            <a:off x="5484535" y="6028318"/>
            <a:ext cx="114486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WG  </a:t>
            </a:r>
          </a:p>
          <a:p>
            <a:pPr algn="ctr">
              <a:lnSpc>
                <a:spcPct val="80000"/>
              </a:lnSpc>
            </a:pPr>
            <a:r>
              <a:rPr lang="en-US" sz="1200" dirty="0">
                <a:latin typeface="Tahoma" pitchFamily="34" charset="0"/>
                <a:ea typeface="ＭＳ Ｐゴシック" charset="-128"/>
                <a:cs typeface="Arial" pitchFamily="34" charset="0"/>
              </a:rPr>
              <a:t>Letter Ballot</a:t>
            </a:r>
          </a:p>
        </p:txBody>
      </p:sp>
      <p:sp>
        <p:nvSpPr>
          <p:cNvPr id="30744" name="AutoShape 27"/>
          <p:cNvSpPr>
            <a:spLocks/>
          </p:cNvSpPr>
          <p:nvPr/>
        </p:nvSpPr>
        <p:spPr bwMode="auto">
          <a:xfrm rot="-5400000">
            <a:off x="7192169"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30746" name="Line 29"/>
          <p:cNvSpPr>
            <a:spLocks noChangeShapeType="1"/>
          </p:cNvSpPr>
          <p:nvPr/>
        </p:nvSpPr>
        <p:spPr bwMode="auto">
          <a:xfrm>
            <a:off x="2798766" y="3581400"/>
            <a:ext cx="7869237"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0749" name="AutoShape 34"/>
          <p:cNvSpPr>
            <a:spLocks/>
          </p:cNvSpPr>
          <p:nvPr/>
        </p:nvSpPr>
        <p:spPr bwMode="auto">
          <a:xfrm rot="-5400000">
            <a:off x="4674084" y="5365751"/>
            <a:ext cx="269875" cy="990600"/>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0" name="Text Box 35"/>
          <p:cNvSpPr txBox="1">
            <a:spLocks noChangeArrowheads="1"/>
          </p:cNvSpPr>
          <p:nvPr/>
        </p:nvSpPr>
        <p:spPr bwMode="auto">
          <a:xfrm>
            <a:off x="4141160" y="6019800"/>
            <a:ext cx="134524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TG without </a:t>
            </a:r>
          </a:p>
          <a:p>
            <a:pPr algn="ctr">
              <a:lnSpc>
                <a:spcPct val="80000"/>
              </a:lnSpc>
            </a:pPr>
            <a:r>
              <a:rPr lang="en-US" sz="1200" dirty="0">
                <a:latin typeface="Tahoma" pitchFamily="34" charset="0"/>
                <a:ea typeface="ＭＳ Ｐゴシック" charset="-128"/>
                <a:cs typeface="Arial" pitchFamily="34" charset="0"/>
              </a:rPr>
              <a:t>Approved draft</a:t>
            </a:r>
          </a:p>
        </p:txBody>
      </p:sp>
      <p:sp>
        <p:nvSpPr>
          <p:cNvPr id="30751" name="Text Box 36"/>
          <p:cNvSpPr txBox="1">
            <a:spLocks noChangeArrowheads="1"/>
          </p:cNvSpPr>
          <p:nvPr/>
        </p:nvSpPr>
        <p:spPr bwMode="auto">
          <a:xfrm>
            <a:off x="1760538"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Discussion Topics</a:t>
            </a:r>
          </a:p>
        </p:txBody>
      </p:sp>
      <p:sp>
        <p:nvSpPr>
          <p:cNvPr id="30752" name="AutoShape 37"/>
          <p:cNvSpPr>
            <a:spLocks/>
          </p:cNvSpPr>
          <p:nvPr/>
        </p:nvSpPr>
        <p:spPr bwMode="auto">
          <a:xfrm rot="-5400000">
            <a:off x="2221687"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3" name="Text Box 38"/>
          <p:cNvSpPr txBox="1">
            <a:spLocks noChangeArrowheads="1"/>
          </p:cNvSpPr>
          <p:nvPr/>
        </p:nvSpPr>
        <p:spPr bwMode="auto">
          <a:xfrm>
            <a:off x="7940371" y="5957525"/>
            <a:ext cx="1124026"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Amendment</a:t>
            </a:r>
          </a:p>
        </p:txBody>
      </p:sp>
      <p:sp>
        <p:nvSpPr>
          <p:cNvPr id="9264" name="Cloud"/>
          <p:cNvSpPr>
            <a:spLocks noChangeAspect="1" noEditPoints="1" noChangeArrowheads="1"/>
          </p:cNvSpPr>
          <p:nvPr/>
        </p:nvSpPr>
        <p:spPr bwMode="auto">
          <a:xfrm>
            <a:off x="1371600" y="2184403"/>
            <a:ext cx="1466850" cy="26447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p:spPr>
        <p:txBody>
          <a:bodyPr/>
          <a:lstStyle/>
          <a:p>
            <a:pPr eaLnBrk="0" hangingPunct="0">
              <a:defRPr/>
            </a:pPr>
            <a:endParaRPr lang="en-US"/>
          </a:p>
        </p:txBody>
      </p:sp>
      <p:sp>
        <p:nvSpPr>
          <p:cNvPr id="30765" name="AutoShape 46"/>
          <p:cNvSpPr>
            <a:spLocks noChangeArrowheads="1"/>
          </p:cNvSpPr>
          <p:nvPr/>
        </p:nvSpPr>
        <p:spPr bwMode="auto">
          <a:xfrm>
            <a:off x="1676400" y="3200400"/>
            <a:ext cx="914400" cy="608013"/>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800" dirty="0">
                <a:latin typeface="Tahoma" pitchFamily="34" charset="0"/>
                <a:ea typeface="ＭＳ Ｐゴシック" charset="-128"/>
                <a:cs typeface="Arial" pitchFamily="34" charset="0"/>
              </a:rPr>
              <a:t>WNG</a:t>
            </a:r>
          </a:p>
        </p:txBody>
      </p:sp>
      <p:sp>
        <p:nvSpPr>
          <p:cNvPr id="42" name="AutoShape 46"/>
          <p:cNvSpPr>
            <a:spLocks noChangeArrowheads="1"/>
          </p:cNvSpPr>
          <p:nvPr/>
        </p:nvSpPr>
        <p:spPr bwMode="auto">
          <a:xfrm>
            <a:off x="8020990" y="4038600"/>
            <a:ext cx="990600" cy="5016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802.11ax</a:t>
            </a:r>
          </a:p>
          <a:p>
            <a:pPr algn="ctr"/>
            <a:r>
              <a:rPr lang="en-US" sz="1200" dirty="0">
                <a:latin typeface="Tahoma" pitchFamily="34" charset="0"/>
                <a:ea typeface="ＭＳ Ｐゴシック" charset="-128"/>
                <a:cs typeface="Arial" pitchFamily="34" charset="0"/>
              </a:rPr>
              <a:t>HEW</a:t>
            </a:r>
          </a:p>
        </p:txBody>
      </p:sp>
      <p:sp>
        <p:nvSpPr>
          <p:cNvPr id="45" name="AutoShape 46"/>
          <p:cNvSpPr>
            <a:spLocks noChangeArrowheads="1"/>
          </p:cNvSpPr>
          <p:nvPr/>
        </p:nvSpPr>
        <p:spPr bwMode="auto">
          <a:xfrm>
            <a:off x="8020990" y="4573626"/>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802.11ay</a:t>
            </a:r>
          </a:p>
          <a:p>
            <a:pPr algn="ctr"/>
            <a:r>
              <a:rPr lang="en-US" sz="1200" dirty="0">
                <a:latin typeface="Tahoma" pitchFamily="34" charset="0"/>
                <a:ea typeface="ＭＳ Ｐゴシック" charset="-128"/>
                <a:cs typeface="Arial" pitchFamily="34" charset="0"/>
              </a:rPr>
              <a:t>NG60</a:t>
            </a:r>
          </a:p>
        </p:txBody>
      </p:sp>
      <p:sp>
        <p:nvSpPr>
          <p:cNvPr id="51" name="AutoShape 11"/>
          <p:cNvSpPr>
            <a:spLocks noChangeArrowheads="1"/>
          </p:cNvSpPr>
          <p:nvPr/>
        </p:nvSpPr>
        <p:spPr bwMode="auto">
          <a:xfrm>
            <a:off x="9294616" y="1436917"/>
            <a:ext cx="914400" cy="4259035"/>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dirty="0">
                <a:latin typeface="Arial" panose="020B0604020202020204" pitchFamily="34" charset="0"/>
                <a:cs typeface="Arial" panose="020B0604020202020204" pitchFamily="34" charset="0"/>
              </a:rPr>
              <a:t>802.11</a:t>
            </a:r>
          </a:p>
          <a:p>
            <a:pPr algn="ctr" eaLnBrk="0" hangingPunct="0">
              <a:defRPr/>
            </a:pPr>
            <a:r>
              <a:rPr lang="en-US" sz="1400" dirty="0">
                <a:latin typeface="Arial" panose="020B0604020202020204" pitchFamily="34" charset="0"/>
                <a:cs typeface="Arial" panose="020B0604020202020204" pitchFamily="34" charset="0"/>
              </a:rPr>
              <a:t>-2020</a:t>
            </a:r>
          </a:p>
        </p:txBody>
      </p:sp>
      <p:sp>
        <p:nvSpPr>
          <p:cNvPr id="52" name="Slide Number Placeholder 4"/>
          <p:cNvSpPr txBox="1">
            <a:spLocks/>
          </p:cNvSpPr>
          <p:nvPr/>
        </p:nvSpPr>
        <p:spPr>
          <a:xfrm>
            <a:off x="9982200" y="6629400"/>
            <a:ext cx="438150" cy="228600"/>
          </a:xfrm>
          <a:prstGeom prst="rect">
            <a:avLst/>
          </a:prstGeom>
        </p:spPr>
        <p:txBody>
          <a:bodyPr/>
          <a:lstStyle/>
          <a:p>
            <a:pPr eaLnBrk="1" fontAlgn="auto" hangingPunct="1">
              <a:spcBef>
                <a:spcPts val="0"/>
              </a:spcBef>
              <a:spcAft>
                <a:spcPts val="0"/>
              </a:spcAft>
              <a:defRPr/>
            </a:pPr>
            <a:fld id="{9DB06DC2-A86B-4567-B1B6-4A779827CDB5}" type="slidenum">
              <a:rPr lang="en-US" sz="800">
                <a:latin typeface="+mj-lt"/>
              </a:rPr>
              <a:pPr eaLnBrk="1" fontAlgn="auto" hangingPunct="1">
                <a:spcBef>
                  <a:spcPts val="0"/>
                </a:spcBef>
                <a:spcAft>
                  <a:spcPts val="0"/>
                </a:spcAft>
                <a:defRPr/>
              </a:pPr>
              <a:t>17</a:t>
            </a:fld>
            <a:endParaRPr lang="en-US" sz="800" dirty="0">
              <a:latin typeface="+mj-lt"/>
            </a:endParaRPr>
          </a:p>
        </p:txBody>
      </p:sp>
      <p:sp>
        <p:nvSpPr>
          <p:cNvPr id="4" name="Footer Placeholder 3"/>
          <p:cNvSpPr>
            <a:spLocks noGrp="1"/>
          </p:cNvSpPr>
          <p:nvPr>
            <p:ph type="ftr" sz="quarter" idx="11"/>
          </p:nvPr>
        </p:nvSpPr>
        <p:spPr/>
        <p:txBody>
          <a:bodyPr/>
          <a:lstStyle/>
          <a:p>
            <a:pPr>
              <a:defRPr/>
            </a:pPr>
            <a:r>
              <a:rPr lang="en-US"/>
              <a:t>Dorothy Stanley, HP Enterprise</a:t>
            </a:r>
          </a:p>
        </p:txBody>
      </p:sp>
      <p:sp>
        <p:nvSpPr>
          <p:cNvPr id="5" name="Date Placeholder 4"/>
          <p:cNvSpPr>
            <a:spLocks noGrp="1"/>
          </p:cNvSpPr>
          <p:nvPr>
            <p:ph type="dt" sz="half" idx="10"/>
          </p:nvPr>
        </p:nvSpPr>
        <p:spPr/>
        <p:txBody>
          <a:bodyPr/>
          <a:lstStyle/>
          <a:p>
            <a:pPr>
              <a:defRPr/>
            </a:pPr>
            <a:r>
              <a:rPr lang="en-US"/>
              <a:t>March 2024</a:t>
            </a:r>
            <a:endParaRPr lang="en-US" dirty="0"/>
          </a:p>
        </p:txBody>
      </p:sp>
      <p:sp>
        <p:nvSpPr>
          <p:cNvPr id="44" name="AutoShape 46"/>
          <p:cNvSpPr>
            <a:spLocks noChangeArrowheads="1"/>
          </p:cNvSpPr>
          <p:nvPr/>
        </p:nvSpPr>
        <p:spPr bwMode="auto">
          <a:xfrm>
            <a:off x="8001000" y="2133600"/>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802.11az</a:t>
            </a:r>
          </a:p>
          <a:p>
            <a:pPr algn="ctr"/>
            <a:r>
              <a:rPr lang="en-US" sz="1200" dirty="0">
                <a:latin typeface="Tahoma" pitchFamily="34" charset="0"/>
                <a:ea typeface="ＭＳ Ｐゴシック" charset="-128"/>
                <a:cs typeface="Arial" pitchFamily="34" charset="0"/>
              </a:rPr>
              <a:t>NGP</a:t>
            </a:r>
          </a:p>
        </p:txBody>
      </p:sp>
      <p:sp>
        <p:nvSpPr>
          <p:cNvPr id="46" name="AutoShape 46"/>
          <p:cNvSpPr>
            <a:spLocks noChangeArrowheads="1"/>
          </p:cNvSpPr>
          <p:nvPr/>
        </p:nvSpPr>
        <p:spPr bwMode="auto">
          <a:xfrm>
            <a:off x="8001000" y="2743200"/>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802.11ba</a:t>
            </a:r>
          </a:p>
          <a:p>
            <a:pPr algn="ctr"/>
            <a:r>
              <a:rPr lang="en-US" sz="1200" dirty="0">
                <a:latin typeface="Tahoma" pitchFamily="34" charset="0"/>
                <a:ea typeface="ＭＳ Ｐゴシック" charset="-128"/>
                <a:cs typeface="Arial" pitchFamily="34" charset="0"/>
              </a:rPr>
              <a:t>WUR</a:t>
            </a:r>
          </a:p>
        </p:txBody>
      </p:sp>
      <p:sp>
        <p:nvSpPr>
          <p:cNvPr id="48" name="AutoShape 46"/>
          <p:cNvSpPr>
            <a:spLocks noChangeArrowheads="1"/>
          </p:cNvSpPr>
          <p:nvPr/>
        </p:nvSpPr>
        <p:spPr bwMode="auto">
          <a:xfrm>
            <a:off x="6816914" y="4700420"/>
            <a:ext cx="1007658" cy="593601"/>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802.11be </a:t>
            </a:r>
            <a:br>
              <a:rPr lang="en-US" sz="1200" dirty="0">
                <a:latin typeface="Tahoma" pitchFamily="34" charset="0"/>
                <a:ea typeface="ＭＳ Ｐゴシック" charset="-128"/>
                <a:cs typeface="Arial" pitchFamily="34" charset="0"/>
              </a:rPr>
            </a:br>
            <a:r>
              <a:rPr lang="en-US" sz="1200" dirty="0">
                <a:latin typeface="Tahoma" pitchFamily="34" charset="0"/>
                <a:ea typeface="ＭＳ Ｐゴシック" charset="-128"/>
                <a:cs typeface="Arial" pitchFamily="34" charset="0"/>
              </a:rPr>
              <a:t>EHT</a:t>
            </a:r>
          </a:p>
        </p:txBody>
      </p:sp>
      <p:sp>
        <p:nvSpPr>
          <p:cNvPr id="53" name="AutoShape 27"/>
          <p:cNvSpPr>
            <a:spLocks/>
          </p:cNvSpPr>
          <p:nvPr/>
        </p:nvSpPr>
        <p:spPr bwMode="auto">
          <a:xfrm rot="-5400000">
            <a:off x="8411369"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36" name="AutoShape 46"/>
          <p:cNvSpPr>
            <a:spLocks noChangeArrowheads="1"/>
          </p:cNvSpPr>
          <p:nvPr/>
        </p:nvSpPr>
        <p:spPr bwMode="auto">
          <a:xfrm>
            <a:off x="6814683" y="2874274"/>
            <a:ext cx="1007657" cy="599750"/>
          </a:xfrm>
          <a:prstGeom prst="cube">
            <a:avLst>
              <a:gd name="adj" fmla="val 10069"/>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err="1">
                <a:latin typeface="Arial" panose="020B0604020202020204" pitchFamily="34" charset="0"/>
                <a:cs typeface="Arial" panose="020B0604020202020204" pitchFamily="34" charset="0"/>
              </a:rPr>
              <a:t>REVme</a:t>
            </a:r>
            <a:endParaRPr lang="en-US" sz="1400" dirty="0">
              <a:latin typeface="Arial" panose="020B0604020202020204" pitchFamily="34" charset="0"/>
              <a:cs typeface="Arial" panose="020B0604020202020204" pitchFamily="34" charset="0"/>
            </a:endParaRPr>
          </a:p>
        </p:txBody>
      </p:sp>
      <p:sp>
        <p:nvSpPr>
          <p:cNvPr id="37" name="AutoShape 46"/>
          <p:cNvSpPr>
            <a:spLocks noChangeArrowheads="1"/>
          </p:cNvSpPr>
          <p:nvPr/>
        </p:nvSpPr>
        <p:spPr bwMode="auto">
          <a:xfrm>
            <a:off x="6850446" y="1977865"/>
            <a:ext cx="990600" cy="5997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802.11bc</a:t>
            </a:r>
          </a:p>
          <a:p>
            <a:pPr algn="ctr"/>
            <a:r>
              <a:rPr lang="en-US" sz="1200" dirty="0">
                <a:latin typeface="Tahoma" pitchFamily="34" charset="0"/>
                <a:ea typeface="ＭＳ Ｐゴシック" charset="-128"/>
                <a:cs typeface="Arial" pitchFamily="34" charset="0"/>
              </a:rPr>
              <a:t>BCS</a:t>
            </a:r>
          </a:p>
        </p:txBody>
      </p:sp>
      <p:sp>
        <p:nvSpPr>
          <p:cNvPr id="39" name="AutoShape 46"/>
          <p:cNvSpPr>
            <a:spLocks noChangeArrowheads="1"/>
          </p:cNvSpPr>
          <p:nvPr/>
        </p:nvSpPr>
        <p:spPr bwMode="auto">
          <a:xfrm>
            <a:off x="8003948" y="5149850"/>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802.11bd</a:t>
            </a:r>
            <a:br>
              <a:rPr lang="en-US" sz="1200" dirty="0">
                <a:latin typeface="Tahoma" pitchFamily="34" charset="0"/>
                <a:ea typeface="ＭＳ Ｐゴシック" charset="-128"/>
                <a:cs typeface="Arial" pitchFamily="34" charset="0"/>
              </a:rPr>
            </a:br>
            <a:r>
              <a:rPr lang="en-US" sz="1200" dirty="0">
                <a:latin typeface="Tahoma" pitchFamily="34" charset="0"/>
                <a:ea typeface="ＭＳ Ｐゴシック" charset="-128"/>
                <a:cs typeface="Arial" pitchFamily="34" charset="0"/>
              </a:rPr>
              <a:t> NGV</a:t>
            </a:r>
          </a:p>
        </p:txBody>
      </p:sp>
      <p:sp>
        <p:nvSpPr>
          <p:cNvPr id="40" name="AutoShape 46"/>
          <p:cNvSpPr>
            <a:spLocks noChangeArrowheads="1"/>
          </p:cNvSpPr>
          <p:nvPr/>
        </p:nvSpPr>
        <p:spPr bwMode="auto">
          <a:xfrm>
            <a:off x="8020990" y="3438798"/>
            <a:ext cx="1007374" cy="56642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802.11bb</a:t>
            </a:r>
          </a:p>
          <a:p>
            <a:pPr algn="ctr"/>
            <a:r>
              <a:rPr lang="en-US" sz="1200" dirty="0">
                <a:latin typeface="Tahoma" pitchFamily="34" charset="0"/>
                <a:ea typeface="ＭＳ Ｐゴシック" charset="-128"/>
                <a:cs typeface="Arial" pitchFamily="34" charset="0"/>
              </a:rPr>
              <a:t>LC</a:t>
            </a:r>
          </a:p>
        </p:txBody>
      </p:sp>
      <p:sp>
        <p:nvSpPr>
          <p:cNvPr id="41" name="AutoShape 46"/>
          <p:cNvSpPr>
            <a:spLocks noChangeArrowheads="1"/>
          </p:cNvSpPr>
          <p:nvPr/>
        </p:nvSpPr>
        <p:spPr bwMode="auto">
          <a:xfrm>
            <a:off x="4290757" y="2265476"/>
            <a:ext cx="929946" cy="47772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802.11bi</a:t>
            </a:r>
          </a:p>
          <a:p>
            <a:pPr algn="ctr"/>
            <a:r>
              <a:rPr lang="en-US" sz="1100" dirty="0">
                <a:latin typeface="Tahoma" pitchFamily="34" charset="0"/>
                <a:ea typeface="ＭＳ Ｐゴシック" charset="-128"/>
                <a:cs typeface="Arial" pitchFamily="34" charset="0"/>
              </a:rPr>
              <a:t>EDP</a:t>
            </a:r>
          </a:p>
        </p:txBody>
      </p:sp>
      <p:sp>
        <p:nvSpPr>
          <p:cNvPr id="49" name="AutoShape 46"/>
          <p:cNvSpPr>
            <a:spLocks noChangeArrowheads="1"/>
          </p:cNvSpPr>
          <p:nvPr/>
        </p:nvSpPr>
        <p:spPr bwMode="auto">
          <a:xfrm>
            <a:off x="5469343" y="3220842"/>
            <a:ext cx="1007658" cy="5997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802.11bf</a:t>
            </a:r>
            <a:br>
              <a:rPr lang="en-US" sz="1100" dirty="0">
                <a:latin typeface="Tahoma" pitchFamily="34" charset="0"/>
                <a:ea typeface="ＭＳ Ｐゴシック" charset="-128"/>
                <a:cs typeface="Arial" pitchFamily="34" charset="0"/>
              </a:rPr>
            </a:br>
            <a:r>
              <a:rPr lang="en-US" sz="1100" dirty="0">
                <a:latin typeface="Tahoma" pitchFamily="34" charset="0"/>
                <a:ea typeface="ＭＳ Ｐゴシック" charset="-128"/>
                <a:cs typeface="Arial" pitchFamily="34" charset="0"/>
              </a:rPr>
              <a:t>SENS</a:t>
            </a:r>
          </a:p>
        </p:txBody>
      </p:sp>
      <p:sp>
        <p:nvSpPr>
          <p:cNvPr id="2" name="Slide Number Placeholder 1"/>
          <p:cNvSpPr>
            <a:spLocks noGrp="1"/>
          </p:cNvSpPr>
          <p:nvPr>
            <p:ph type="sldNum" sz="quarter" idx="12"/>
          </p:nvPr>
        </p:nvSpPr>
        <p:spPr/>
        <p:txBody>
          <a:bodyPr/>
          <a:lstStyle/>
          <a:p>
            <a:pPr>
              <a:defRPr/>
            </a:pPr>
            <a:r>
              <a:rPr lang="en-US"/>
              <a:t>Slide </a:t>
            </a:r>
            <a:fld id="{3FBD1F51-5136-477F-A21E-BB3B46CB0CD8}" type="slidenum">
              <a:rPr lang="en-US" smtClean="0"/>
              <a:pPr>
                <a:defRPr/>
              </a:pPr>
              <a:t>17</a:t>
            </a:fld>
            <a:endParaRPr lang="en-US"/>
          </a:p>
        </p:txBody>
      </p:sp>
      <p:sp>
        <p:nvSpPr>
          <p:cNvPr id="50" name="AutoShape 46"/>
          <p:cNvSpPr>
            <a:spLocks noChangeArrowheads="1"/>
          </p:cNvSpPr>
          <p:nvPr/>
        </p:nvSpPr>
        <p:spPr bwMode="auto">
          <a:xfrm>
            <a:off x="298027" y="3140798"/>
            <a:ext cx="997373" cy="84075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ITU Liaison</a:t>
            </a:r>
          </a:p>
          <a:p>
            <a:pPr algn="ctr"/>
            <a:r>
              <a:rPr lang="en-US" sz="1100" dirty="0">
                <a:latin typeface="Tahoma" pitchFamily="34" charset="0"/>
                <a:ea typeface="ＭＳ Ｐゴシック" charset="-128"/>
                <a:cs typeface="Arial" pitchFamily="34" charset="0"/>
              </a:rPr>
              <a:t>(ITU) AHG</a:t>
            </a:r>
          </a:p>
        </p:txBody>
      </p:sp>
      <p:sp>
        <p:nvSpPr>
          <p:cNvPr id="54" name="Text Box 3"/>
          <p:cNvSpPr txBox="1">
            <a:spLocks noChangeArrowheads="1"/>
          </p:cNvSpPr>
          <p:nvPr/>
        </p:nvSpPr>
        <p:spPr bwMode="auto">
          <a:xfrm>
            <a:off x="304800" y="5182748"/>
            <a:ext cx="82266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Liaison</a:t>
            </a:r>
            <a:endParaRPr lang="en-US" sz="2000" dirty="0">
              <a:latin typeface="Tahoma" pitchFamily="34" charset="0"/>
              <a:ea typeface="ＭＳ Ｐゴシック" charset="-128"/>
              <a:cs typeface="Arial" pitchFamily="34" charset="0"/>
            </a:endParaRPr>
          </a:p>
        </p:txBody>
      </p:sp>
      <p:sp>
        <p:nvSpPr>
          <p:cNvPr id="55" name="Text Box 36"/>
          <p:cNvSpPr txBox="1">
            <a:spLocks noChangeArrowheads="1"/>
          </p:cNvSpPr>
          <p:nvPr/>
        </p:nvSpPr>
        <p:spPr bwMode="auto">
          <a:xfrm>
            <a:off x="387707"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Liaison  Topics</a:t>
            </a:r>
          </a:p>
        </p:txBody>
      </p:sp>
      <p:sp>
        <p:nvSpPr>
          <p:cNvPr id="56" name="AutoShape 37"/>
          <p:cNvSpPr>
            <a:spLocks/>
          </p:cNvSpPr>
          <p:nvPr/>
        </p:nvSpPr>
        <p:spPr bwMode="auto">
          <a:xfrm rot="-5400000">
            <a:off x="848856"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58" name="AutoShape 46"/>
          <p:cNvSpPr>
            <a:spLocks noChangeArrowheads="1"/>
          </p:cNvSpPr>
          <p:nvPr/>
        </p:nvSpPr>
        <p:spPr bwMode="auto">
          <a:xfrm>
            <a:off x="5564297" y="1918482"/>
            <a:ext cx="961029" cy="58585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802.11bh </a:t>
            </a:r>
          </a:p>
          <a:p>
            <a:pPr algn="ctr"/>
            <a:r>
              <a:rPr lang="en-US" sz="1100" dirty="0">
                <a:latin typeface="Tahoma" pitchFamily="34" charset="0"/>
                <a:ea typeface="ＭＳ Ｐゴシック" charset="-128"/>
                <a:cs typeface="Arial" pitchFamily="34" charset="0"/>
              </a:rPr>
              <a:t>RCM</a:t>
            </a:r>
          </a:p>
        </p:txBody>
      </p:sp>
      <p:sp>
        <p:nvSpPr>
          <p:cNvPr id="59" name="AutoShape 46"/>
          <p:cNvSpPr>
            <a:spLocks noChangeArrowheads="1"/>
          </p:cNvSpPr>
          <p:nvPr/>
        </p:nvSpPr>
        <p:spPr bwMode="auto">
          <a:xfrm>
            <a:off x="4233051" y="3679286"/>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802.11bn</a:t>
            </a:r>
          </a:p>
          <a:p>
            <a:pPr algn="ctr"/>
            <a:r>
              <a:rPr lang="en-US" sz="1100" dirty="0">
                <a:latin typeface="Tahoma" pitchFamily="34" charset="0"/>
                <a:ea typeface="ＭＳ Ｐゴシック" charset="-128"/>
                <a:cs typeface="Arial" pitchFamily="34" charset="0"/>
              </a:rPr>
              <a:t>UHR</a:t>
            </a:r>
          </a:p>
        </p:txBody>
      </p:sp>
      <p:sp>
        <p:nvSpPr>
          <p:cNvPr id="60" name="AutoShape 46"/>
          <p:cNvSpPr>
            <a:spLocks noChangeArrowheads="1"/>
          </p:cNvSpPr>
          <p:nvPr/>
        </p:nvSpPr>
        <p:spPr bwMode="auto">
          <a:xfrm>
            <a:off x="3045583" y="2721769"/>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AIML TIG</a:t>
            </a:r>
          </a:p>
        </p:txBody>
      </p:sp>
      <p:sp>
        <p:nvSpPr>
          <p:cNvPr id="47" name="AutoShape 46"/>
          <p:cNvSpPr>
            <a:spLocks noChangeArrowheads="1"/>
          </p:cNvSpPr>
          <p:nvPr/>
        </p:nvSpPr>
        <p:spPr bwMode="auto">
          <a:xfrm>
            <a:off x="8001000" y="1437941"/>
            <a:ext cx="934864" cy="58585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t>
            </a:r>
          </a:p>
          <a:p>
            <a:pPr algn="ctr"/>
            <a:r>
              <a:rPr lang="en-US" sz="1200" dirty="0">
                <a:latin typeface="Tahoma" pitchFamily="34" charset="0"/>
                <a:ea typeface="ＭＳ Ｐゴシック" charset="-128"/>
                <a:cs typeface="Arial" pitchFamily="34" charset="0"/>
              </a:rPr>
              <a:t>COR 1</a:t>
            </a:r>
          </a:p>
        </p:txBody>
      </p:sp>
      <p:sp>
        <p:nvSpPr>
          <p:cNvPr id="57" name="AutoShape 46"/>
          <p:cNvSpPr>
            <a:spLocks noChangeArrowheads="1"/>
          </p:cNvSpPr>
          <p:nvPr/>
        </p:nvSpPr>
        <p:spPr bwMode="auto">
          <a:xfrm>
            <a:off x="3038399" y="4419601"/>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AMP SG</a:t>
            </a:r>
          </a:p>
        </p:txBody>
      </p:sp>
      <p:sp>
        <p:nvSpPr>
          <p:cNvPr id="61" name="AutoShape 46"/>
          <p:cNvSpPr>
            <a:spLocks noChangeArrowheads="1"/>
          </p:cNvSpPr>
          <p:nvPr/>
        </p:nvSpPr>
        <p:spPr bwMode="auto">
          <a:xfrm>
            <a:off x="5536603" y="2577615"/>
            <a:ext cx="961029" cy="58309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802.11bk</a:t>
            </a:r>
          </a:p>
          <a:p>
            <a:pPr algn="ctr"/>
            <a:r>
              <a:rPr lang="en-US" sz="1100" dirty="0">
                <a:latin typeface="Tahoma" pitchFamily="34" charset="0"/>
                <a:ea typeface="ＭＳ Ｐゴシック" charset="-128"/>
                <a:cs typeface="Arial" pitchFamily="34" charset="0"/>
              </a:rPr>
              <a:t>320MHz </a:t>
            </a:r>
            <a:r>
              <a:rPr lang="en-US" sz="1100" dirty="0" err="1">
                <a:latin typeface="Tahoma" pitchFamily="34" charset="0"/>
                <a:ea typeface="ＭＳ Ｐゴシック" charset="-128"/>
                <a:cs typeface="Arial" pitchFamily="34" charset="0"/>
              </a:rPr>
              <a:t>Pos</a:t>
            </a:r>
            <a:endParaRPr lang="en-US" sz="1100" dirty="0">
              <a:latin typeface="Tahoma" pitchFamily="34" charset="0"/>
              <a:ea typeface="ＭＳ Ｐゴシック" charset="-128"/>
              <a:cs typeface="Arial" pitchFamily="34" charset="0"/>
            </a:endParaRPr>
          </a:p>
        </p:txBody>
      </p:sp>
      <p:sp>
        <p:nvSpPr>
          <p:cNvPr id="3" name="AutoShape 46">
            <a:extLst>
              <a:ext uri="{FF2B5EF4-FFF2-40B4-BE49-F238E27FC236}">
                <a16:creationId xmlns:a16="http://schemas.microsoft.com/office/drawing/2014/main" id="{605C25CD-DFF3-8884-3300-75C252FE80A9}"/>
              </a:ext>
            </a:extLst>
          </p:cNvPr>
          <p:cNvSpPr>
            <a:spLocks noChangeArrowheads="1"/>
          </p:cNvSpPr>
          <p:nvPr/>
        </p:nvSpPr>
        <p:spPr bwMode="auto">
          <a:xfrm>
            <a:off x="3032571" y="3698978"/>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IMMW SG</a:t>
            </a:r>
          </a:p>
          <a:p>
            <a:pPr algn="ctr"/>
            <a:endParaRPr lang="en-US" sz="1100" dirty="0">
              <a:latin typeface="Tahoma" pitchFamily="34" charset="0"/>
              <a:ea typeface="ＭＳ Ｐゴシック" charset="-128"/>
              <a:cs typeface="Arial" pitchFamily="34" charset="0"/>
            </a:endParaRPr>
          </a:p>
        </p:txBody>
      </p:sp>
      <p:sp>
        <p:nvSpPr>
          <p:cNvPr id="6" name="AutoShape 46">
            <a:extLst>
              <a:ext uri="{FF2B5EF4-FFF2-40B4-BE49-F238E27FC236}">
                <a16:creationId xmlns:a16="http://schemas.microsoft.com/office/drawing/2014/main" id="{40BECB86-3943-CE43-8BDE-2845BF1EB1E5}"/>
              </a:ext>
            </a:extLst>
          </p:cNvPr>
          <p:cNvSpPr>
            <a:spLocks noChangeArrowheads="1"/>
          </p:cNvSpPr>
          <p:nvPr/>
        </p:nvSpPr>
        <p:spPr bwMode="auto">
          <a:xfrm>
            <a:off x="6841226" y="1285863"/>
            <a:ext cx="1018261" cy="59974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t>
            </a:r>
          </a:p>
          <a:p>
            <a:pPr algn="ctr"/>
            <a:r>
              <a:rPr lang="en-US" sz="1200" dirty="0">
                <a:latin typeface="Tahoma" pitchFamily="34" charset="0"/>
                <a:ea typeface="ＭＳ Ｐゴシック" charset="-128"/>
                <a:cs typeface="Arial" pitchFamily="34" charset="0"/>
              </a:rPr>
              <a:t>COR 2</a:t>
            </a:r>
          </a:p>
        </p:txBody>
      </p:sp>
    </p:spTree>
    <p:extLst>
      <p:ext uri="{BB962C8B-B14F-4D97-AF65-F5344CB8AC3E}">
        <p14:creationId xmlns:p14="http://schemas.microsoft.com/office/powerpoint/2010/main" val="20161957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1524000" y="685800"/>
            <a:ext cx="9677400" cy="533400"/>
          </a:xfrm>
        </p:spPr>
        <p:txBody>
          <a:bodyPr/>
          <a:lstStyle/>
          <a:p>
            <a:r>
              <a:rPr lang="en-GB" sz="2800" dirty="0"/>
              <a:t>M4.1.5 /W2.6 Summary of ballots and comment collections</a:t>
            </a:r>
          </a:p>
        </p:txBody>
      </p:sp>
      <p:sp>
        <p:nvSpPr>
          <p:cNvPr id="2150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graphicFrame>
        <p:nvGraphicFramePr>
          <p:cNvPr id="7" name="Table 6"/>
          <p:cNvGraphicFramePr>
            <a:graphicFrameLocks noGrp="1"/>
          </p:cNvGraphicFramePr>
          <p:nvPr>
            <p:extLst>
              <p:ext uri="{D42A27DB-BD31-4B8C-83A1-F6EECF244321}">
                <p14:modId xmlns:p14="http://schemas.microsoft.com/office/powerpoint/2010/main" val="3615419169"/>
              </p:ext>
            </p:extLst>
          </p:nvPr>
        </p:nvGraphicFramePr>
        <p:xfrm>
          <a:off x="750357" y="1371600"/>
          <a:ext cx="10908243" cy="3800476"/>
        </p:xfrm>
        <a:graphic>
          <a:graphicData uri="http://schemas.openxmlformats.org/drawingml/2006/table">
            <a:tbl>
              <a:tblPr firstRow="1" bandRow="1">
                <a:tableStyleId>{93296810-A885-4BE3-A3E7-6D5BEEA58F35}</a:tableStyleId>
              </a:tblPr>
              <a:tblGrid>
                <a:gridCol w="765343">
                  <a:extLst>
                    <a:ext uri="{9D8B030D-6E8A-4147-A177-3AD203B41FA5}">
                      <a16:colId xmlns:a16="http://schemas.microsoft.com/office/drawing/2014/main" val="20000"/>
                    </a:ext>
                  </a:extLst>
                </a:gridCol>
                <a:gridCol w="13799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867636">
                  <a:extLst>
                    <a:ext uri="{9D8B030D-6E8A-4147-A177-3AD203B41FA5}">
                      <a16:colId xmlns:a16="http://schemas.microsoft.com/office/drawing/2014/main" val="20003"/>
                    </a:ext>
                  </a:extLst>
                </a:gridCol>
                <a:gridCol w="656364">
                  <a:extLst>
                    <a:ext uri="{9D8B030D-6E8A-4147-A177-3AD203B41FA5}">
                      <a16:colId xmlns:a16="http://schemas.microsoft.com/office/drawing/2014/main" val="20004"/>
                    </a:ext>
                  </a:extLst>
                </a:gridCol>
                <a:gridCol w="838200">
                  <a:extLst>
                    <a:ext uri="{9D8B030D-6E8A-4147-A177-3AD203B41FA5}">
                      <a16:colId xmlns:a16="http://schemas.microsoft.com/office/drawing/2014/main" val="20005"/>
                    </a:ext>
                  </a:extLst>
                </a:gridCol>
                <a:gridCol w="666193">
                  <a:extLst>
                    <a:ext uri="{9D8B030D-6E8A-4147-A177-3AD203B41FA5}">
                      <a16:colId xmlns:a16="http://schemas.microsoft.com/office/drawing/2014/main" val="20006"/>
                    </a:ext>
                  </a:extLst>
                </a:gridCol>
                <a:gridCol w="765268">
                  <a:extLst>
                    <a:ext uri="{9D8B030D-6E8A-4147-A177-3AD203B41FA5}">
                      <a16:colId xmlns:a16="http://schemas.microsoft.com/office/drawing/2014/main" val="20007"/>
                    </a:ext>
                  </a:extLst>
                </a:gridCol>
                <a:gridCol w="969300">
                  <a:extLst>
                    <a:ext uri="{9D8B030D-6E8A-4147-A177-3AD203B41FA5}">
                      <a16:colId xmlns:a16="http://schemas.microsoft.com/office/drawing/2014/main" val="20008"/>
                    </a:ext>
                  </a:extLst>
                </a:gridCol>
                <a:gridCol w="720252">
                  <a:extLst>
                    <a:ext uri="{9D8B030D-6E8A-4147-A177-3AD203B41FA5}">
                      <a16:colId xmlns:a16="http://schemas.microsoft.com/office/drawing/2014/main" val="20009"/>
                    </a:ext>
                  </a:extLst>
                </a:gridCol>
                <a:gridCol w="688987">
                  <a:extLst>
                    <a:ext uri="{9D8B030D-6E8A-4147-A177-3AD203B41FA5}">
                      <a16:colId xmlns:a16="http://schemas.microsoft.com/office/drawing/2014/main" val="20010"/>
                    </a:ext>
                  </a:extLst>
                </a:gridCol>
                <a:gridCol w="762000">
                  <a:extLst>
                    <a:ext uri="{9D8B030D-6E8A-4147-A177-3AD203B41FA5}">
                      <a16:colId xmlns:a16="http://schemas.microsoft.com/office/drawing/2014/main" val="20011"/>
                    </a:ext>
                  </a:extLst>
                </a:gridCol>
                <a:gridCol w="838200">
                  <a:extLst>
                    <a:ext uri="{9D8B030D-6E8A-4147-A177-3AD203B41FA5}">
                      <a16:colId xmlns:a16="http://schemas.microsoft.com/office/drawing/2014/main" val="20012"/>
                    </a:ext>
                  </a:extLst>
                </a:gridCol>
              </a:tblGrid>
              <a:tr h="1752600">
                <a:tc>
                  <a:txBody>
                    <a:bodyPr/>
                    <a:lstStyle/>
                    <a:p>
                      <a:pPr lvl="0" algn="ctr"/>
                      <a:r>
                        <a:rPr lang="en-GB" sz="2400" dirty="0"/>
                        <a:t>Type</a:t>
                      </a:r>
                      <a:endParaRPr lang="en-GB" sz="2400" b="1" dirty="0">
                        <a:latin typeface="Arial Narrow" panose="020B0606020202030204" pitchFamily="34" charset="0"/>
                      </a:endParaRPr>
                    </a:p>
                  </a:txBody>
                  <a:tcPr vert="vert270" anchor="ctr"/>
                </a:tc>
                <a:tc>
                  <a:txBody>
                    <a:bodyPr/>
                    <a:lstStyle/>
                    <a:p>
                      <a:pPr lvl="0" algn="ctr"/>
                      <a:r>
                        <a:rPr lang="en-GB" sz="2400" dirty="0"/>
                        <a:t>Label</a:t>
                      </a:r>
                      <a:endParaRPr lang="en-GB" sz="2400" b="1" dirty="0">
                        <a:latin typeface="Arial Narrow" panose="020B0606020202030204" pitchFamily="34" charset="0"/>
                      </a:endParaRPr>
                    </a:p>
                  </a:txBody>
                  <a:tcPr vert="vert270" anchor="ctr"/>
                </a:tc>
                <a:tc>
                  <a:txBody>
                    <a:bodyPr/>
                    <a:lstStyle/>
                    <a:p>
                      <a:pPr lvl="0" algn="ctr"/>
                      <a:r>
                        <a:rPr lang="en-GB" sz="2000" dirty="0"/>
                        <a:t>Group</a:t>
                      </a:r>
                      <a:endParaRPr lang="en-GB" sz="2000" b="1" dirty="0">
                        <a:latin typeface="Arial Narrow" panose="020B0606020202030204" pitchFamily="34" charset="0"/>
                      </a:endParaRPr>
                    </a:p>
                  </a:txBody>
                  <a:tcPr vert="vert270" anchor="ctr"/>
                </a:tc>
                <a:tc>
                  <a:txBody>
                    <a:bodyPr/>
                    <a:lstStyle/>
                    <a:p>
                      <a:pPr lvl="0" algn="ctr"/>
                      <a:r>
                        <a:rPr lang="en-GB" sz="2000" dirty="0"/>
                        <a:t>Opened</a:t>
                      </a:r>
                    </a:p>
                    <a:p>
                      <a:pPr lvl="0" algn="ctr"/>
                      <a:r>
                        <a:rPr lang="en-GB" sz="2000" dirty="0"/>
                        <a:t> (mm-</a:t>
                      </a:r>
                      <a:r>
                        <a:rPr lang="en-GB" sz="2000" dirty="0" err="1"/>
                        <a:t>dd</a:t>
                      </a:r>
                      <a:r>
                        <a:rPr lang="en-GB" sz="2000" dirty="0"/>
                        <a:t>)</a:t>
                      </a:r>
                      <a:endParaRPr lang="en-GB" sz="2000" b="1" dirty="0">
                        <a:latin typeface="Arial Narrow" panose="020B0606020202030204" pitchFamily="34" charset="0"/>
                      </a:endParaRPr>
                    </a:p>
                  </a:txBody>
                  <a:tcPr vert="vert270" anchor="ctr"/>
                </a:tc>
                <a:tc>
                  <a:txBody>
                    <a:bodyPr/>
                    <a:lstStyle/>
                    <a:p>
                      <a:pPr lvl="0" algn="ctr"/>
                      <a:r>
                        <a:rPr lang="en-GB" sz="2000" dirty="0" err="1"/>
                        <a:t>Dur</a:t>
                      </a:r>
                      <a:r>
                        <a:rPr lang="en-GB" sz="2000" dirty="0"/>
                        <a:t> (d)</a:t>
                      </a:r>
                      <a:endParaRPr lang="en-GB" sz="2000" b="1" dirty="0">
                        <a:latin typeface="Arial Narrow" panose="020B0606020202030204" pitchFamily="34" charset="0"/>
                      </a:endParaRPr>
                    </a:p>
                  </a:txBody>
                  <a:tcPr vert="vert270" anchor="ctr"/>
                </a:tc>
                <a:tc>
                  <a:txBody>
                    <a:bodyPr/>
                    <a:lstStyle/>
                    <a:p>
                      <a:pPr lvl="0" algn="ctr"/>
                      <a:r>
                        <a:rPr lang="en-GB" sz="2000" dirty="0"/>
                        <a:t># Comments</a:t>
                      </a:r>
                      <a:endParaRPr lang="en-GB" sz="2000" b="1" dirty="0">
                        <a:latin typeface="Arial Narrow" panose="020B0606020202030204" pitchFamily="34" charset="0"/>
                      </a:endParaRPr>
                    </a:p>
                  </a:txBody>
                  <a:tcPr vert="vert270" anchor="ctr"/>
                </a:tc>
                <a:tc>
                  <a:txBody>
                    <a:bodyPr/>
                    <a:lstStyle/>
                    <a:p>
                      <a:pPr lvl="0" algn="ctr"/>
                      <a:r>
                        <a:rPr lang="en-GB" sz="2000" dirty="0"/>
                        <a:t>Ballot</a:t>
                      </a:r>
                      <a:r>
                        <a:rPr lang="en-GB" sz="2000" baseline="0" dirty="0"/>
                        <a:t> Group</a:t>
                      </a:r>
                      <a:endParaRPr lang="en-GB" sz="2000" b="1" dirty="0">
                        <a:latin typeface="Arial Narrow" panose="020B0606020202030204" pitchFamily="34" charset="0"/>
                      </a:endParaRPr>
                    </a:p>
                  </a:txBody>
                  <a:tcPr vert="vert270" anchor="ctr"/>
                </a:tc>
                <a:tc>
                  <a:txBody>
                    <a:bodyPr/>
                    <a:lstStyle/>
                    <a:p>
                      <a:pPr lvl="0" algn="ctr"/>
                      <a:r>
                        <a:rPr lang="en-GB" sz="2400" dirty="0"/>
                        <a:t>Approve</a:t>
                      </a:r>
                      <a:endParaRPr lang="en-GB" sz="2400" b="1" dirty="0">
                        <a:latin typeface="Arial Narrow" panose="020B0606020202030204" pitchFamily="34" charset="0"/>
                      </a:endParaRPr>
                    </a:p>
                  </a:txBody>
                  <a:tcPr vert="vert270" anchor="ctr"/>
                </a:tc>
                <a:tc>
                  <a:txBody>
                    <a:bodyPr/>
                    <a:lstStyle/>
                    <a:p>
                      <a:pPr lvl="0" algn="ctr"/>
                      <a:r>
                        <a:rPr lang="en-GB" sz="2400" dirty="0"/>
                        <a:t>Disapprove</a:t>
                      </a:r>
                      <a:endParaRPr lang="en-GB" sz="2400" b="1" dirty="0">
                        <a:latin typeface="Arial Narrow" panose="020B0606020202030204" pitchFamily="34" charset="0"/>
                      </a:endParaRPr>
                    </a:p>
                  </a:txBody>
                  <a:tcPr vert="vert270" anchor="ctr"/>
                </a:tc>
                <a:tc>
                  <a:txBody>
                    <a:bodyPr/>
                    <a:lstStyle/>
                    <a:p>
                      <a:pPr lvl="0" algn="ctr"/>
                      <a:r>
                        <a:rPr lang="en-GB" sz="2400" dirty="0"/>
                        <a:t>Abstain</a:t>
                      </a:r>
                      <a:endParaRPr lang="en-GB" sz="2400" b="1" dirty="0">
                        <a:latin typeface="Arial Narrow" panose="020B0606020202030204" pitchFamily="34" charset="0"/>
                      </a:endParaRPr>
                    </a:p>
                  </a:txBody>
                  <a:tcPr vert="vert270" anchor="ctr"/>
                </a:tc>
                <a:tc>
                  <a:txBody>
                    <a:bodyPr/>
                    <a:lstStyle/>
                    <a:p>
                      <a:pPr lvl="0" algn="ctr"/>
                      <a:r>
                        <a:rPr lang="en-GB" sz="2000" dirty="0"/>
                        <a:t>Return %</a:t>
                      </a:r>
                      <a:endParaRPr lang="en-GB" sz="2000" b="1" dirty="0">
                        <a:latin typeface="Arial Narrow" panose="020B0606020202030204" pitchFamily="34" charset="0"/>
                      </a:endParaRPr>
                    </a:p>
                  </a:txBody>
                  <a:tcPr vert="vert270" anchor="ctr"/>
                </a:tc>
                <a:tc>
                  <a:txBody>
                    <a:bodyPr/>
                    <a:lstStyle/>
                    <a:p>
                      <a:pPr lvl="0" algn="ctr"/>
                      <a:r>
                        <a:rPr lang="en-GB" sz="2000" dirty="0"/>
                        <a:t>Approve %</a:t>
                      </a:r>
                      <a:endParaRPr lang="en-GB" sz="2000" b="1" dirty="0">
                        <a:latin typeface="Arial Narrow" panose="020B0606020202030204" pitchFamily="34" charset="0"/>
                      </a:endParaRPr>
                    </a:p>
                  </a:txBody>
                  <a:tcPr vert="vert270" anchor="ctr"/>
                </a:tc>
                <a:tc>
                  <a:txBody>
                    <a:bodyPr/>
                    <a:lstStyle/>
                    <a:p>
                      <a:pPr lvl="0" algn="ctr"/>
                      <a:r>
                        <a:rPr lang="en-GB" sz="2400" dirty="0"/>
                        <a:t>Result</a:t>
                      </a:r>
                      <a:endParaRPr lang="en-GB" sz="2400" b="1" dirty="0">
                        <a:latin typeface="Arial Narrow" panose="020B0606020202030204" pitchFamily="34" charset="0"/>
                      </a:endParaRPr>
                    </a:p>
                  </a:txBody>
                  <a:tcPr vert="vert270" anchor="ctr"/>
                </a:tc>
                <a:extLst>
                  <a:ext uri="{0D108BD9-81ED-4DB2-BD59-A6C34878D82A}">
                    <a16:rowId xmlns:a16="http://schemas.microsoft.com/office/drawing/2014/main" val="10000"/>
                  </a:ext>
                </a:extLst>
              </a:tr>
              <a:tr h="511969">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algn="ctr"/>
                      <a:r>
                        <a:rPr lang="en-GB" sz="2000" b="1" dirty="0">
                          <a:latin typeface="Calibri" panose="020F0502020204030204" pitchFamily="34" charset="0"/>
                          <a:cs typeface="Calibri" panose="020F0502020204030204" pitchFamily="34" charset="0"/>
                        </a:rPr>
                        <a:t>1st SA</a:t>
                      </a:r>
                    </a:p>
                  </a:txBody>
                  <a:tcPr/>
                </a:tc>
                <a:tc>
                  <a:txBody>
                    <a:bodyPr/>
                    <a:lstStyle/>
                    <a:p>
                      <a:pPr algn="ctr"/>
                      <a:r>
                        <a:rPr lang="en-GB" sz="2000" b="1" dirty="0" err="1">
                          <a:latin typeface="Calibri" panose="020F0502020204030204" pitchFamily="34" charset="0"/>
                          <a:cs typeface="Calibri" panose="020F0502020204030204" pitchFamily="34" charset="0"/>
                        </a:rPr>
                        <a:t>TGme</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GB" sz="2000" b="1" dirty="0">
                          <a:latin typeface="Calibri" panose="020F0502020204030204" pitchFamily="34" charset="0"/>
                          <a:cs typeface="Calibri" panose="020F0502020204030204" pitchFamily="34" charset="0"/>
                        </a:rPr>
                        <a:t>2-12</a:t>
                      </a:r>
                    </a:p>
                  </a:txBody>
                  <a:tcPr/>
                </a:tc>
                <a:tc>
                  <a:txBody>
                    <a:bodyPr/>
                    <a:lstStyle/>
                    <a:p>
                      <a:pPr algn="ctr"/>
                      <a:r>
                        <a:rPr lang="en-GB" sz="2000" b="1" dirty="0">
                          <a:latin typeface="Calibri" panose="020F0502020204030204" pitchFamily="34" charset="0"/>
                          <a:cs typeface="Calibri" panose="020F0502020204030204" pitchFamily="34" charset="0"/>
                        </a:rPr>
                        <a:t>22</a:t>
                      </a:r>
                    </a:p>
                  </a:txBody>
                  <a:tcPr/>
                </a:tc>
                <a:tc>
                  <a:txBody>
                    <a:bodyPr/>
                    <a:lstStyle/>
                    <a:p>
                      <a:pPr algn="ctr"/>
                      <a:r>
                        <a:rPr lang="en-GB" sz="2000" b="1" dirty="0">
                          <a:latin typeface="Calibri" panose="020F0502020204030204" pitchFamily="34" charset="0"/>
                          <a:cs typeface="Calibri" panose="020F0502020204030204" pitchFamily="34" charset="0"/>
                        </a:rPr>
                        <a:t>240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135</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95</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18</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3</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85</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84</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10001"/>
                  </a:ext>
                </a:extLst>
              </a:tr>
              <a:tr h="511969">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algn="ctr"/>
                      <a:r>
                        <a:rPr lang="en-GB" sz="2000" b="1" dirty="0">
                          <a:latin typeface="Calibri" panose="020F0502020204030204" pitchFamily="34" charset="0"/>
                          <a:cs typeface="Calibri" panose="020F0502020204030204" pitchFamily="34" charset="0"/>
                        </a:rPr>
                        <a:t>2</a:t>
                      </a:r>
                      <a:r>
                        <a:rPr lang="en-GB" sz="2000" b="1" baseline="30000" dirty="0">
                          <a:latin typeface="Calibri" panose="020F0502020204030204" pitchFamily="34" charset="0"/>
                          <a:cs typeface="Calibri" panose="020F0502020204030204" pitchFamily="34" charset="0"/>
                        </a:rPr>
                        <a:t>nd</a:t>
                      </a:r>
                      <a:r>
                        <a:rPr lang="en-GB" sz="2000" b="1" dirty="0">
                          <a:latin typeface="Calibri" panose="020F0502020204030204" pitchFamily="34" charset="0"/>
                          <a:cs typeface="Calibri" panose="020F0502020204030204" pitchFamily="34" charset="0"/>
                        </a:rPr>
                        <a:t> Recirc</a:t>
                      </a:r>
                    </a:p>
                  </a:txBody>
                  <a:tcPr/>
                </a:tc>
                <a:tc>
                  <a:txBody>
                    <a:bodyPr/>
                    <a:lstStyle/>
                    <a:p>
                      <a:pPr algn="ctr"/>
                      <a:r>
                        <a:rPr lang="en-GB" sz="2000" b="1" dirty="0" err="1">
                          <a:latin typeface="Calibri" panose="020F0502020204030204" pitchFamily="34" charset="0"/>
                          <a:cs typeface="Calibri" panose="020F0502020204030204" pitchFamily="34" charset="0"/>
                        </a:rPr>
                        <a:t>TGbh</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GB" sz="2000" b="1" dirty="0">
                          <a:latin typeface="Calibri" panose="020F0502020204030204" pitchFamily="34" charset="0"/>
                          <a:cs typeface="Calibri" panose="020F0502020204030204" pitchFamily="34" charset="0"/>
                        </a:rPr>
                        <a:t>02-09</a:t>
                      </a:r>
                    </a:p>
                  </a:txBody>
                  <a:tcPr/>
                </a:tc>
                <a:tc>
                  <a:txBody>
                    <a:bodyPr/>
                    <a:lstStyle/>
                    <a:p>
                      <a:pPr algn="ctr"/>
                      <a:r>
                        <a:rPr lang="en-GB" sz="2000" b="1" dirty="0">
                          <a:latin typeface="Calibri" panose="020F0502020204030204" pitchFamily="34" charset="0"/>
                          <a:cs typeface="Calibri" panose="020F0502020204030204" pitchFamily="34" charset="0"/>
                        </a:rPr>
                        <a:t>15</a:t>
                      </a:r>
                    </a:p>
                  </a:txBody>
                  <a:tcPr/>
                </a:tc>
                <a:tc>
                  <a:txBody>
                    <a:bodyPr/>
                    <a:lstStyle/>
                    <a:p>
                      <a:pPr algn="ctr"/>
                      <a:r>
                        <a:rPr lang="en-GB" sz="2000" b="1" dirty="0">
                          <a:latin typeface="Calibri" panose="020F0502020204030204" pitchFamily="34" charset="0"/>
                          <a:cs typeface="Calibri" panose="020F0502020204030204" pitchFamily="34" charset="0"/>
                        </a:rPr>
                        <a:t>89</a:t>
                      </a:r>
                    </a:p>
                  </a:txBody>
                  <a:tcPr/>
                </a:tc>
                <a:tc>
                  <a:txBody>
                    <a:bodyPr/>
                    <a:lstStyle/>
                    <a:p>
                      <a:pPr algn="ctr"/>
                      <a:r>
                        <a:rPr lang="en-GB" sz="2000" b="1" dirty="0">
                          <a:latin typeface="Calibri" panose="020F0502020204030204" pitchFamily="34" charset="0"/>
                          <a:cs typeface="Calibri" panose="020F0502020204030204" pitchFamily="34" charset="0"/>
                        </a:rPr>
                        <a:t>527</a:t>
                      </a:r>
                    </a:p>
                  </a:txBody>
                  <a:tcPr/>
                </a:tc>
                <a:tc>
                  <a:txBody>
                    <a:bodyPr/>
                    <a:lstStyle/>
                    <a:p>
                      <a:pPr algn="ctr"/>
                      <a:r>
                        <a:rPr lang="en-GB" sz="2000" b="1" dirty="0">
                          <a:latin typeface="Calibri" panose="020F0502020204030204" pitchFamily="34" charset="0"/>
                          <a:cs typeface="Calibri" panose="020F0502020204030204" pitchFamily="34" charset="0"/>
                        </a:rPr>
                        <a:t>341</a:t>
                      </a:r>
                    </a:p>
                  </a:txBody>
                  <a:tcPr/>
                </a:tc>
                <a:tc>
                  <a:txBody>
                    <a:bodyPr/>
                    <a:lstStyle/>
                    <a:p>
                      <a:pPr algn="ctr"/>
                      <a:r>
                        <a:rPr lang="en-GB" sz="2000" b="1" dirty="0">
                          <a:latin typeface="Calibri" panose="020F0502020204030204" pitchFamily="34" charset="0"/>
                          <a:cs typeface="Calibri" panose="020F0502020204030204" pitchFamily="34" charset="0"/>
                        </a:rPr>
                        <a:t>8</a:t>
                      </a:r>
                    </a:p>
                  </a:txBody>
                  <a:tcPr/>
                </a:tc>
                <a:tc>
                  <a:txBody>
                    <a:bodyPr/>
                    <a:lstStyle/>
                    <a:p>
                      <a:pPr algn="ctr"/>
                      <a:r>
                        <a:rPr lang="en-GB" sz="2000" b="1" dirty="0">
                          <a:latin typeface="Calibri" panose="020F0502020204030204" pitchFamily="34" charset="0"/>
                          <a:cs typeface="Calibri" panose="020F0502020204030204" pitchFamily="34" charset="0"/>
                        </a:rPr>
                        <a:t>55</a:t>
                      </a:r>
                    </a:p>
                  </a:txBody>
                  <a:tcPr/>
                </a:tc>
                <a:tc>
                  <a:txBody>
                    <a:bodyPr/>
                    <a:lstStyle/>
                    <a:p>
                      <a:pPr algn="ctr"/>
                      <a:r>
                        <a:rPr lang="en-GB" sz="2000" b="1" dirty="0">
                          <a:latin typeface="Calibri" panose="020F0502020204030204" pitchFamily="34" charset="0"/>
                          <a:cs typeface="Calibri" panose="020F0502020204030204" pitchFamily="34" charset="0"/>
                        </a:rPr>
                        <a:t>84.9</a:t>
                      </a:r>
                    </a:p>
                  </a:txBody>
                  <a:tcPr/>
                </a:tc>
                <a:tc>
                  <a:txBody>
                    <a:bodyPr/>
                    <a:lstStyle/>
                    <a:p>
                      <a:pPr algn="ctr"/>
                      <a:r>
                        <a:rPr lang="en-GB" sz="2000" b="1" dirty="0">
                          <a:latin typeface="Calibri" panose="020F0502020204030204" pitchFamily="34" charset="0"/>
                          <a:cs typeface="Calibri" panose="020F0502020204030204" pitchFamily="34" charset="0"/>
                        </a:rPr>
                        <a:t>97.7</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10002"/>
                  </a:ext>
                </a:extLst>
              </a:tr>
              <a:tr h="511969">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extLst>
                  <a:ext uri="{0D108BD9-81ED-4DB2-BD59-A6C34878D82A}">
                    <a16:rowId xmlns:a16="http://schemas.microsoft.com/office/drawing/2014/main" val="10006"/>
                  </a:ext>
                </a:extLst>
              </a:tr>
              <a:tr h="511969">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marL="0" algn="ctr" defTabSz="914400" rtl="0" eaLnBrk="1" latinLnBrk="0" hangingPunct="1"/>
                      <a:endParaRPr lang="en-GB" sz="18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extLst>
                  <a:ext uri="{0D108BD9-81ED-4DB2-BD59-A6C34878D82A}">
                    <a16:rowId xmlns:a16="http://schemas.microsoft.com/office/drawing/2014/main" val="2959381458"/>
                  </a:ext>
                </a:extLst>
              </a:tr>
            </a:tbl>
          </a:graphicData>
        </a:graphic>
      </p:graphicFrame>
      <p:sp>
        <p:nvSpPr>
          <p:cNvPr id="6" name="Date Placeholder 5"/>
          <p:cNvSpPr>
            <a:spLocks noGrp="1"/>
          </p:cNvSpPr>
          <p:nvPr>
            <p:ph type="dt" sz="half" idx="10"/>
          </p:nvPr>
        </p:nvSpPr>
        <p:spPr/>
        <p:txBody>
          <a:bodyPr/>
          <a:lstStyle/>
          <a:p>
            <a:pPr>
              <a:defRPr/>
            </a:pPr>
            <a:r>
              <a:rPr lang="en-US"/>
              <a:t>March 2024</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2533" name="Rectangle 2"/>
          <p:cNvSpPr>
            <a:spLocks noGrp="1" noChangeArrowheads="1"/>
          </p:cNvSpPr>
          <p:nvPr>
            <p:ph type="title"/>
          </p:nvPr>
        </p:nvSpPr>
        <p:spPr/>
        <p:txBody>
          <a:bodyPr/>
          <a:lstStyle/>
          <a:p>
            <a:r>
              <a:rPr lang="en-GB" dirty="0"/>
              <a:t>M4.1.6 /W2.6 Current Membership Status</a:t>
            </a:r>
          </a:p>
        </p:txBody>
      </p:sp>
      <p:sp>
        <p:nvSpPr>
          <p:cNvPr id="22534" name="Text Box 3"/>
          <p:cNvSpPr txBox="1">
            <a:spLocks noChangeArrowheads="1"/>
          </p:cNvSpPr>
          <p:nvPr/>
        </p:nvSpPr>
        <p:spPr bwMode="auto">
          <a:xfrm>
            <a:off x="345121" y="1613712"/>
            <a:ext cx="243395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50000"/>
              </a:spcBef>
              <a:buFontTx/>
              <a:buNone/>
            </a:pPr>
            <a:r>
              <a:rPr lang="en-GB" sz="1200" b="0" dirty="0"/>
              <a:t>Data as of 2024-02-15</a:t>
            </a:r>
          </a:p>
        </p:txBody>
      </p:sp>
      <p:sp>
        <p:nvSpPr>
          <p:cNvPr id="22535" name="TextBox 8"/>
          <p:cNvSpPr txBox="1">
            <a:spLocks noChangeArrowheads="1"/>
          </p:cNvSpPr>
          <p:nvPr/>
        </p:nvSpPr>
        <p:spPr bwMode="auto">
          <a:xfrm>
            <a:off x="1066800" y="4114800"/>
            <a:ext cx="10210800"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b="1">
                <a:solidFill>
                  <a:schemeClr val="tx1"/>
                </a:solidFill>
                <a:latin typeface="Times New Roman" panose="02020603050405020304" pitchFamily="18" charset="0"/>
              </a:defRPr>
            </a:lvl1pPr>
            <a:lvl2pPr>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GB" sz="1800" b="0" dirty="0"/>
              <a:t>Definitions:  </a:t>
            </a:r>
          </a:p>
          <a:p>
            <a:pPr lvl="1"/>
            <a:r>
              <a:rPr lang="en-GB" sz="1800" i="1" dirty="0"/>
              <a:t>Aspirant</a:t>
            </a:r>
            <a:r>
              <a:rPr lang="en-GB" sz="1800" b="0" dirty="0"/>
              <a:t>: a member who has attended 1 qualifying meeting</a:t>
            </a:r>
          </a:p>
          <a:p>
            <a:pPr lvl="1"/>
            <a:r>
              <a:rPr lang="en-GB" sz="1800" i="1" dirty="0"/>
              <a:t>Potential Voter</a:t>
            </a:r>
            <a:r>
              <a:rPr lang="en-GB" sz="1800" b="0" dirty="0"/>
              <a:t>: a member who has attended 2 qualifying meetings and will become a voter at the start of the next plenary they attend</a:t>
            </a:r>
          </a:p>
          <a:p>
            <a:pPr lvl="1"/>
            <a:r>
              <a:rPr lang="en-GB" sz="1800" i="1" dirty="0"/>
              <a:t>Ex Officio Voter</a:t>
            </a:r>
            <a:r>
              <a:rPr lang="en-GB" sz="1800" b="0" dirty="0"/>
              <a:t>: a voter who has voting rights by virtue of their membership of the 802 EC and has requested to be recorded as an ex officio voter in 802.11</a:t>
            </a:r>
          </a:p>
        </p:txBody>
      </p:sp>
      <p:graphicFrame>
        <p:nvGraphicFramePr>
          <p:cNvPr id="5" name="Table 4"/>
          <p:cNvGraphicFramePr>
            <a:graphicFrameLocks noGrp="1"/>
          </p:cNvGraphicFramePr>
          <p:nvPr>
            <p:extLst>
              <p:ext uri="{D42A27DB-BD31-4B8C-83A1-F6EECF244321}">
                <p14:modId xmlns:p14="http://schemas.microsoft.com/office/powerpoint/2010/main" val="985488435"/>
              </p:ext>
            </p:extLst>
          </p:nvPr>
        </p:nvGraphicFramePr>
        <p:xfrm>
          <a:off x="2209800" y="1483416"/>
          <a:ext cx="7772400" cy="2286000"/>
        </p:xfrm>
        <a:graphic>
          <a:graphicData uri="http://schemas.openxmlformats.org/drawingml/2006/table">
            <a:tbl>
              <a:tblPr firstRow="1">
                <a:tableStyleId>{93296810-A885-4BE3-A3E7-6D5BEEA58F35}</a:tableStyleId>
              </a:tblPr>
              <a:tblGrid>
                <a:gridCol w="3886200">
                  <a:extLst>
                    <a:ext uri="{9D8B030D-6E8A-4147-A177-3AD203B41FA5}">
                      <a16:colId xmlns:a16="http://schemas.microsoft.com/office/drawing/2014/main" val="20000"/>
                    </a:ext>
                  </a:extLst>
                </a:gridCol>
                <a:gridCol w="3886200">
                  <a:extLst>
                    <a:ext uri="{9D8B030D-6E8A-4147-A177-3AD203B41FA5}">
                      <a16:colId xmlns:a16="http://schemas.microsoft.com/office/drawing/2014/main" val="20001"/>
                    </a:ext>
                  </a:extLst>
                </a:gridCol>
              </a:tblGrid>
              <a:tr h="457200">
                <a:tc>
                  <a:txBody>
                    <a:bodyPr/>
                    <a:lstStyle/>
                    <a:p>
                      <a:pPr algn="ctr"/>
                      <a:r>
                        <a:rPr lang="en-GB" sz="2400" dirty="0">
                          <a:effectLst/>
                        </a:rPr>
                        <a:t>Status</a:t>
                      </a:r>
                      <a:endParaRPr lang="en-GB" sz="4000" dirty="0"/>
                    </a:p>
                  </a:txBody>
                  <a:tcPr marT="45673" marB="45673" anchor="ctr"/>
                </a:tc>
                <a:tc>
                  <a:txBody>
                    <a:bodyPr/>
                    <a:lstStyle/>
                    <a:p>
                      <a:pPr algn="ctr"/>
                      <a:r>
                        <a:rPr lang="en-GB" sz="2400" dirty="0">
                          <a:effectLst/>
                        </a:rPr>
                        <a:t>Number</a:t>
                      </a:r>
                      <a:endParaRPr lang="en-GB" sz="4000" dirty="0"/>
                    </a:p>
                  </a:txBody>
                  <a:tcPr marT="45673" marB="45673" anchor="ctr"/>
                </a:tc>
                <a:extLst>
                  <a:ext uri="{0D108BD9-81ED-4DB2-BD59-A6C34878D82A}">
                    <a16:rowId xmlns:a16="http://schemas.microsoft.com/office/drawing/2014/main" val="10000"/>
                  </a:ext>
                </a:extLst>
              </a:tr>
              <a:tr h="457200">
                <a:tc>
                  <a:txBody>
                    <a:bodyPr/>
                    <a:lstStyle/>
                    <a:p>
                      <a:pPr algn="ctr"/>
                      <a:r>
                        <a:rPr lang="en-GB" sz="2400" dirty="0">
                          <a:effectLst/>
                        </a:rPr>
                        <a:t>Aspirant</a:t>
                      </a:r>
                      <a:endParaRPr lang="en-GB" sz="4000" dirty="0"/>
                    </a:p>
                  </a:txBody>
                  <a:tcPr marT="45673" marB="45673"/>
                </a:tc>
                <a:tc>
                  <a:txBody>
                    <a:bodyPr/>
                    <a:lstStyle/>
                    <a:p>
                      <a:pPr marL="0" algn="ctr" defTabSz="914400" rtl="0" eaLnBrk="1" latinLnBrk="0" hangingPunct="1"/>
                      <a:r>
                        <a:rPr lang="en-US" sz="2400" b="0" i="0" kern="1200" dirty="0">
                          <a:solidFill>
                            <a:schemeClr val="dk1"/>
                          </a:solidFill>
                          <a:effectLst/>
                          <a:latin typeface="+mn-lt"/>
                          <a:ea typeface="+mn-ea"/>
                          <a:cs typeface="+mn-cs"/>
                        </a:rPr>
                        <a:t>98</a:t>
                      </a:r>
                      <a:endParaRPr lang="en-GB" sz="2400" b="0" i="0" kern="1200" dirty="0">
                        <a:solidFill>
                          <a:schemeClr val="dk1"/>
                        </a:solidFill>
                        <a:effectLst/>
                        <a:latin typeface="+mn-lt"/>
                        <a:ea typeface="+mn-ea"/>
                        <a:cs typeface="+mn-cs"/>
                      </a:endParaRPr>
                    </a:p>
                  </a:txBody>
                  <a:tcPr marT="45673" marB="45673"/>
                </a:tc>
                <a:extLst>
                  <a:ext uri="{0D108BD9-81ED-4DB2-BD59-A6C34878D82A}">
                    <a16:rowId xmlns:a16="http://schemas.microsoft.com/office/drawing/2014/main" val="10001"/>
                  </a:ext>
                </a:extLst>
              </a:tr>
              <a:tr h="457200">
                <a:tc>
                  <a:txBody>
                    <a:bodyPr/>
                    <a:lstStyle/>
                    <a:p>
                      <a:pPr algn="ctr"/>
                      <a:r>
                        <a:rPr lang="en-GB" sz="2400" dirty="0">
                          <a:effectLst/>
                        </a:rPr>
                        <a:t>Potential Voter</a:t>
                      </a:r>
                      <a:endParaRPr lang="en-GB" sz="4000" dirty="0"/>
                    </a:p>
                  </a:txBody>
                  <a:tcPr marT="45673" marB="45673"/>
                </a:tc>
                <a:tc>
                  <a:txBody>
                    <a:bodyPr/>
                    <a:lstStyle/>
                    <a:p>
                      <a:pPr algn="ctr"/>
                      <a:r>
                        <a:rPr lang="en-US" sz="2400" b="0" i="0" dirty="0">
                          <a:effectLst/>
                        </a:rPr>
                        <a:t>78</a:t>
                      </a:r>
                      <a:endParaRPr lang="en-GB" sz="4000" b="1" i="1" dirty="0"/>
                    </a:p>
                  </a:txBody>
                  <a:tcPr marT="45673" marB="45673"/>
                </a:tc>
                <a:extLst>
                  <a:ext uri="{0D108BD9-81ED-4DB2-BD59-A6C34878D82A}">
                    <a16:rowId xmlns:a16="http://schemas.microsoft.com/office/drawing/2014/main" val="10002"/>
                  </a:ext>
                </a:extLst>
              </a:tr>
              <a:tr h="457200">
                <a:tc>
                  <a:txBody>
                    <a:bodyPr/>
                    <a:lstStyle/>
                    <a:p>
                      <a:pPr algn="ctr"/>
                      <a:r>
                        <a:rPr lang="en-GB" sz="2400" dirty="0">
                          <a:effectLst/>
                        </a:rPr>
                        <a:t>Voter</a:t>
                      </a:r>
                      <a:endParaRPr lang="en-GB" sz="4000" dirty="0"/>
                    </a:p>
                  </a:txBody>
                  <a:tcPr marT="45673" marB="45673"/>
                </a:tc>
                <a:tc>
                  <a:txBody>
                    <a:bodyPr/>
                    <a:lstStyle/>
                    <a:p>
                      <a:pPr algn="ctr"/>
                      <a:r>
                        <a:rPr lang="en-US" sz="2400" dirty="0">
                          <a:effectLst/>
                        </a:rPr>
                        <a:t>556</a:t>
                      </a:r>
                      <a:endParaRPr lang="en-GB" sz="4000" dirty="0"/>
                    </a:p>
                  </a:txBody>
                  <a:tcPr marT="45673" marB="45673"/>
                </a:tc>
                <a:extLst>
                  <a:ext uri="{0D108BD9-81ED-4DB2-BD59-A6C34878D82A}">
                    <a16:rowId xmlns:a16="http://schemas.microsoft.com/office/drawing/2014/main" val="10003"/>
                  </a:ext>
                </a:extLst>
              </a:tr>
              <a:tr h="457200">
                <a:tc>
                  <a:txBody>
                    <a:bodyPr/>
                    <a:lstStyle/>
                    <a:p>
                      <a:pPr marL="0" algn="ctr" defTabSz="914400" rtl="0" eaLnBrk="1" latinLnBrk="0" hangingPunct="1"/>
                      <a:r>
                        <a:rPr lang="en-GB" sz="2400" kern="1200" dirty="0">
                          <a:effectLst/>
                        </a:rPr>
                        <a:t>Ex Officio Voter</a:t>
                      </a:r>
                      <a:endParaRPr lang="en-GB" sz="2400" kern="1200" dirty="0">
                        <a:solidFill>
                          <a:schemeClr val="tx1"/>
                        </a:solidFill>
                        <a:effectLst/>
                        <a:latin typeface="Calibri" panose="020F0502020204030204" pitchFamily="34" charset="0"/>
                        <a:ea typeface="+mn-ea"/>
                        <a:cs typeface="+mn-cs"/>
                      </a:endParaRPr>
                    </a:p>
                  </a:txBody>
                  <a:tcPr marT="45673" marB="45673"/>
                </a:tc>
                <a:tc>
                  <a:txBody>
                    <a:bodyPr/>
                    <a:lstStyle/>
                    <a:p>
                      <a:pPr marL="0" algn="ctr" defTabSz="914400" rtl="0" eaLnBrk="1" latinLnBrk="0" hangingPunct="1"/>
                      <a:r>
                        <a:rPr lang="en-GB" sz="2400" kern="1200" dirty="0">
                          <a:effectLst/>
                        </a:rPr>
                        <a:t>11</a:t>
                      </a:r>
                      <a:endParaRPr lang="en-GB" sz="2400" kern="1200" dirty="0">
                        <a:solidFill>
                          <a:schemeClr val="dk1"/>
                        </a:solidFill>
                        <a:effectLst/>
                        <a:latin typeface="+mn-lt"/>
                        <a:ea typeface="+mn-ea"/>
                        <a:cs typeface="+mn-cs"/>
                      </a:endParaRPr>
                    </a:p>
                  </a:txBody>
                  <a:tcPr marT="45673" marB="45673"/>
                </a:tc>
                <a:extLst>
                  <a:ext uri="{0D108BD9-81ED-4DB2-BD59-A6C34878D82A}">
                    <a16:rowId xmlns:a16="http://schemas.microsoft.com/office/drawing/2014/main" val="10004"/>
                  </a:ext>
                </a:extLst>
              </a:tr>
            </a:tbl>
          </a:graphicData>
        </a:graphic>
      </p:graphicFrame>
      <p:sp>
        <p:nvSpPr>
          <p:cNvPr id="2" name="Date Placeholder 1"/>
          <p:cNvSpPr>
            <a:spLocks noGrp="1"/>
          </p:cNvSpPr>
          <p:nvPr>
            <p:ph type="dt" sz="half" idx="10"/>
          </p:nvPr>
        </p:nvSpPr>
        <p:spPr/>
        <p:txBody>
          <a:bodyPr/>
          <a:lstStyle/>
          <a:p>
            <a:pPr>
              <a:defRPr/>
            </a:pPr>
            <a:r>
              <a:rPr lang="en-US"/>
              <a:t>March 2024</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a:t>Introduction</a:t>
            </a:r>
            <a:endParaRPr lang="en-US"/>
          </a:p>
        </p:txBody>
      </p:sp>
      <p:sp>
        <p:nvSpPr>
          <p:cNvPr id="8195" name="Content Placeholder 2"/>
          <p:cNvSpPr>
            <a:spLocks noGrp="1"/>
          </p:cNvSpPr>
          <p:nvPr>
            <p:ph idx="1"/>
          </p:nvPr>
        </p:nvSpPr>
        <p:spPr/>
        <p:txBody>
          <a:bodyPr/>
          <a:lstStyle/>
          <a:p>
            <a:r>
              <a:rPr lang="en-GB" sz="2800" b="0" dirty="0"/>
              <a:t>This presentation, together with the reports cited herein, forms the opening report of the IEEE 802.11 Working Group for March 2024</a:t>
            </a:r>
          </a:p>
          <a:p>
            <a:r>
              <a:rPr lang="en-GB" sz="2800" b="0" dirty="0"/>
              <a:t>“</a:t>
            </a:r>
            <a:r>
              <a:rPr lang="en-GB" sz="2800" b="0" i="1" dirty="0" err="1"/>
              <a:t>Mx.y.z</a:t>
            </a:r>
            <a:r>
              <a:rPr lang="en-GB" sz="2800" b="0" dirty="0"/>
              <a:t>” terminology indicates that the item was on the tentative agenda for the </a:t>
            </a:r>
            <a:r>
              <a:rPr lang="en-GB" sz="2800" b="0" i="1" dirty="0"/>
              <a:t>M</a:t>
            </a:r>
            <a:r>
              <a:rPr lang="en-GB" sz="2800" b="0" dirty="0"/>
              <a:t>onday 802.11 plenary, and was agenda item </a:t>
            </a:r>
            <a:r>
              <a:rPr lang="en-GB" sz="2800" b="0" i="1" dirty="0" err="1"/>
              <a:t>x.y.z</a:t>
            </a:r>
            <a:r>
              <a:rPr lang="en-GB" sz="2800" b="0" dirty="0" err="1"/>
              <a:t>.</a:t>
            </a:r>
            <a:endParaRPr lang="en-GB" sz="2800" b="0" dirty="0"/>
          </a:p>
          <a:p>
            <a:endParaRPr lang="en-GB" sz="2800" b="0" dirty="0"/>
          </a:p>
          <a:p>
            <a:endParaRPr lang="en-US" sz="2800" b="0" dirty="0"/>
          </a:p>
        </p:txBody>
      </p:sp>
      <p:sp>
        <p:nvSpPr>
          <p:cNvPr id="2" name="Date Placeholder 1"/>
          <p:cNvSpPr>
            <a:spLocks noGrp="1"/>
          </p:cNvSpPr>
          <p:nvPr>
            <p:ph type="dt" sz="half" idx="10"/>
          </p:nvPr>
        </p:nvSpPr>
        <p:spPr/>
        <p:txBody>
          <a:bodyPr/>
          <a:lstStyle/>
          <a:p>
            <a:pPr>
              <a:defRPr/>
            </a:pPr>
            <a:r>
              <a:rPr lang="en-US"/>
              <a:t>March 2024</a:t>
            </a:r>
          </a:p>
        </p:txBody>
      </p:sp>
      <p:sp>
        <p:nvSpPr>
          <p:cNvPr id="819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2</a:t>
            </a:fld>
            <a:endParaRPr lang="en-US"/>
          </a:p>
        </p:txBody>
      </p:sp>
    </p:spTree>
    <p:extLst>
      <p:ext uri="{BB962C8B-B14F-4D97-AF65-F5344CB8AC3E}">
        <p14:creationId xmlns:p14="http://schemas.microsoft.com/office/powerpoint/2010/main" val="6094088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a:t>March 2024</a:t>
            </a:r>
          </a:p>
        </p:txBody>
      </p:sp>
      <p:sp>
        <p:nvSpPr>
          <p:cNvPr id="5" name="Footer Placeholder 4"/>
          <p:cNvSpPr>
            <a:spLocks noGrp="1"/>
          </p:cNvSpPr>
          <p:nvPr>
            <p:ph type="ftr" sz="quarter" idx="11"/>
          </p:nvPr>
        </p:nvSpPr>
        <p:spPr/>
        <p:txBody>
          <a:bodyPr/>
          <a:lstStyle/>
          <a:p>
            <a:pPr>
              <a:defRPr/>
            </a:pPr>
            <a:r>
              <a:rPr lang="en-US"/>
              <a:t>Dorothy Stanley, HP Enterprise</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20</a:t>
            </a:fld>
            <a:endParaRPr lang="en-US"/>
          </a:p>
        </p:txBody>
      </p:sp>
      <p:pic>
        <p:nvPicPr>
          <p:cNvPr id="9" name="Picture 8">
            <a:extLst>
              <a:ext uri="{FF2B5EF4-FFF2-40B4-BE49-F238E27FC236}">
                <a16:creationId xmlns:a16="http://schemas.microsoft.com/office/drawing/2014/main" id="{933F567F-B860-ABE4-4EEE-8302DCF5A60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7080" y="674750"/>
            <a:ext cx="10615157" cy="5800663"/>
          </a:xfrm>
          <a:prstGeom prst="rect">
            <a:avLst/>
          </a:prstGeom>
        </p:spPr>
      </p:pic>
    </p:spTree>
    <p:extLst>
      <p:ext uri="{BB962C8B-B14F-4D97-AF65-F5344CB8AC3E}">
        <p14:creationId xmlns:p14="http://schemas.microsoft.com/office/powerpoint/2010/main" val="3454197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BF886797-8C70-4EB1-8875-218F36C8C491}"/>
              </a:ext>
            </a:extLst>
          </p:cNvPr>
          <p:cNvSpPr>
            <a:spLocks noGrp="1"/>
          </p:cNvSpPr>
          <p:nvPr>
            <p:ph type="dt" sz="half" idx="10"/>
          </p:nvPr>
        </p:nvSpPr>
        <p:spPr/>
        <p:txBody>
          <a:bodyPr/>
          <a:lstStyle/>
          <a:p>
            <a:pPr>
              <a:defRPr/>
            </a:pPr>
            <a:r>
              <a:rPr lang="en-US"/>
              <a:t>March 2024</a:t>
            </a:r>
          </a:p>
        </p:txBody>
      </p:sp>
      <p:sp>
        <p:nvSpPr>
          <p:cNvPr id="5" name="Footer Placeholder 4">
            <a:extLst>
              <a:ext uri="{FF2B5EF4-FFF2-40B4-BE49-F238E27FC236}">
                <a16:creationId xmlns:a16="http://schemas.microsoft.com/office/drawing/2014/main" id="{B9D96BD3-8C66-476D-BEED-D489DD0A32AD}"/>
              </a:ext>
            </a:extLst>
          </p:cNvPr>
          <p:cNvSpPr>
            <a:spLocks noGrp="1"/>
          </p:cNvSpPr>
          <p:nvPr>
            <p:ph type="ftr" sz="quarter" idx="11"/>
          </p:nvPr>
        </p:nvSpPr>
        <p:spPr/>
        <p:txBody>
          <a:bodyPr/>
          <a:lstStyle/>
          <a:p>
            <a:pPr>
              <a:defRPr/>
            </a:pPr>
            <a:r>
              <a:rPr lang="en-US"/>
              <a:t>Dorothy Stanley, HP Enterprise</a:t>
            </a:r>
          </a:p>
        </p:txBody>
      </p:sp>
      <p:sp>
        <p:nvSpPr>
          <p:cNvPr id="6" name="Slide Number Placeholder 5">
            <a:extLst>
              <a:ext uri="{FF2B5EF4-FFF2-40B4-BE49-F238E27FC236}">
                <a16:creationId xmlns:a16="http://schemas.microsoft.com/office/drawing/2014/main" id="{C3613AD6-2F43-41F2-BCA7-AB796FA2EE5A}"/>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21</a:t>
            </a:fld>
            <a:endParaRPr lang="en-US"/>
          </a:p>
        </p:txBody>
      </p:sp>
      <p:pic>
        <p:nvPicPr>
          <p:cNvPr id="7" name="Picture 6">
            <a:extLst>
              <a:ext uri="{FF2B5EF4-FFF2-40B4-BE49-F238E27FC236}">
                <a16:creationId xmlns:a16="http://schemas.microsoft.com/office/drawing/2014/main" id="{0EDD8978-E1F7-AFA1-124F-B4A5B07301C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1825" y="609603"/>
            <a:ext cx="10734375" cy="5865810"/>
          </a:xfrm>
          <a:prstGeom prst="rect">
            <a:avLst/>
          </a:prstGeom>
        </p:spPr>
      </p:pic>
    </p:spTree>
    <p:extLst>
      <p:ext uri="{BB962C8B-B14F-4D97-AF65-F5344CB8AC3E}">
        <p14:creationId xmlns:p14="http://schemas.microsoft.com/office/powerpoint/2010/main" val="10241499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867C0-DE16-40E2-8E50-D6A1A8155F62}"/>
              </a:ext>
            </a:extLst>
          </p:cNvPr>
          <p:cNvSpPr>
            <a:spLocks noGrp="1"/>
          </p:cNvSpPr>
          <p:nvPr>
            <p:ph type="title"/>
          </p:nvPr>
        </p:nvSpPr>
        <p:spPr/>
        <p:txBody>
          <a:bodyPr/>
          <a:lstStyle/>
          <a:p>
            <a:r>
              <a:rPr lang="en-US" dirty="0"/>
              <a:t>Attendees by affiliation</a:t>
            </a:r>
            <a:br>
              <a:rPr lang="en-US" dirty="0"/>
            </a:br>
            <a:r>
              <a:rPr lang="en-US" dirty="0"/>
              <a:t>(attended at least one meeting January to March)</a:t>
            </a:r>
          </a:p>
        </p:txBody>
      </p:sp>
      <p:sp>
        <p:nvSpPr>
          <p:cNvPr id="4" name="Date Placeholder 3">
            <a:extLst>
              <a:ext uri="{FF2B5EF4-FFF2-40B4-BE49-F238E27FC236}">
                <a16:creationId xmlns:a16="http://schemas.microsoft.com/office/drawing/2014/main" id="{B2621AE5-EB5E-4CF0-A5F5-FC0015447EFB}"/>
              </a:ext>
            </a:extLst>
          </p:cNvPr>
          <p:cNvSpPr>
            <a:spLocks noGrp="1"/>
          </p:cNvSpPr>
          <p:nvPr>
            <p:ph type="dt" sz="half" idx="10"/>
          </p:nvPr>
        </p:nvSpPr>
        <p:spPr/>
        <p:txBody>
          <a:bodyPr/>
          <a:lstStyle/>
          <a:p>
            <a:pPr>
              <a:defRPr/>
            </a:pPr>
            <a:r>
              <a:rPr lang="en-US"/>
              <a:t>March 2024</a:t>
            </a:r>
          </a:p>
        </p:txBody>
      </p:sp>
      <p:sp>
        <p:nvSpPr>
          <p:cNvPr id="5" name="Footer Placeholder 4">
            <a:extLst>
              <a:ext uri="{FF2B5EF4-FFF2-40B4-BE49-F238E27FC236}">
                <a16:creationId xmlns:a16="http://schemas.microsoft.com/office/drawing/2014/main" id="{63A08059-8BA5-4ED7-89A0-1830D2473426}"/>
              </a:ext>
            </a:extLst>
          </p:cNvPr>
          <p:cNvSpPr>
            <a:spLocks noGrp="1"/>
          </p:cNvSpPr>
          <p:nvPr>
            <p:ph type="ftr" sz="quarter" idx="11"/>
          </p:nvPr>
        </p:nvSpPr>
        <p:spPr/>
        <p:txBody>
          <a:bodyPr/>
          <a:lstStyle/>
          <a:p>
            <a:pPr>
              <a:defRPr/>
            </a:pPr>
            <a:r>
              <a:rPr lang="en-US"/>
              <a:t>Dorothy Stanley, HP Enterprise</a:t>
            </a:r>
          </a:p>
        </p:txBody>
      </p:sp>
      <p:sp>
        <p:nvSpPr>
          <p:cNvPr id="6" name="Slide Number Placeholder 5">
            <a:extLst>
              <a:ext uri="{FF2B5EF4-FFF2-40B4-BE49-F238E27FC236}">
                <a16:creationId xmlns:a16="http://schemas.microsoft.com/office/drawing/2014/main" id="{45089981-0F8C-4894-9157-388EF44E8F4F}"/>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22</a:t>
            </a:fld>
            <a:endParaRPr lang="en-US"/>
          </a:p>
        </p:txBody>
      </p:sp>
      <p:pic>
        <p:nvPicPr>
          <p:cNvPr id="8" name="Content Placeholder 7">
            <a:extLst>
              <a:ext uri="{FF2B5EF4-FFF2-40B4-BE49-F238E27FC236}">
                <a16:creationId xmlns:a16="http://schemas.microsoft.com/office/drawing/2014/main" id="{4FE43719-C842-C46C-190C-05E91F2D155B}"/>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676400" y="1688450"/>
            <a:ext cx="8763000" cy="4788550"/>
          </a:xfrm>
        </p:spPr>
      </p:pic>
    </p:spTree>
    <p:extLst>
      <p:ext uri="{BB962C8B-B14F-4D97-AF65-F5344CB8AC3E}">
        <p14:creationId xmlns:p14="http://schemas.microsoft.com/office/powerpoint/2010/main" val="24132208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18312-8B32-4EF3-A60E-0BAA89327CE2}"/>
              </a:ext>
            </a:extLst>
          </p:cNvPr>
          <p:cNvSpPr>
            <a:spLocks noGrp="1"/>
          </p:cNvSpPr>
          <p:nvPr>
            <p:ph type="title"/>
          </p:nvPr>
        </p:nvSpPr>
        <p:spPr/>
        <p:txBody>
          <a:bodyPr/>
          <a:lstStyle/>
          <a:p>
            <a:r>
              <a:rPr lang="en-US" dirty="0"/>
              <a:t>Attendance by subgroup (January to March)</a:t>
            </a:r>
          </a:p>
        </p:txBody>
      </p:sp>
      <p:sp>
        <p:nvSpPr>
          <p:cNvPr id="4" name="Date Placeholder 3">
            <a:extLst>
              <a:ext uri="{FF2B5EF4-FFF2-40B4-BE49-F238E27FC236}">
                <a16:creationId xmlns:a16="http://schemas.microsoft.com/office/drawing/2014/main" id="{8D20EB58-84BD-4A59-979A-CC5365F87061}"/>
              </a:ext>
            </a:extLst>
          </p:cNvPr>
          <p:cNvSpPr>
            <a:spLocks noGrp="1"/>
          </p:cNvSpPr>
          <p:nvPr>
            <p:ph type="dt" sz="half" idx="10"/>
          </p:nvPr>
        </p:nvSpPr>
        <p:spPr/>
        <p:txBody>
          <a:bodyPr/>
          <a:lstStyle/>
          <a:p>
            <a:pPr>
              <a:defRPr/>
            </a:pPr>
            <a:r>
              <a:rPr lang="en-US"/>
              <a:t>March 2024</a:t>
            </a:r>
          </a:p>
        </p:txBody>
      </p:sp>
      <p:sp>
        <p:nvSpPr>
          <p:cNvPr id="5" name="Footer Placeholder 4">
            <a:extLst>
              <a:ext uri="{FF2B5EF4-FFF2-40B4-BE49-F238E27FC236}">
                <a16:creationId xmlns:a16="http://schemas.microsoft.com/office/drawing/2014/main" id="{14DB3660-8F54-485A-ADFF-470042F745CC}"/>
              </a:ext>
            </a:extLst>
          </p:cNvPr>
          <p:cNvSpPr>
            <a:spLocks noGrp="1"/>
          </p:cNvSpPr>
          <p:nvPr>
            <p:ph type="ftr" sz="quarter" idx="11"/>
          </p:nvPr>
        </p:nvSpPr>
        <p:spPr/>
        <p:txBody>
          <a:bodyPr/>
          <a:lstStyle/>
          <a:p>
            <a:pPr>
              <a:defRPr/>
            </a:pPr>
            <a:r>
              <a:rPr lang="en-US"/>
              <a:t>Dorothy Stanley, HP Enterprise</a:t>
            </a:r>
          </a:p>
        </p:txBody>
      </p:sp>
      <p:sp>
        <p:nvSpPr>
          <p:cNvPr id="6" name="Slide Number Placeholder 5">
            <a:extLst>
              <a:ext uri="{FF2B5EF4-FFF2-40B4-BE49-F238E27FC236}">
                <a16:creationId xmlns:a16="http://schemas.microsoft.com/office/drawing/2014/main" id="{3E7AE66F-EC38-468C-838B-30F3AE0D9C11}"/>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23</a:t>
            </a:fld>
            <a:endParaRPr lang="en-US"/>
          </a:p>
        </p:txBody>
      </p:sp>
      <p:pic>
        <p:nvPicPr>
          <p:cNvPr id="8" name="Content Placeholder 7">
            <a:extLst>
              <a:ext uri="{FF2B5EF4-FFF2-40B4-BE49-F238E27FC236}">
                <a16:creationId xmlns:a16="http://schemas.microsoft.com/office/drawing/2014/main" id="{F44BF1F3-E82E-91C9-E1C3-BA754CB7EA54}"/>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606964" y="1524001"/>
            <a:ext cx="9061036" cy="4951412"/>
          </a:xfrm>
        </p:spPr>
      </p:pic>
    </p:spTree>
    <p:extLst>
      <p:ext uri="{BB962C8B-B14F-4D97-AF65-F5344CB8AC3E}">
        <p14:creationId xmlns:p14="http://schemas.microsoft.com/office/powerpoint/2010/main" val="15733301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1"/>
          <p:cNvSpPr>
            <a:spLocks noGrp="1"/>
          </p:cNvSpPr>
          <p:nvPr>
            <p:ph idx="1"/>
          </p:nvPr>
        </p:nvSpPr>
        <p:spPr>
          <a:xfrm>
            <a:off x="696913" y="1295400"/>
            <a:ext cx="10363200" cy="5027613"/>
          </a:xfrm>
        </p:spPr>
        <p:txBody>
          <a:bodyPr/>
          <a:lstStyle/>
          <a:p>
            <a:r>
              <a:rPr lang="en-GB" altLang="en-US" dirty="0"/>
              <a:t>The WG11 officer elected positions (Chair, 2 vice chairs) are open for election in March 2024.</a:t>
            </a:r>
          </a:p>
          <a:p>
            <a:r>
              <a:rPr lang="en-GB" altLang="en-US" dirty="0"/>
              <a:t>Nominations will be opened, received and closed during the March 2024  Monday opening plenary. Self-nomination is valid.</a:t>
            </a:r>
          </a:p>
          <a:p>
            <a:r>
              <a:rPr lang="en-US" altLang="en-US" dirty="0"/>
              <a:t>The current WG Chair is not seeking re-election.</a:t>
            </a:r>
            <a:endParaRPr lang="en-GB" altLang="en-US" dirty="0"/>
          </a:p>
          <a:p>
            <a:r>
              <a:rPr lang="en-GB" altLang="en-US" dirty="0"/>
              <a:t>Introductory statements made by candidates with Q&amp;A on Monday.</a:t>
            </a:r>
          </a:p>
          <a:p>
            <a:r>
              <a:rPr lang="en-GB" altLang="en-US" dirty="0"/>
              <a:t>Elections take place during the Wednesday mid-week plenary.</a:t>
            </a:r>
          </a:p>
          <a:p>
            <a:pPr lvl="1"/>
            <a:r>
              <a:rPr lang="en-GB" altLang="en-US" dirty="0"/>
              <a:t>All positions require majority confirmation vote. </a:t>
            </a:r>
          </a:p>
          <a:p>
            <a:pPr lvl="1"/>
            <a:r>
              <a:rPr lang="en-GB" altLang="en-US" dirty="0"/>
              <a:t>We will use the </a:t>
            </a:r>
            <a:r>
              <a:rPr lang="en-GB" altLang="en-US" dirty="0" err="1"/>
              <a:t>DirectVote</a:t>
            </a:r>
            <a:r>
              <a:rPr lang="en-GB" altLang="en-US" dirty="0"/>
              <a:t> Live tool [secret ballot].</a:t>
            </a:r>
          </a:p>
          <a:p>
            <a:r>
              <a:rPr lang="en-GB" altLang="en-US" dirty="0"/>
              <a:t>The WG chair &amp; vice chairs are subject to confirmation by IEEE 802 EC, and must provide and have had accepted statements of affiliation and support to 802 EC secretary before the Friday closing EC meeting.</a:t>
            </a:r>
          </a:p>
        </p:txBody>
      </p:sp>
      <p:sp>
        <p:nvSpPr>
          <p:cNvPr id="24579" name="Title 2"/>
          <p:cNvSpPr>
            <a:spLocks noGrp="1"/>
          </p:cNvSpPr>
          <p:nvPr>
            <p:ph type="title"/>
          </p:nvPr>
        </p:nvSpPr>
        <p:spPr>
          <a:xfrm>
            <a:off x="914400" y="685800"/>
            <a:ext cx="10363200" cy="685800"/>
          </a:xfrm>
        </p:spPr>
        <p:txBody>
          <a:bodyPr/>
          <a:lstStyle/>
          <a:p>
            <a:r>
              <a:rPr lang="en-GB" altLang="en-US" dirty="0"/>
              <a:t>M6.2 – WG Officer Elections March 2024</a:t>
            </a:r>
          </a:p>
        </p:txBody>
      </p:sp>
      <p:sp>
        <p:nvSpPr>
          <p:cNvPr id="2458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sp>
        <p:nvSpPr>
          <p:cNvPr id="2458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458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20EDCA67-571E-4F29-A6BA-F5C476F85358}" type="slidenum">
              <a:rPr lang="en-US" altLang="en-US" sz="1200" b="0" smtClean="0"/>
              <a:pPr>
                <a:spcBef>
                  <a:spcPct val="0"/>
                </a:spcBef>
                <a:buFontTx/>
                <a:buNone/>
              </a:pPr>
              <a:t>24</a:t>
            </a:fld>
            <a:endParaRPr lang="en-US" altLang="en-US" sz="1200" b="0"/>
          </a:p>
        </p:txBody>
      </p:sp>
    </p:spTree>
    <p:extLst>
      <p:ext uri="{BB962C8B-B14F-4D97-AF65-F5344CB8AC3E}">
        <p14:creationId xmlns:p14="http://schemas.microsoft.com/office/powerpoint/2010/main" val="6164196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4AF1AA-7896-1934-326D-22D3D32A4AFA}"/>
            </a:ext>
          </a:extLst>
        </p:cNvPr>
        <p:cNvGrpSpPr/>
        <p:nvPr/>
      </p:nvGrpSpPr>
      <p:grpSpPr>
        <a:xfrm>
          <a:off x="0" y="0"/>
          <a:ext cx="0" cy="0"/>
          <a:chOff x="0" y="0"/>
          <a:chExt cx="0" cy="0"/>
        </a:xfrm>
      </p:grpSpPr>
      <p:sp>
        <p:nvSpPr>
          <p:cNvPr id="24578" name="Content Placeholder 1">
            <a:extLst>
              <a:ext uri="{FF2B5EF4-FFF2-40B4-BE49-F238E27FC236}">
                <a16:creationId xmlns:a16="http://schemas.microsoft.com/office/drawing/2014/main" id="{A6B1999B-CFEA-A6BB-0C93-2F82BFC299E9}"/>
              </a:ext>
            </a:extLst>
          </p:cNvPr>
          <p:cNvSpPr>
            <a:spLocks noGrp="1"/>
          </p:cNvSpPr>
          <p:nvPr>
            <p:ph idx="1"/>
          </p:nvPr>
        </p:nvSpPr>
        <p:spPr>
          <a:xfrm>
            <a:off x="697501" y="1674816"/>
            <a:ext cx="10363200" cy="4038600"/>
          </a:xfrm>
        </p:spPr>
        <p:txBody>
          <a:bodyPr/>
          <a:lstStyle/>
          <a:p>
            <a:r>
              <a:rPr lang="en-GB" altLang="en-US" dirty="0"/>
              <a:t>Open call for nominations</a:t>
            </a:r>
          </a:p>
          <a:p>
            <a:r>
              <a:rPr lang="en-GB" altLang="en-US" dirty="0"/>
              <a:t>WG11 Chair</a:t>
            </a:r>
          </a:p>
          <a:p>
            <a:pPr lvl="1"/>
            <a:r>
              <a:rPr lang="en-GB" altLang="en-US" dirty="0"/>
              <a:t>Robert Stacey, Intel Corporation</a:t>
            </a:r>
          </a:p>
          <a:p>
            <a:pPr lvl="1"/>
            <a:r>
              <a:rPr lang="en-GB" altLang="en-US" dirty="0"/>
              <a:t>Stephen McCann, Huawei</a:t>
            </a:r>
          </a:p>
          <a:p>
            <a:r>
              <a:rPr lang="en-GB" altLang="en-US" dirty="0"/>
              <a:t>WG11 Vice Chair</a:t>
            </a:r>
          </a:p>
          <a:p>
            <a:pPr lvl="1"/>
            <a:r>
              <a:rPr lang="en-GB" altLang="en-US" dirty="0"/>
              <a:t>Mark Hamilton, Ruckus</a:t>
            </a:r>
          </a:p>
          <a:p>
            <a:pPr lvl="1"/>
            <a:r>
              <a:rPr lang="en-GB" altLang="en-US" dirty="0"/>
              <a:t>Jon Rosdahl, Qualcomm</a:t>
            </a:r>
          </a:p>
          <a:p>
            <a:pPr lvl="1"/>
            <a:r>
              <a:rPr lang="en-GB" altLang="en-US" dirty="0"/>
              <a:t>Robert Stacey, Intel</a:t>
            </a:r>
          </a:p>
          <a:p>
            <a:pPr lvl="1"/>
            <a:r>
              <a:rPr lang="en-GB" altLang="en-US" dirty="0"/>
              <a:t>Stephen McCann, Huawei</a:t>
            </a:r>
          </a:p>
          <a:p>
            <a:r>
              <a:rPr lang="en-GB" altLang="en-US" dirty="0"/>
              <a:t>Close call for nominations</a:t>
            </a:r>
          </a:p>
          <a:p>
            <a:r>
              <a:rPr lang="en-GB" altLang="en-US" dirty="0"/>
              <a:t>Candidate statements, member Q&amp;A</a:t>
            </a:r>
          </a:p>
        </p:txBody>
      </p:sp>
      <p:sp>
        <p:nvSpPr>
          <p:cNvPr id="24579" name="Title 2">
            <a:extLst>
              <a:ext uri="{FF2B5EF4-FFF2-40B4-BE49-F238E27FC236}">
                <a16:creationId xmlns:a16="http://schemas.microsoft.com/office/drawing/2014/main" id="{1F97DA98-0997-4D97-6E43-B96A6C99D453}"/>
              </a:ext>
            </a:extLst>
          </p:cNvPr>
          <p:cNvSpPr>
            <a:spLocks noGrp="1"/>
          </p:cNvSpPr>
          <p:nvPr>
            <p:ph type="title"/>
          </p:nvPr>
        </p:nvSpPr>
        <p:spPr>
          <a:xfrm>
            <a:off x="914400" y="685800"/>
            <a:ext cx="10363200" cy="685800"/>
          </a:xfrm>
        </p:spPr>
        <p:txBody>
          <a:bodyPr/>
          <a:lstStyle/>
          <a:p>
            <a:r>
              <a:rPr lang="en-GB" altLang="en-US" dirty="0"/>
              <a:t>M6.2 – WG Officer Call for Candidates</a:t>
            </a:r>
          </a:p>
        </p:txBody>
      </p:sp>
      <p:sp>
        <p:nvSpPr>
          <p:cNvPr id="24580" name="Date Placeholder 3">
            <a:extLst>
              <a:ext uri="{FF2B5EF4-FFF2-40B4-BE49-F238E27FC236}">
                <a16:creationId xmlns:a16="http://schemas.microsoft.com/office/drawing/2014/main" id="{E258AB52-6560-5265-D6B1-A15EC659E7EA}"/>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sp>
        <p:nvSpPr>
          <p:cNvPr id="24581" name="Footer Placeholder 4">
            <a:extLst>
              <a:ext uri="{FF2B5EF4-FFF2-40B4-BE49-F238E27FC236}">
                <a16:creationId xmlns:a16="http://schemas.microsoft.com/office/drawing/2014/main" id="{7A1F2447-572D-5A01-09C4-CCB12A601781}"/>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4582" name="Slide Number Placeholder 5">
            <a:extLst>
              <a:ext uri="{FF2B5EF4-FFF2-40B4-BE49-F238E27FC236}">
                <a16:creationId xmlns:a16="http://schemas.microsoft.com/office/drawing/2014/main" id="{A4F48143-51F0-47C9-4C46-25A3BB5208D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20EDCA67-571E-4F29-A6BA-F5C476F85358}" type="slidenum">
              <a:rPr lang="en-US" altLang="en-US" sz="1200" b="0" smtClean="0"/>
              <a:pPr>
                <a:spcBef>
                  <a:spcPct val="0"/>
                </a:spcBef>
                <a:buFontTx/>
                <a:buNone/>
              </a:pPr>
              <a:t>25</a:t>
            </a:fld>
            <a:endParaRPr lang="en-US" altLang="en-US" sz="1200" b="0"/>
          </a:p>
        </p:txBody>
      </p:sp>
    </p:spTree>
    <p:extLst>
      <p:ext uri="{BB962C8B-B14F-4D97-AF65-F5344CB8AC3E}">
        <p14:creationId xmlns:p14="http://schemas.microsoft.com/office/powerpoint/2010/main" val="36346855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3D7D6A-2AD5-989E-80DB-BBF1881E3BA9}"/>
            </a:ext>
          </a:extLst>
        </p:cNvPr>
        <p:cNvGrpSpPr/>
        <p:nvPr/>
      </p:nvGrpSpPr>
      <p:grpSpPr>
        <a:xfrm>
          <a:off x="0" y="0"/>
          <a:ext cx="0" cy="0"/>
          <a:chOff x="0" y="0"/>
          <a:chExt cx="0" cy="0"/>
        </a:xfrm>
      </p:grpSpPr>
      <p:sp>
        <p:nvSpPr>
          <p:cNvPr id="24578" name="Content Placeholder 1">
            <a:extLst>
              <a:ext uri="{FF2B5EF4-FFF2-40B4-BE49-F238E27FC236}">
                <a16:creationId xmlns:a16="http://schemas.microsoft.com/office/drawing/2014/main" id="{842678D0-56F1-2332-400B-EA7F9C8EBB92}"/>
              </a:ext>
            </a:extLst>
          </p:cNvPr>
          <p:cNvSpPr>
            <a:spLocks noGrp="1"/>
          </p:cNvSpPr>
          <p:nvPr>
            <p:ph idx="1"/>
          </p:nvPr>
        </p:nvSpPr>
        <p:spPr>
          <a:xfrm>
            <a:off x="697501" y="1674816"/>
            <a:ext cx="10363200" cy="4038600"/>
          </a:xfrm>
        </p:spPr>
        <p:txBody>
          <a:bodyPr/>
          <a:lstStyle/>
          <a:p>
            <a:r>
              <a:rPr lang="en-GB" altLang="en-US" dirty="0"/>
              <a:t>Please see </a:t>
            </a:r>
            <a:r>
              <a:rPr lang="en-GB" altLang="en-US" dirty="0">
                <a:hlinkClick r:id="rId2"/>
              </a:rPr>
              <a:t>https://mentor.ieee.org/802.11/dcn/24/11-24-0159-01-0000-directvote-live-overview.pptx</a:t>
            </a:r>
            <a:r>
              <a:rPr lang="en-GB" altLang="en-US" dirty="0"/>
              <a:t> </a:t>
            </a:r>
          </a:p>
          <a:p>
            <a:r>
              <a:rPr lang="en-GB" altLang="en-US" dirty="0"/>
              <a:t>Slide 14 has the link to the DVL system</a:t>
            </a:r>
          </a:p>
        </p:txBody>
      </p:sp>
      <p:sp>
        <p:nvSpPr>
          <p:cNvPr id="24579" name="Title 2">
            <a:extLst>
              <a:ext uri="{FF2B5EF4-FFF2-40B4-BE49-F238E27FC236}">
                <a16:creationId xmlns:a16="http://schemas.microsoft.com/office/drawing/2014/main" id="{A1CF24D3-C7BA-5B0E-F935-A12F7A38E231}"/>
              </a:ext>
            </a:extLst>
          </p:cNvPr>
          <p:cNvSpPr>
            <a:spLocks noGrp="1"/>
          </p:cNvSpPr>
          <p:nvPr>
            <p:ph type="title"/>
          </p:nvPr>
        </p:nvSpPr>
        <p:spPr>
          <a:xfrm>
            <a:off x="914400" y="685800"/>
            <a:ext cx="10363200" cy="685800"/>
          </a:xfrm>
        </p:spPr>
        <p:txBody>
          <a:bodyPr/>
          <a:lstStyle/>
          <a:p>
            <a:r>
              <a:rPr lang="en-GB" altLang="en-US" dirty="0"/>
              <a:t>M6.3 – Direct Vote Live</a:t>
            </a:r>
          </a:p>
        </p:txBody>
      </p:sp>
      <p:sp>
        <p:nvSpPr>
          <p:cNvPr id="24580" name="Date Placeholder 3">
            <a:extLst>
              <a:ext uri="{FF2B5EF4-FFF2-40B4-BE49-F238E27FC236}">
                <a16:creationId xmlns:a16="http://schemas.microsoft.com/office/drawing/2014/main" id="{DCE47F18-7BC6-C97E-DB77-8AF1948D9C48}"/>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sp>
        <p:nvSpPr>
          <p:cNvPr id="24581" name="Footer Placeholder 4">
            <a:extLst>
              <a:ext uri="{FF2B5EF4-FFF2-40B4-BE49-F238E27FC236}">
                <a16:creationId xmlns:a16="http://schemas.microsoft.com/office/drawing/2014/main" id="{DA32AADE-19D0-AAE8-DC85-AC3B1752899F}"/>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4582" name="Slide Number Placeholder 5">
            <a:extLst>
              <a:ext uri="{FF2B5EF4-FFF2-40B4-BE49-F238E27FC236}">
                <a16:creationId xmlns:a16="http://schemas.microsoft.com/office/drawing/2014/main" id="{93636F08-5B6E-DF04-4144-D3FFFFBBFB7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20EDCA67-571E-4F29-A6BA-F5C476F85358}" type="slidenum">
              <a:rPr lang="en-US" altLang="en-US" sz="1200" b="0" smtClean="0"/>
              <a:pPr>
                <a:spcBef>
                  <a:spcPct val="0"/>
                </a:spcBef>
                <a:buFontTx/>
                <a:buNone/>
              </a:pPr>
              <a:t>26</a:t>
            </a:fld>
            <a:endParaRPr lang="en-US" altLang="en-US" sz="1200" b="0"/>
          </a:p>
        </p:txBody>
      </p:sp>
    </p:spTree>
    <p:extLst>
      <p:ext uri="{BB962C8B-B14F-4D97-AF65-F5344CB8AC3E}">
        <p14:creationId xmlns:p14="http://schemas.microsoft.com/office/powerpoint/2010/main" val="9291241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r>
              <a:rPr lang="en-US" sz="1600" dirty="0"/>
              <a:t>Individual experts who attend electronically for a specific purpose/presentation can be designated as such by the WG Chair and receive a registration fee waiver and limited attendance rights.</a:t>
            </a:r>
          </a:p>
          <a:p>
            <a:r>
              <a:rPr lang="en-US" sz="1600" dirty="0"/>
              <a:t>See section 5 in </a:t>
            </a:r>
            <a:r>
              <a:rPr lang="en-US" sz="1600" dirty="0">
                <a:hlinkClick r:id="rId3"/>
              </a:rPr>
              <a:t>https://mentor.ieee.org/802-ec/dcn/17/ec-17-0090-25-0PNP-ieee-802-lmsc-operations-manual.pdf</a:t>
            </a:r>
            <a:r>
              <a:rPr lang="en-US" sz="1600" dirty="0"/>
              <a:t> ,</a:t>
            </a:r>
          </a:p>
          <a:p>
            <a:pPr lvl="1"/>
            <a:r>
              <a:rPr lang="en-US" sz="1200" i="1" dirty="0"/>
              <a:t>The 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br>
              <a:rPr lang="en-US" sz="1200" dirty="0"/>
            </a:br>
            <a:endParaRPr lang="en-US" sz="1200" dirty="0"/>
          </a:p>
          <a:p>
            <a:r>
              <a:rPr lang="en-US" sz="1600" dirty="0"/>
              <a:t>The individuals listed below are hereby designated as specific individual experts on their respective topics and subject to the restrictions and benefits described in the 802 OM. </a:t>
            </a:r>
          </a:p>
          <a:p>
            <a:pPr lvl="1"/>
            <a:r>
              <a:rPr lang="en-US" sz="1600" dirty="0"/>
              <a:t>Prof. Kevin Gifford - Research Professor - </a:t>
            </a:r>
            <a:r>
              <a:rPr lang="en-US" sz="1600" b="1" dirty="0">
                <a:solidFill>
                  <a:schemeClr val="accent6"/>
                </a:solidFill>
                <a:hlinkClick r:id="rId4">
                  <a:extLst>
                    <a:ext uri="{A12FA001-AC4F-418D-AE19-62706E023703}">
                      <ahyp:hlinkClr xmlns:ahyp="http://schemas.microsoft.com/office/drawing/2018/hyperlinkcolor" val="tx"/>
                    </a:ext>
                  </a:extLst>
                </a:hlinkClick>
              </a:rPr>
              <a:t>kevin.gifford@colorado.edu</a:t>
            </a:r>
            <a:r>
              <a:rPr lang="en-US" sz="1600" b="1" dirty="0">
                <a:solidFill>
                  <a:schemeClr val="accent6"/>
                </a:solidFill>
              </a:rPr>
              <a:t>  </a:t>
            </a:r>
            <a:r>
              <a:rPr lang="en-US" sz="1600" dirty="0"/>
              <a:t>– WNG – 1 timeslot</a:t>
            </a:r>
          </a:p>
          <a:p>
            <a:pPr lvl="1"/>
            <a:r>
              <a:rPr lang="en-US" sz="1600" dirty="0"/>
              <a:t>Dr. Stefan </a:t>
            </a:r>
            <a:r>
              <a:rPr lang="en-US" sz="1600" dirty="0" err="1"/>
              <a:t>Tschimben</a:t>
            </a:r>
            <a:r>
              <a:rPr lang="en-US" sz="1600" dirty="0"/>
              <a:t> - Research Associate - </a:t>
            </a:r>
            <a:r>
              <a:rPr lang="en-US" sz="1600" b="1" dirty="0">
                <a:solidFill>
                  <a:schemeClr val="accent6"/>
                </a:solidFill>
                <a:hlinkClick r:id="rId5">
                  <a:extLst>
                    <a:ext uri="{A12FA001-AC4F-418D-AE19-62706E023703}">
                      <ahyp:hlinkClr xmlns:ahyp="http://schemas.microsoft.com/office/drawing/2018/hyperlinkcolor" val="tx"/>
                    </a:ext>
                  </a:extLst>
                </a:hlinkClick>
              </a:rPr>
              <a:t>stefan.tschimben@colorado.edu</a:t>
            </a:r>
            <a:r>
              <a:rPr lang="en-US" sz="1600" b="1" dirty="0">
                <a:solidFill>
                  <a:schemeClr val="accent6"/>
                </a:solidFill>
              </a:rPr>
              <a:t>  </a:t>
            </a:r>
            <a:r>
              <a:rPr lang="en-US" sz="1600" dirty="0"/>
              <a:t>– WNG – 1 timeslot</a:t>
            </a:r>
          </a:p>
          <a:p>
            <a:pPr lvl="1"/>
            <a:r>
              <a:rPr lang="en-US" sz="1600" dirty="0"/>
              <a:t>Dr. Mark </a:t>
            </a:r>
            <a:r>
              <a:rPr lang="en-US" sz="1600" dirty="0" err="1"/>
              <a:t>Lofquist</a:t>
            </a:r>
            <a:r>
              <a:rPr lang="en-US" sz="1600" dirty="0"/>
              <a:t> - Research Associate/Lecturer - </a:t>
            </a:r>
            <a:r>
              <a:rPr lang="en-US" sz="1600" b="1" dirty="0">
                <a:solidFill>
                  <a:schemeClr val="accent6"/>
                </a:solidFill>
                <a:hlinkClick r:id="rId6">
                  <a:extLst>
                    <a:ext uri="{A12FA001-AC4F-418D-AE19-62706E023703}">
                      <ahyp:hlinkClr xmlns:ahyp="http://schemas.microsoft.com/office/drawing/2018/hyperlinkcolor" val="tx"/>
                    </a:ext>
                  </a:extLst>
                </a:hlinkClick>
              </a:rPr>
              <a:t>mark.lofquist@colorado.edu</a:t>
            </a:r>
            <a:r>
              <a:rPr lang="en-US" sz="1600" b="1" dirty="0">
                <a:solidFill>
                  <a:schemeClr val="accent6"/>
                </a:solidFill>
              </a:rPr>
              <a:t>  </a:t>
            </a:r>
            <a:r>
              <a:rPr lang="en-US" sz="1600" dirty="0"/>
              <a:t>– WNG – 1 timeslot</a:t>
            </a:r>
          </a:p>
          <a:p>
            <a:pPr lvl="1"/>
            <a:r>
              <a:rPr lang="en-US" sz="1600" dirty="0"/>
              <a:t>Isabella Bates - Student Assistant - </a:t>
            </a:r>
            <a:r>
              <a:rPr lang="en-US" sz="1600" b="1" dirty="0">
                <a:solidFill>
                  <a:schemeClr val="accent6"/>
                </a:solidFill>
                <a:hlinkClick r:id="rId7">
                  <a:extLst>
                    <a:ext uri="{A12FA001-AC4F-418D-AE19-62706E023703}">
                      <ahyp:hlinkClr xmlns:ahyp="http://schemas.microsoft.com/office/drawing/2018/hyperlinkcolor" val="tx"/>
                    </a:ext>
                  </a:extLst>
                </a:hlinkClick>
              </a:rPr>
              <a:t>isabella.bates@colorado.edu</a:t>
            </a:r>
            <a:r>
              <a:rPr lang="en-US" sz="1600" b="1" dirty="0">
                <a:solidFill>
                  <a:schemeClr val="accent6"/>
                </a:solidFill>
              </a:rPr>
              <a:t>  </a:t>
            </a:r>
            <a:r>
              <a:rPr lang="en-US" sz="1600" dirty="0"/>
              <a:t>– WNG – 1 timeslot</a:t>
            </a:r>
            <a:br>
              <a:rPr lang="en-US" sz="1600" dirty="0"/>
            </a:br>
            <a:endParaRPr lang="en-US" sz="1600" dirty="0"/>
          </a:p>
          <a:p>
            <a:r>
              <a:rPr lang="en-US" sz="1600" dirty="0"/>
              <a:t>For WNG, attendance for each is limited to the WNG timeslot in which the respective presentation is scheduled. </a:t>
            </a:r>
            <a:br>
              <a:rPr lang="en-US" dirty="0"/>
            </a:br>
            <a:endParaRPr lang="en-US" dirty="0"/>
          </a:p>
        </p:txBody>
      </p:sp>
      <p:sp>
        <p:nvSpPr>
          <p:cNvPr id="20483" name="Title 1"/>
          <p:cNvSpPr>
            <a:spLocks noGrp="1"/>
          </p:cNvSpPr>
          <p:nvPr>
            <p:ph type="title"/>
          </p:nvPr>
        </p:nvSpPr>
        <p:spPr/>
        <p:txBody>
          <a:bodyPr/>
          <a:lstStyle/>
          <a:p>
            <a:r>
              <a:rPr lang="en-GB" altLang="en-US" dirty="0"/>
              <a:t>M6.4 Announcements: 2024 March Designation of Individual experts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27</a:t>
            </a:fld>
            <a:endParaRPr lang="en-US" altLang="en-US" sz="1200" b="0"/>
          </a:p>
        </p:txBody>
      </p:sp>
    </p:spTree>
    <p:extLst>
      <p:ext uri="{BB962C8B-B14F-4D97-AF65-F5344CB8AC3E}">
        <p14:creationId xmlns:p14="http://schemas.microsoft.com/office/powerpoint/2010/main" val="26357506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Title 1"/>
          <p:cNvSpPr>
            <a:spLocks noGrp="1"/>
          </p:cNvSpPr>
          <p:nvPr>
            <p:ph type="title"/>
          </p:nvPr>
        </p:nvSpPr>
        <p:spPr/>
        <p:txBody>
          <a:bodyPr/>
          <a:lstStyle/>
          <a:p>
            <a:r>
              <a:rPr lang="en-GB" altLang="en-US" dirty="0"/>
              <a:t>M6.4 Announcements</a:t>
            </a:r>
          </a:p>
        </p:txBody>
      </p:sp>
      <p:sp>
        <p:nvSpPr>
          <p:cNvPr id="21506" name="Content Placeholder 2"/>
          <p:cNvSpPr>
            <a:spLocks noGrp="1"/>
          </p:cNvSpPr>
          <p:nvPr>
            <p:ph idx="1"/>
          </p:nvPr>
        </p:nvSpPr>
        <p:spPr>
          <a:xfrm>
            <a:off x="887183" y="1600200"/>
            <a:ext cx="10363200" cy="4114800"/>
          </a:xfrm>
        </p:spPr>
        <p:txBody>
          <a:bodyPr/>
          <a:lstStyle/>
          <a:p>
            <a:pPr marL="0" indent="0">
              <a:buNone/>
            </a:pPr>
            <a:br>
              <a:rPr lang="en-US" dirty="0"/>
            </a:br>
            <a:r>
              <a:rPr lang="en-US" dirty="0"/>
              <a:t>Our web page on document submissions has been updated:</a:t>
            </a:r>
          </a:p>
          <a:p>
            <a:pPr marL="0" indent="0">
              <a:buNone/>
            </a:pPr>
            <a:r>
              <a:rPr lang="en-US" dirty="0"/>
              <a:t>See Documents </a:t>
            </a:r>
            <a:r>
              <a:rPr lang="en-US" dirty="0">
                <a:sym typeface="Wingdings" panose="05000000000000000000" pitchFamily="2" charset="2"/>
              </a:rPr>
              <a:t></a:t>
            </a:r>
            <a:r>
              <a:rPr lang="en-US" dirty="0"/>
              <a:t> IEEE 802.11 Document Instructions</a:t>
            </a:r>
          </a:p>
          <a:p>
            <a:pPr marL="0" indent="0">
              <a:buNone/>
            </a:pPr>
            <a:r>
              <a:rPr lang="en-US" dirty="0"/>
              <a:t>	https://grouper.ieee.org/groups/802/11/Rules/format-rules.html</a:t>
            </a:r>
          </a:p>
          <a:p>
            <a:pPr marL="0" indent="0">
              <a:buNone/>
            </a:pPr>
            <a:endParaRPr lang="en-US" dirty="0"/>
          </a:p>
          <a:p>
            <a:pPr marL="0" indent="0">
              <a:buNone/>
            </a:pPr>
            <a:r>
              <a:rPr lang="en-US" dirty="0"/>
              <a:t>Please use the document templates for your submissions</a:t>
            </a:r>
          </a:p>
        </p:txBody>
      </p:sp>
      <p:sp>
        <p:nvSpPr>
          <p:cNvPr id="20484" name="Date Placeholder 1"/>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28</a:t>
            </a:fld>
            <a:endParaRPr lang="en-US" altLang="en-US" sz="1200" b="0"/>
          </a:p>
        </p:txBody>
      </p:sp>
    </p:spTree>
    <p:extLst>
      <p:ext uri="{BB962C8B-B14F-4D97-AF65-F5344CB8AC3E}">
        <p14:creationId xmlns:p14="http://schemas.microsoft.com/office/powerpoint/2010/main" val="35090907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Title 1"/>
          <p:cNvSpPr>
            <a:spLocks noGrp="1"/>
          </p:cNvSpPr>
          <p:nvPr>
            <p:ph type="title"/>
          </p:nvPr>
        </p:nvSpPr>
        <p:spPr/>
        <p:txBody>
          <a:bodyPr/>
          <a:lstStyle/>
          <a:p>
            <a:r>
              <a:rPr lang="en-GB" altLang="en-US" dirty="0"/>
              <a:t>M6.4 Announcements</a:t>
            </a:r>
          </a:p>
        </p:txBody>
      </p:sp>
      <p:sp>
        <p:nvSpPr>
          <p:cNvPr id="21506" name="Content Placeholder 2"/>
          <p:cNvSpPr>
            <a:spLocks noGrp="1"/>
          </p:cNvSpPr>
          <p:nvPr>
            <p:ph idx="1"/>
          </p:nvPr>
        </p:nvSpPr>
        <p:spPr>
          <a:xfrm>
            <a:off x="887183" y="1600200"/>
            <a:ext cx="10363200" cy="4114800"/>
          </a:xfrm>
        </p:spPr>
        <p:txBody>
          <a:bodyPr/>
          <a:lstStyle/>
          <a:p>
            <a:pPr marL="0" indent="0">
              <a:buNone/>
            </a:pPr>
            <a:br>
              <a:rPr lang="en-US" dirty="0"/>
            </a:br>
            <a:r>
              <a:rPr lang="en-US" dirty="0"/>
              <a:t>802 LMSC is considering a rules change to require some in-person attendance to maintain voting rights, see </a:t>
            </a:r>
            <a:r>
              <a:rPr lang="en-US" dirty="0">
                <a:hlinkClick r:id="rId3"/>
              </a:rPr>
              <a:t>https://mentor.ieee.org/802-ec/dcn/24/ec-24-0059-01-00EC-march-rules-meeting.odp</a:t>
            </a:r>
            <a:r>
              <a:rPr lang="en-US" dirty="0"/>
              <a:t> </a:t>
            </a:r>
          </a:p>
          <a:p>
            <a:pPr marL="0" indent="0">
              <a:buNone/>
            </a:pPr>
            <a:endParaRPr lang="en-US" dirty="0"/>
          </a:p>
          <a:p>
            <a:pPr marL="0" indent="0">
              <a:buNone/>
            </a:pPr>
            <a:r>
              <a:rPr lang="en-US" dirty="0"/>
              <a:t>Plan to discuss at WG11 Closing Plenary</a:t>
            </a:r>
          </a:p>
        </p:txBody>
      </p:sp>
      <p:sp>
        <p:nvSpPr>
          <p:cNvPr id="20484" name="Date Placeholder 1"/>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29</a:t>
            </a:fld>
            <a:endParaRPr lang="en-US" altLang="en-US" sz="1200" b="0"/>
          </a:p>
        </p:txBody>
      </p:sp>
    </p:spTree>
    <p:extLst>
      <p:ext uri="{BB962C8B-B14F-4D97-AF65-F5344CB8AC3E}">
        <p14:creationId xmlns:p14="http://schemas.microsoft.com/office/powerpoint/2010/main" val="11970673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M1.3 Meeting Decorum</a:t>
            </a:r>
          </a:p>
        </p:txBody>
      </p:sp>
      <p:sp>
        <p:nvSpPr>
          <p:cNvPr id="3" name="Content Placeholder 2"/>
          <p:cNvSpPr>
            <a:spLocks noGrp="1"/>
          </p:cNvSpPr>
          <p:nvPr>
            <p:ph idx="1"/>
          </p:nvPr>
        </p:nvSpPr>
        <p:spPr>
          <a:xfrm>
            <a:off x="733425" y="2624847"/>
            <a:ext cx="10515600" cy="3850565"/>
          </a:xfrm>
        </p:spPr>
        <p:txBody>
          <a:bodyPr/>
          <a:lstStyle/>
          <a:p>
            <a:pPr lvl="0"/>
            <a:r>
              <a:rPr lang="en-GB" dirty="0"/>
              <a:t>Please observe proper decorum in meetings; No Photography or recording </a:t>
            </a:r>
          </a:p>
          <a:p>
            <a:pPr lvl="0"/>
            <a:r>
              <a:rPr lang="en-GB" dirty="0"/>
              <a:t>Press (i.e., anyone reporting publicly on this meeting) are to announce their presence (Jan 2019 IEEE-SA Standards Board Ops Manual 5.3.3.2)</a:t>
            </a:r>
            <a:endParaRPr lang="en-GB" sz="1400" dirty="0"/>
          </a:p>
          <a:p>
            <a:pPr lvl="0"/>
            <a:r>
              <a:rPr lang="en-GB" dirty="0"/>
              <a:t>Laptop speakers, cell phone / tablet ringers off</a:t>
            </a:r>
          </a:p>
          <a:p>
            <a:pPr lvl="0"/>
            <a:r>
              <a:rPr lang="en-GB" dirty="0"/>
              <a:t>Mute when not speaking (teleconference)</a:t>
            </a:r>
          </a:p>
          <a:p>
            <a:pPr lvl="0"/>
            <a:r>
              <a:rPr lang="en-GB" dirty="0"/>
              <a:t>Use “no audio” in </a:t>
            </a:r>
            <a:r>
              <a:rPr lang="en-GB" dirty="0" err="1"/>
              <a:t>Webex</a:t>
            </a:r>
            <a:r>
              <a:rPr lang="en-GB" dirty="0"/>
              <a:t> when joining mixed mode meeting in person</a:t>
            </a:r>
          </a:p>
          <a:p>
            <a:r>
              <a:rPr lang="en-US" dirty="0"/>
              <a:t>Use chat window to enter the queue </a:t>
            </a:r>
            <a:r>
              <a:rPr lang="en-GB" dirty="0"/>
              <a:t>(teleconference)</a:t>
            </a:r>
          </a:p>
          <a:p>
            <a:pPr lvl="0"/>
            <a:r>
              <a:rPr lang="en-GB" dirty="0"/>
              <a:t>Wear badges at all times in meeting areas (face to face meetings)</a:t>
            </a:r>
            <a:endParaRPr lang="en-GB" sz="1400" dirty="0"/>
          </a:p>
          <a:p>
            <a:pPr lvl="1"/>
            <a:r>
              <a:rPr lang="en-GB" dirty="0"/>
              <a:t>Help the hotel security staff improve the general security of the meeting rooms</a:t>
            </a:r>
          </a:p>
        </p:txBody>
      </p:sp>
      <p:sp>
        <p:nvSpPr>
          <p:cNvPr id="4" name="Date Placeholder 3"/>
          <p:cNvSpPr>
            <a:spLocks noGrp="1"/>
          </p:cNvSpPr>
          <p:nvPr>
            <p:ph type="dt" sz="half" idx="10"/>
          </p:nvPr>
        </p:nvSpPr>
        <p:spPr/>
        <p:txBody>
          <a:bodyPr/>
          <a:lstStyle/>
          <a:p>
            <a:pPr>
              <a:defRPr/>
            </a:pPr>
            <a:r>
              <a:rPr lang="en-US"/>
              <a:t>March 2024</a:t>
            </a:r>
          </a:p>
        </p:txBody>
      </p:sp>
      <p:sp>
        <p:nvSpPr>
          <p:cNvPr id="5" name="Footer Placeholder 4"/>
          <p:cNvSpPr>
            <a:spLocks noGrp="1"/>
          </p:cNvSpPr>
          <p:nvPr>
            <p:ph type="ftr" sz="quarter" idx="11"/>
          </p:nvPr>
        </p:nvSpPr>
        <p:spPr/>
        <p:txBody>
          <a:bodyPr/>
          <a:lstStyle/>
          <a:p>
            <a:pPr>
              <a:defRPr/>
            </a:pPr>
            <a:r>
              <a:rPr lang="en-US"/>
              <a:t>Dorothy Stanley, HP Enterprise</a:t>
            </a:r>
          </a:p>
        </p:txBody>
      </p:sp>
      <p:grpSp>
        <p:nvGrpSpPr>
          <p:cNvPr id="7" name="Group 6"/>
          <p:cNvGrpSpPr/>
          <p:nvPr/>
        </p:nvGrpSpPr>
        <p:grpSpPr>
          <a:xfrm>
            <a:off x="1981200" y="1143003"/>
            <a:ext cx="3712116" cy="1217613"/>
            <a:chOff x="0" y="0"/>
            <a:chExt cx="8354569" cy="2740219"/>
          </a:xfrm>
        </p:grpSpPr>
        <p:sp>
          <p:nvSpPr>
            <p:cNvPr id="8" name="Shape 14"/>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9" name="Shape 36"/>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0" name="Shape 38"/>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1" name="Shape 40"/>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2" name="Shape 42"/>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3" name="Shape 44"/>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 name="Shape 46"/>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 name="Shape 48"/>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6" name="Shape 50"/>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7" name="Shape 52"/>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8" name="Shape 54"/>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 name="Shape 56"/>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 name="Shape 59"/>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 name="Shape 61"/>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 name="Shape 63"/>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3" name="Shape 65"/>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4" name="Shape 67"/>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5" name="Shape 69"/>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26" name="Shape 71"/>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7" name="Shape 73"/>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8" name="Shape 75"/>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9" name="Shape 76"/>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0" name="Shape 78"/>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1" name="Shape 80"/>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2" name="Shape 82"/>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3" name="Shape 84"/>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4" name="Shape 86"/>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5" name="Shape 88"/>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6" name="Shape 90"/>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7" name="Shape 91"/>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8" name="Shape 93"/>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9" name="Shape 95"/>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0" name="Shape 97"/>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1" name="Shape 99"/>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2" name="Shape 101"/>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3" name="Shape 103"/>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4" name="Shape 105"/>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5" name="Shape 107"/>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6" name="Shape 109"/>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7" name="Shape 111"/>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8" name="Shape 113"/>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49" name="Shape 115"/>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0" name="Shape 117"/>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1" name="Shape 119"/>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2" name="Shape 121"/>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3" name="Shape 123"/>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4" name="Shape 125"/>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5" name="Shape 127"/>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6" name="Shape 129"/>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7" name="Shape 131"/>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8" name="Shape 133"/>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9" name="Shape 135"/>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0" name="Shape 137"/>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1" name="Shape 139"/>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2" name="Shape 141"/>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3" name="Shape 143"/>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4" name="Shape 145"/>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5" name="Shape 147"/>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6" name="Shape 149"/>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7" name="Shape 151"/>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8" name="Shape 153"/>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9" name="Shape 155"/>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0" name="Shape 157"/>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1" name="Shape 159"/>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2" name="Shape 161"/>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3" name="Shape 162"/>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4" name="Shape 164"/>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5" name="Shape 166"/>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6" name="Shape 168"/>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77" name="Shape 170"/>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78" name="Shape 172"/>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79" name="Shape 174"/>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0" name="Shape 176"/>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1" name="Shape 178"/>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82" name="Shape 180"/>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83" name="Shape 182"/>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4" name="Shape 184"/>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5" name="Shape 186"/>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6" name="Shape 188"/>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7" name="Shape 190"/>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8" name="Shape 192"/>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9" name="Shape 194"/>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0" name="Shape 196"/>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1" name="Shape 198"/>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2" name="Shape 199"/>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3" name="Shape 201"/>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4" name="Shape 203"/>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95" name="Shape 205"/>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96" name="Shape 207"/>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7" name="Shape 209"/>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8" name="Shape 211"/>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9" name="Shape 213"/>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00" name="Shape 215"/>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01" name="Shape 217"/>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2" name="Shape 218"/>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3" name="Shape 220"/>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4" name="Shape 222"/>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5" name="Shape 224"/>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6" name="Shape 226"/>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7" name="Shape 228"/>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8" name="Shape 230"/>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9" name="Shape 232"/>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0" name="Shape 234"/>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1" name="Shape 2621"/>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112" name="Shape 238"/>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113" name="Shape 240"/>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4" name="Shape 242"/>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5" name="Shape 244"/>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6" name="Shape 246"/>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7" name="Shape 248"/>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8" name="Shape 250"/>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9" name="Shape 2622"/>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0" name="Shape 2623"/>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1" name="Shape 256"/>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2" name="Rectangle 121"/>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123" name="Shape 259"/>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4" name="Shape 260"/>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5" name="Shape 261"/>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6" name="Shape 262"/>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7" name="Shape 263"/>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8" name="Shape 264"/>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130" name="Group 129"/>
          <p:cNvGrpSpPr/>
          <p:nvPr/>
        </p:nvGrpSpPr>
        <p:grpSpPr>
          <a:xfrm>
            <a:off x="5907313" y="1261539"/>
            <a:ext cx="1728490" cy="1197598"/>
            <a:chOff x="0" y="0"/>
            <a:chExt cx="4896716" cy="3392729"/>
          </a:xfrm>
        </p:grpSpPr>
        <p:pic>
          <p:nvPicPr>
            <p:cNvPr id="131" name="Picture 130"/>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132" name="Group 131"/>
            <p:cNvGrpSpPr>
              <a:grpSpLocks/>
            </p:cNvGrpSpPr>
            <p:nvPr/>
          </p:nvGrpSpPr>
          <p:grpSpPr bwMode="auto">
            <a:xfrm>
              <a:off x="1691121" y="1156854"/>
              <a:ext cx="1799359" cy="1252970"/>
              <a:chOff x="1691121" y="1156854"/>
              <a:chExt cx="96" cy="81"/>
            </a:xfrm>
          </p:grpSpPr>
          <p:sp>
            <p:nvSpPr>
              <p:cNvPr id="133" name="Line 32"/>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134" name="Line 33"/>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135" name="Group 134"/>
          <p:cNvGrpSpPr/>
          <p:nvPr/>
        </p:nvGrpSpPr>
        <p:grpSpPr>
          <a:xfrm>
            <a:off x="8133199" y="1064594"/>
            <a:ext cx="1122631" cy="1311975"/>
            <a:chOff x="0" y="0"/>
            <a:chExt cx="5316682" cy="6213396"/>
          </a:xfrm>
        </p:grpSpPr>
        <p:pic>
          <p:nvPicPr>
            <p:cNvPr id="136" name="Picture 13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137" name="Group 136"/>
            <p:cNvGrpSpPr>
              <a:grpSpLocks/>
            </p:cNvGrpSpPr>
            <p:nvPr/>
          </p:nvGrpSpPr>
          <p:grpSpPr bwMode="auto">
            <a:xfrm>
              <a:off x="658091" y="1021773"/>
              <a:ext cx="4340290" cy="3030682"/>
              <a:chOff x="658091" y="1021773"/>
              <a:chExt cx="96" cy="81"/>
            </a:xfrm>
          </p:grpSpPr>
          <p:sp>
            <p:nvSpPr>
              <p:cNvPr id="138" name="Line 32"/>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139" name="Line 33"/>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
        <p:nvSpPr>
          <p:cNvPr id="6" name="Slide Number Placeholder 5"/>
          <p:cNvSpPr>
            <a:spLocks noGrp="1"/>
          </p:cNvSpPr>
          <p:nvPr>
            <p:ph type="sldNum" sz="quarter" idx="12"/>
          </p:nvPr>
        </p:nvSpPr>
        <p:spPr/>
        <p:txBody>
          <a:bodyPr/>
          <a:lstStyle/>
          <a:p>
            <a:pPr>
              <a:defRPr/>
            </a:pPr>
            <a:r>
              <a:rPr lang="en-US"/>
              <a:t>Slide </a:t>
            </a:r>
            <a:fld id="{DDBC98B1-8847-456F-A590-69DC1C4B50DA}" type="slidenum">
              <a:rPr lang="en-US" smtClean="0"/>
              <a:pPr>
                <a:defRPr/>
              </a:pPr>
              <a:t>3</a:t>
            </a:fld>
            <a:endParaRPr lang="en-US"/>
          </a:p>
        </p:txBody>
      </p:sp>
    </p:spTree>
    <p:extLst>
      <p:ext uri="{BB962C8B-B14F-4D97-AF65-F5344CB8AC3E}">
        <p14:creationId xmlns:p14="http://schemas.microsoft.com/office/powerpoint/2010/main" val="18382508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defRPr/>
            </a:pPr>
            <a:r>
              <a:rPr lang="en-GB" dirty="0"/>
              <a:t>Additional Reference material</a:t>
            </a:r>
          </a:p>
        </p:txBody>
      </p:sp>
      <p:sp>
        <p:nvSpPr>
          <p:cNvPr id="28675" name="Text Placeholder 7"/>
          <p:cNvSpPr>
            <a:spLocks noGrp="1"/>
          </p:cNvSpPr>
          <p:nvPr>
            <p:ph type="body" idx="1"/>
          </p:nvPr>
        </p:nvSpPr>
        <p:spPr/>
        <p:txBody>
          <a:bodyPr/>
          <a:lstStyle/>
          <a:p>
            <a:endParaRPr lang="en-GB"/>
          </a:p>
        </p:txBody>
      </p:sp>
      <p:sp>
        <p:nvSpPr>
          <p:cNvPr id="2867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 name="Date Placeholder 1"/>
          <p:cNvSpPr>
            <a:spLocks noGrp="1"/>
          </p:cNvSpPr>
          <p:nvPr>
            <p:ph type="dt" sz="half" idx="10"/>
          </p:nvPr>
        </p:nvSpPr>
        <p:spPr/>
        <p:txBody>
          <a:bodyPr/>
          <a:lstStyle/>
          <a:p>
            <a:pPr>
              <a:defRPr/>
            </a:pPr>
            <a:r>
              <a:rPr lang="en-US"/>
              <a:t>March 2024</a:t>
            </a:r>
            <a:endParaRPr lang="en-US" dirty="0"/>
          </a:p>
        </p:txBody>
      </p:sp>
      <p:sp>
        <p:nvSpPr>
          <p:cNvPr id="3" name="Slide Number Placeholder 2"/>
          <p:cNvSpPr>
            <a:spLocks noGrp="1"/>
          </p:cNvSpPr>
          <p:nvPr>
            <p:ph type="sldNum" sz="quarter" idx="12"/>
          </p:nvPr>
        </p:nvSpPr>
        <p:spPr/>
        <p:txBody>
          <a:bodyPr/>
          <a:lstStyle/>
          <a:p>
            <a:pPr>
              <a:defRPr/>
            </a:pPr>
            <a:r>
              <a:rPr lang="en-US"/>
              <a:t>Slide </a:t>
            </a:r>
            <a:fld id="{00366C23-4538-4CEB-9158-0679D70D390A}" type="slidenum">
              <a:rPr lang="en-US" smtClean="0"/>
              <a:pPr>
                <a:defRPr/>
              </a:pPr>
              <a:t>30</a:t>
            </a:fld>
            <a:endParaRPr lang="en-US"/>
          </a:p>
        </p:txBody>
      </p:sp>
    </p:spTree>
    <p:extLst>
      <p:ext uri="{BB962C8B-B14F-4D97-AF65-F5344CB8AC3E}">
        <p14:creationId xmlns:p14="http://schemas.microsoft.com/office/powerpoint/2010/main" val="149751004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sz="2800" dirty="0"/>
              <a:t>Comment resolution resources </a:t>
            </a:r>
          </a:p>
          <a:p>
            <a:pPr lvl="1">
              <a:defRPr/>
            </a:pPr>
            <a:r>
              <a:rPr lang="en-GB" altLang="en-US" dirty="0"/>
              <a:t>See </a:t>
            </a:r>
            <a:r>
              <a:rPr lang="en-GB" altLang="en-US" dirty="0">
                <a:hlinkClick r:id="rId2"/>
              </a:rPr>
              <a:t>https://mentor.ieee.org/802.11/dcn/13/11-13-0230-05-0000-comment-resolution-tutorial.ppt</a:t>
            </a:r>
            <a:r>
              <a:rPr lang="en-GB" altLang="en-US" dirty="0"/>
              <a:t> </a:t>
            </a:r>
          </a:p>
          <a:p>
            <a:pPr lvl="1">
              <a:defRPr/>
            </a:pPr>
            <a:r>
              <a:rPr lang="en-US" altLang="en-US" dirty="0"/>
              <a:t>See </a:t>
            </a:r>
            <a:r>
              <a:rPr lang="en-US" altLang="en-US" dirty="0">
                <a:hlinkClick r:id="rId3"/>
              </a:rPr>
              <a:t>https://mentor.ieee.org/802.11/dcn/11/11-11-1625-02-0000-comment-resolution-guide.doc</a:t>
            </a:r>
            <a:r>
              <a:rPr lang="en-US" altLang="en-US" dirty="0"/>
              <a:t> </a:t>
            </a:r>
            <a:endParaRPr lang="en-GB" altLang="en-US" dirty="0"/>
          </a:p>
          <a:p>
            <a:pPr>
              <a:defRPr/>
            </a:pPr>
            <a:r>
              <a:rPr lang="en-US" altLang="en-US" sz="2800" dirty="0"/>
              <a:t>There are many examples of good practice for documentation of comment analysis and resolution; ensures there is a record of comment consideration and agreed resolution</a:t>
            </a:r>
          </a:p>
          <a:p>
            <a:pPr lvl="1">
              <a:defRPr/>
            </a:pPr>
            <a:r>
              <a:rPr lang="en-GB" altLang="en-US" dirty="0">
                <a:hlinkClick r:id="rId4"/>
              </a:rPr>
              <a:t>https://mentor.ieee.org/802.11/dcn/18/11-18-0237-00-000m-cid-177.docx</a:t>
            </a:r>
            <a:r>
              <a:rPr lang="en-GB" altLang="en-US" dirty="0"/>
              <a:t> </a:t>
            </a:r>
          </a:p>
          <a:p>
            <a:pPr lvl="1">
              <a:defRPr/>
            </a:pPr>
            <a:r>
              <a:rPr lang="en-GB" altLang="en-US" dirty="0">
                <a:hlinkClick r:id="rId5"/>
              </a:rPr>
              <a:t>https://mentor.ieee.org/802.11/dcn/18/11-18-0930-00-000m-cid-1007.docx</a:t>
            </a:r>
            <a:r>
              <a:rPr lang="en-GB" altLang="en-US" dirty="0"/>
              <a:t> </a:t>
            </a:r>
          </a:p>
          <a:p>
            <a:pPr lvl="1">
              <a:defRPr/>
            </a:pPr>
            <a:r>
              <a:rPr lang="en-GB" altLang="en-US" dirty="0">
                <a:hlinkClick r:id="rId6"/>
              </a:rPr>
              <a:t>https://mentor.ieee.org/802.11/dcn/18/11-18-0669-04-000m-revmd-mac-comments-assigned-to-hamilton.docx</a:t>
            </a:r>
            <a:endParaRPr lang="en-GB" altLang="en-US" dirty="0"/>
          </a:p>
          <a:p>
            <a:pPr lvl="1">
              <a:defRPr/>
            </a:pPr>
            <a:r>
              <a:rPr lang="en-GB" altLang="en-US" dirty="0">
                <a:hlinkClick r:id="rId7"/>
              </a:rPr>
              <a:t>https://mentor.ieee.org/802.11/dcn/18/11-18-1410-00-00ax-lb233-cr-spatial-reuse.docx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Comment Resolution Resources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sp>
        <p:nvSpPr>
          <p:cNvPr id="174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31</a:t>
            </a:fld>
            <a:endParaRPr lang="en-US"/>
          </a:p>
        </p:txBody>
      </p:sp>
    </p:spTree>
    <p:extLst>
      <p:ext uri="{BB962C8B-B14F-4D97-AF65-F5344CB8AC3E}">
        <p14:creationId xmlns:p14="http://schemas.microsoft.com/office/powerpoint/2010/main" val="37839993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sz="2800" dirty="0"/>
              <a:t>WG11 templates</a:t>
            </a:r>
          </a:p>
          <a:p>
            <a:pPr lvl="1">
              <a:defRPr/>
            </a:pPr>
            <a:r>
              <a:rPr lang="en-GB" altLang="en-US" dirty="0"/>
              <a:t>Motions: </a:t>
            </a:r>
            <a:r>
              <a:rPr lang="en-GB" altLang="en-US"/>
              <a:t>see </a:t>
            </a:r>
            <a:r>
              <a:rPr lang="en-GB" altLang="en-US">
                <a:hlinkClick r:id="rId2"/>
              </a:rPr>
              <a:t>https://mentor.ieee.org/802.11/dcn/22/11-22-1967-01-0000-working-group-motions-templates.pptx</a:t>
            </a:r>
            <a:r>
              <a:rPr lang="en-GB" altLang="en-US"/>
              <a:t> </a:t>
            </a:r>
            <a:endParaRPr lang="en-GB" altLang="en-US" dirty="0"/>
          </a:p>
          <a:p>
            <a:pPr lvl="1">
              <a:defRPr/>
            </a:pPr>
            <a:r>
              <a:rPr lang="en-GB" altLang="en-US" dirty="0"/>
              <a:t>Liaison: see </a:t>
            </a:r>
            <a:r>
              <a:rPr lang="en-GB" altLang="en-US" dirty="0">
                <a:hlinkClick r:id="rId3"/>
              </a:rPr>
              <a:t>https://grouper.ieee.org/groups/802/11/Rules/2018-03 Liaison submission template.docx</a:t>
            </a:r>
            <a:r>
              <a:rPr lang="en-GB" altLang="en-US" dirty="0"/>
              <a:t> </a:t>
            </a:r>
          </a:p>
          <a:p>
            <a:pPr>
              <a:defRPr/>
            </a:pPr>
            <a:r>
              <a:rPr lang="en-GB" altLang="en-US" dirty="0"/>
              <a:t>802 LMSC templates</a:t>
            </a:r>
          </a:p>
          <a:p>
            <a:pPr lvl="1">
              <a:defRPr/>
            </a:pPr>
            <a:r>
              <a:rPr lang="en-GB" altLang="en-US" dirty="0"/>
              <a:t>Motions: </a:t>
            </a:r>
            <a:r>
              <a:rPr lang="en-GB" altLang="en-US" dirty="0">
                <a:hlinkClick r:id="rId4"/>
              </a:rPr>
              <a:t>https://mentor.ieee.org/802-ec/dcn/16/ec-16-0170-04-00EC-802-ec-motion-template.pptx</a:t>
            </a:r>
            <a:r>
              <a:rPr lang="en-GB" altLang="en-US" dirty="0"/>
              <a:t> </a:t>
            </a:r>
          </a:p>
          <a:p>
            <a:pPr lvl="1">
              <a:defRPr/>
            </a:pPr>
            <a:r>
              <a:rPr lang="en-GB" altLang="en-US" dirty="0"/>
              <a:t>CSD: </a:t>
            </a:r>
            <a:r>
              <a:rPr lang="en-GB" altLang="en-US" dirty="0">
                <a:hlinkClick r:id="rId5"/>
              </a:rPr>
              <a:t>https://mentor.ieee.org/802-ec/dcn/18/ec-18-0064-01-0PNP-csd-template-in-doc-format.doc</a:t>
            </a:r>
            <a:r>
              <a:rPr lang="en-GB" altLang="en-US" dirty="0"/>
              <a:t> </a:t>
            </a:r>
          </a:p>
          <a:p>
            <a:pPr lvl="1">
              <a:defRPr/>
            </a:pPr>
            <a:r>
              <a:rPr lang="en-GB" altLang="en-US" dirty="0"/>
              <a:t>Liaison: </a:t>
            </a:r>
            <a:r>
              <a:rPr lang="en-GB" altLang="en-US" dirty="0">
                <a:hlinkClick r:id="rId6"/>
              </a:rPr>
              <a:t>https://mentor.ieee.org/802-ec/dcn/17/ec-17-0012-01-00EC-802-liaison-template.docx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Motion and other templates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sp>
        <p:nvSpPr>
          <p:cNvPr id="174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32</a:t>
            </a:fld>
            <a:endParaRPr lang="en-US"/>
          </a:p>
        </p:txBody>
      </p:sp>
    </p:spTree>
    <p:extLst>
      <p:ext uri="{BB962C8B-B14F-4D97-AF65-F5344CB8AC3E}">
        <p14:creationId xmlns:p14="http://schemas.microsoft.com/office/powerpoint/2010/main" val="37339531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altLang="en-US" dirty="0"/>
              <a:t>M2.2.1 Summary of Liaisons </a:t>
            </a:r>
          </a:p>
        </p:txBody>
      </p:sp>
      <p:sp>
        <p:nvSpPr>
          <p:cNvPr id="2" name="Content Placeholder 1"/>
          <p:cNvSpPr>
            <a:spLocks noGrp="1"/>
          </p:cNvSpPr>
          <p:nvPr>
            <p:ph idx="1"/>
          </p:nvPr>
        </p:nvSpPr>
        <p:spPr>
          <a:xfrm>
            <a:off x="929218" y="1903416"/>
            <a:ext cx="10363200" cy="4268784"/>
          </a:xfrm>
        </p:spPr>
        <p:txBody>
          <a:bodyPr/>
          <a:lstStyle/>
          <a:p>
            <a:pPr marL="0" indent="0">
              <a:buNone/>
            </a:pPr>
            <a:r>
              <a:rPr lang="en-US" sz="2000" dirty="0"/>
              <a:t>Liaisons received since January 2024:</a:t>
            </a:r>
          </a:p>
          <a:p>
            <a:pPr marL="0" indent="0">
              <a:buNone/>
            </a:pPr>
            <a:endParaRPr lang="en-US" sz="1100" dirty="0"/>
          </a:p>
          <a:p>
            <a:pPr marL="0" indent="0">
              <a:buNone/>
            </a:pPr>
            <a:r>
              <a:rPr lang="en-US" sz="2000" dirty="0"/>
              <a:t>From </a:t>
            </a:r>
            <a:r>
              <a:rPr lang="en-GB" sz="1800" dirty="0">
                <a:effectLst/>
                <a:latin typeface="Times New Roman" panose="02020603050405020304" pitchFamily="18" charset="0"/>
                <a:ea typeface="Times New Roman" panose="02020603050405020304" pitchFamily="18" charset="0"/>
              </a:rPr>
              <a:t>ITU-T Study Group 15 </a:t>
            </a:r>
            <a:r>
              <a:rPr lang="en-GB" sz="1800" dirty="0">
                <a:latin typeface="Times New Roman" panose="02020603050405020304" pitchFamily="18" charset="0"/>
                <a:ea typeface="Times New Roman" panose="02020603050405020304" pitchFamily="18" charset="0"/>
              </a:rPr>
              <a:t>re: a planned fibre to the room workshop in 2024 July, </a:t>
            </a:r>
            <a:r>
              <a:rPr lang="en-US" sz="2000" dirty="0"/>
              <a:t>see </a:t>
            </a:r>
            <a:r>
              <a:rPr lang="en-US" sz="2000" dirty="0">
                <a:hlinkClick r:id="rId3"/>
              </a:rPr>
              <a:t>https://mentor.ieee.org/802.11/dcn/24/11-24-0306-00-0000-liaison-from-itu-t-sg15-re-the-4th-fttr-joint-workshop.docx</a:t>
            </a:r>
            <a:r>
              <a:rPr lang="en-US" sz="2000" dirty="0"/>
              <a:t>  [assigned to ITU Ad-Hoc Group, Hassan Yaghoobi Chair]</a:t>
            </a:r>
          </a:p>
          <a:p>
            <a:pPr marL="0" indent="0">
              <a:buNone/>
            </a:pPr>
            <a:endParaRPr lang="en-US" sz="2000" dirty="0"/>
          </a:p>
          <a:p>
            <a:pPr marL="0" indent="0">
              <a:buNone/>
            </a:pPr>
            <a:r>
              <a:rPr lang="en-US" sz="1800" dirty="0"/>
              <a:t>From ITU-R Working Party 5D "IEEE Standards Association - Documents Availability of Addendum 1 to Circular Letter 5/LCCE/109" </a:t>
            </a:r>
            <a:r>
              <a:rPr lang="en-US" sz="1800" dirty="0">
                <a:hlinkClick r:id="rId4"/>
              </a:rPr>
              <a:t>https://mentor.ieee.org/802.18/dcn/24/18-24-0017-00-0000-liaison-from-itu-r-working-party-5d-availability-of-addendum-1-to-circular-letter-5-lcce-109.docx</a:t>
            </a:r>
            <a:r>
              <a:rPr lang="en-US" sz="1800" dirty="0"/>
              <a:t> . This liaison contains the information about the proposed development process of Revision 3 of the ITU.R Recommendation M.2150.</a:t>
            </a:r>
            <a:br>
              <a:rPr lang="en-US" sz="2000" dirty="0"/>
            </a:br>
            <a:endParaRPr lang="en-US" sz="2000" dirty="0"/>
          </a:p>
          <a:p>
            <a:pPr marL="0" indent="0">
              <a:buNone/>
            </a:pPr>
            <a:r>
              <a:rPr lang="en-US" sz="2000" dirty="0"/>
              <a:t>Liaisons website, see </a:t>
            </a:r>
            <a:r>
              <a:rPr lang="en-US" sz="2000" dirty="0">
                <a:hlinkClick r:id="rId5"/>
              </a:rPr>
              <a:t>https://grouper.ieee.org/groups/802/11/Liaisons/Liaisons-and-External-Communications.html</a:t>
            </a:r>
            <a:r>
              <a:rPr lang="en-US" sz="2000" dirty="0"/>
              <a:t> </a:t>
            </a:r>
          </a:p>
          <a:p>
            <a:pPr marL="0" indent="0">
              <a:buNone/>
            </a:pPr>
            <a:endParaRPr lang="en-GB" sz="2000" dirty="0"/>
          </a:p>
        </p:txBody>
      </p:sp>
      <p:sp>
        <p:nvSpPr>
          <p:cNvPr id="1024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sp>
        <p:nvSpPr>
          <p:cNvPr id="1024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4</a:t>
            </a:fld>
            <a:endParaRPr lang="en-US"/>
          </a:p>
        </p:txBody>
      </p:sp>
    </p:spTree>
    <p:extLst>
      <p:ext uri="{BB962C8B-B14F-4D97-AF65-F5344CB8AC3E}">
        <p14:creationId xmlns:p14="http://schemas.microsoft.com/office/powerpoint/2010/main" val="984721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dirty="0"/>
              <a:t>M2.3 Recent and anticipated 802 EC actions</a:t>
            </a:r>
          </a:p>
        </p:txBody>
      </p:sp>
      <p:sp>
        <p:nvSpPr>
          <p:cNvPr id="1536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5</a:t>
            </a:fld>
            <a:endParaRPr lang="en-US"/>
          </a:p>
        </p:txBody>
      </p:sp>
      <p:sp>
        <p:nvSpPr>
          <p:cNvPr id="7" name="Content Placeholder 2"/>
          <p:cNvSpPr>
            <a:spLocks noGrp="1"/>
          </p:cNvSpPr>
          <p:nvPr>
            <p:ph sz="half" idx="1"/>
          </p:nvPr>
        </p:nvSpPr>
        <p:spPr>
          <a:xfrm>
            <a:off x="799100" y="1752600"/>
            <a:ext cx="10859500" cy="4343400"/>
          </a:xfrm>
        </p:spPr>
        <p:txBody>
          <a:bodyPr/>
          <a:lstStyle/>
          <a:p>
            <a:pPr marL="0" indent="0">
              <a:buNone/>
            </a:pPr>
            <a:r>
              <a:rPr lang="en-US" altLang="en-US" sz="2400" dirty="0"/>
              <a:t>January 2024 </a:t>
            </a:r>
          </a:p>
          <a:p>
            <a:pPr marL="0" indent="0">
              <a:buNone/>
            </a:pPr>
            <a:r>
              <a:rPr lang="en-US" altLang="en-US" sz="2400" b="0" dirty="0"/>
              <a:t>P802.11-2020 Cor 2 PAR unconditional to RevCom</a:t>
            </a:r>
            <a:br>
              <a:rPr lang="en-US" altLang="en-US" sz="2400" b="0" dirty="0"/>
            </a:br>
            <a:endParaRPr lang="en-US" altLang="en-US" sz="2400" b="0" dirty="0"/>
          </a:p>
          <a:p>
            <a:pPr marL="0" indent="0">
              <a:buNone/>
            </a:pPr>
            <a:r>
              <a:rPr lang="en-US" altLang="en-US" sz="2400" dirty="0"/>
              <a:t>March 2024 </a:t>
            </a:r>
          </a:p>
          <a:p>
            <a:pPr marL="0" indent="0">
              <a:buNone/>
            </a:pPr>
            <a:r>
              <a:rPr lang="en-US" altLang="en-US" sz="2400" b="0" dirty="0"/>
              <a:t>P802.11bf (Sensing) PAR Modification</a:t>
            </a:r>
          </a:p>
          <a:p>
            <a:pPr marL="0" indent="0">
              <a:buNone/>
            </a:pPr>
            <a:r>
              <a:rPr lang="en-US" altLang="en-US" sz="2400" b="0" dirty="0"/>
              <a:t>P802.11bp (Ambient Power) PAR and CSD</a:t>
            </a:r>
          </a:p>
          <a:p>
            <a:pPr marL="0" indent="0">
              <a:buNone/>
            </a:pPr>
            <a:endParaRPr lang="en-US" altLang="en-US" dirty="0"/>
          </a:p>
          <a:p>
            <a:pPr marL="0" indent="0">
              <a:buNone/>
            </a:pPr>
            <a:endParaRPr lang="en-US" altLang="en-US" dirty="0"/>
          </a:p>
          <a:p>
            <a:pPr marL="0" indent="0">
              <a:buNone/>
            </a:pPr>
            <a:endParaRPr lang="en-US" altLang="en-US" b="0" dirty="0"/>
          </a:p>
          <a:p>
            <a:pPr marL="0" indent="0">
              <a:buNone/>
            </a:pPr>
            <a:endParaRPr lang="en-US" altLang="en-US" b="0" dirty="0"/>
          </a:p>
          <a:p>
            <a:pPr marL="0" indent="0">
              <a:buNone/>
            </a:pPr>
            <a:endParaRPr lang="en-US" altLang="en-US" sz="2800" dirty="0"/>
          </a:p>
        </p:txBody>
      </p:sp>
    </p:spTree>
    <p:extLst>
      <p:ext uri="{BB962C8B-B14F-4D97-AF65-F5344CB8AC3E}">
        <p14:creationId xmlns:p14="http://schemas.microsoft.com/office/powerpoint/2010/main" val="34297978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dirty="0"/>
              <a:t>M2.3 IEEE-SA Standards Board (SASB)</a:t>
            </a:r>
          </a:p>
        </p:txBody>
      </p:sp>
      <p:sp>
        <p:nvSpPr>
          <p:cNvPr id="15363" name="Content Placeholder 2"/>
          <p:cNvSpPr>
            <a:spLocks noGrp="1"/>
          </p:cNvSpPr>
          <p:nvPr>
            <p:ph idx="1"/>
          </p:nvPr>
        </p:nvSpPr>
        <p:spPr>
          <a:xfrm>
            <a:off x="894127" y="1600200"/>
            <a:ext cx="10363200" cy="4648200"/>
          </a:xfrm>
        </p:spPr>
        <p:txBody>
          <a:bodyPr/>
          <a:lstStyle/>
          <a:p>
            <a:pPr marL="0" indent="0">
              <a:buNone/>
            </a:pPr>
            <a:endParaRPr lang="en-US" altLang="en-US" sz="2800" dirty="0"/>
          </a:p>
          <a:p>
            <a:pPr marL="0" indent="0">
              <a:buNone/>
            </a:pPr>
            <a:r>
              <a:rPr lang="en-US" altLang="en-US" sz="2800" dirty="0"/>
              <a:t>January/February 2024 – RevCom/SASB</a:t>
            </a:r>
          </a:p>
          <a:p>
            <a:pPr marL="0" indent="0">
              <a:buNone/>
            </a:pPr>
            <a:r>
              <a:rPr lang="en-US" altLang="en-US" sz="2800" b="0" dirty="0"/>
              <a:t>P802.11-2020 Cor 2 D1.0 – Approved and published</a:t>
            </a:r>
          </a:p>
          <a:p>
            <a:pPr marL="0" indent="0">
              <a:buNone/>
            </a:pPr>
            <a:endParaRPr lang="en-US" altLang="en-US" sz="2800" b="0" dirty="0"/>
          </a:p>
          <a:p>
            <a:pPr marL="0" indent="0">
              <a:buNone/>
            </a:pPr>
            <a:r>
              <a:rPr lang="en-US" altLang="en-US" sz="2800" dirty="0"/>
              <a:t>March 19-21, 2024 –</a:t>
            </a:r>
            <a:r>
              <a:rPr lang="en-US" altLang="en-US" sz="2800" dirty="0" err="1"/>
              <a:t>NesCom</a:t>
            </a:r>
            <a:r>
              <a:rPr lang="en-US" altLang="en-US" sz="2800" dirty="0"/>
              <a:t>/SASB</a:t>
            </a:r>
          </a:p>
          <a:p>
            <a:pPr marL="0" indent="0">
              <a:buNone/>
            </a:pPr>
            <a:r>
              <a:rPr lang="en-US" altLang="en-US" sz="2800" b="0" dirty="0"/>
              <a:t>P802.11bf (Sensing) PAR Modification</a:t>
            </a:r>
          </a:p>
          <a:p>
            <a:pPr marL="0" indent="0">
              <a:buNone/>
            </a:pPr>
            <a:r>
              <a:rPr lang="en-US" altLang="en-US" sz="2800" b="0" dirty="0"/>
              <a:t>P802.11bp (Ambient Power) PAR and CSD</a:t>
            </a:r>
          </a:p>
          <a:p>
            <a:pPr marL="0" indent="0">
              <a:buNone/>
            </a:pPr>
            <a:endParaRPr lang="en-US" altLang="en-US" sz="2800" b="0" dirty="0"/>
          </a:p>
        </p:txBody>
      </p:sp>
      <p:sp>
        <p:nvSpPr>
          <p:cNvPr id="1536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6</a:t>
            </a:fld>
            <a:endParaRPr lang="en-US"/>
          </a:p>
        </p:txBody>
      </p:sp>
    </p:spTree>
    <p:extLst>
      <p:ext uri="{BB962C8B-B14F-4D97-AF65-F5344CB8AC3E}">
        <p14:creationId xmlns:p14="http://schemas.microsoft.com/office/powerpoint/2010/main" val="3717701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GB" dirty="0"/>
              <a:t>M3.1 802.11 Working Group Session Documents</a:t>
            </a:r>
          </a:p>
        </p:txBody>
      </p:sp>
      <p:sp>
        <p:nvSpPr>
          <p:cNvPr id="3" name="Date Placeholder 2"/>
          <p:cNvSpPr>
            <a:spLocks noGrp="1"/>
          </p:cNvSpPr>
          <p:nvPr>
            <p:ph type="dt" sz="half" idx="10"/>
          </p:nvPr>
        </p:nvSpPr>
        <p:spPr/>
        <p:txBody>
          <a:bodyPr/>
          <a:lstStyle/>
          <a:p>
            <a:pPr>
              <a:defRPr/>
            </a:pPr>
            <a:r>
              <a:rPr lang="en-US"/>
              <a:t>March 2024</a:t>
            </a:r>
          </a:p>
        </p:txBody>
      </p:sp>
      <p:sp>
        <p:nvSpPr>
          <p:cNvPr id="922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graphicFrame>
        <p:nvGraphicFramePr>
          <p:cNvPr id="8" name="Table 7"/>
          <p:cNvGraphicFramePr>
            <a:graphicFrameLocks noGrp="1"/>
          </p:cNvGraphicFramePr>
          <p:nvPr>
            <p:extLst>
              <p:ext uri="{D42A27DB-BD31-4B8C-83A1-F6EECF244321}">
                <p14:modId xmlns:p14="http://schemas.microsoft.com/office/powerpoint/2010/main" val="3289421334"/>
              </p:ext>
            </p:extLst>
          </p:nvPr>
        </p:nvGraphicFramePr>
        <p:xfrm>
          <a:off x="914400" y="1828802"/>
          <a:ext cx="9639831" cy="3914524"/>
        </p:xfrm>
        <a:graphic>
          <a:graphicData uri="http://schemas.openxmlformats.org/drawingml/2006/table">
            <a:tbl>
              <a:tblPr/>
              <a:tblGrid>
                <a:gridCol w="3620031">
                  <a:extLst>
                    <a:ext uri="{9D8B030D-6E8A-4147-A177-3AD203B41FA5}">
                      <a16:colId xmlns:a16="http://schemas.microsoft.com/office/drawing/2014/main" val="20000"/>
                    </a:ext>
                  </a:extLst>
                </a:gridCol>
                <a:gridCol w="6019800">
                  <a:extLst>
                    <a:ext uri="{9D8B030D-6E8A-4147-A177-3AD203B41FA5}">
                      <a16:colId xmlns:a16="http://schemas.microsoft.com/office/drawing/2014/main" val="20001"/>
                    </a:ext>
                  </a:extLst>
                </a:gridCol>
              </a:tblGrid>
              <a:tr h="352674">
                <a:tc>
                  <a:txBody>
                    <a:bodyPr/>
                    <a:lstStyle/>
                    <a:p>
                      <a:pPr algn="l" fontAlgn="b"/>
                      <a:r>
                        <a:rPr lang="en-US" sz="2000" b="1" i="1" u="none" strike="noStrike">
                          <a:effectLst/>
                          <a:latin typeface="Arial" panose="020B0604020202020204" pitchFamily="34" charset="0"/>
                        </a:rPr>
                        <a:t>WG Session Reports</a:t>
                      </a:r>
                    </a:p>
                  </a:txBody>
                  <a:tcPr marL="0" marR="0" marT="0" marB="0" anchor="b">
                    <a:lnL>
                      <a:noFill/>
                    </a:lnL>
                    <a:lnR>
                      <a:noFill/>
                    </a:lnR>
                    <a:lnT>
                      <a:noFill/>
                    </a:lnT>
                    <a:lnB>
                      <a:noFill/>
                    </a:lnB>
                    <a:solidFill>
                      <a:srgbClr val="FFCCFF"/>
                    </a:solidFill>
                  </a:tcPr>
                </a:tc>
                <a:tc>
                  <a:txBody>
                    <a:bodyPr/>
                    <a:lstStyle/>
                    <a:p>
                      <a:pPr algn="l" fontAlgn="b"/>
                      <a:r>
                        <a:rPr lang="en-US" sz="2000" b="0" i="1" u="sng" strike="noStrike">
                          <a:solidFill>
                            <a:srgbClr val="0000D4"/>
                          </a:solidFill>
                          <a:effectLst/>
                          <a:latin typeface="Arial" panose="020B0604020202020204" pitchFamily="34" charset="0"/>
                        </a:rPr>
                        <a:t> </a:t>
                      </a: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0"/>
                  </a:ext>
                </a:extLst>
              </a:tr>
              <a:tr h="352674">
                <a:tc>
                  <a:txBody>
                    <a:bodyPr/>
                    <a:lstStyle/>
                    <a:p>
                      <a:pPr algn="l" fontAlgn="b"/>
                      <a:r>
                        <a:rPr lang="en-US" sz="2000" b="0" i="0" u="none" strike="noStrike">
                          <a:solidFill>
                            <a:srgbClr val="323232"/>
                          </a:solidFill>
                          <a:effectLst/>
                          <a:latin typeface="Arial" panose="020B0604020202020204" pitchFamily="34" charset="0"/>
                        </a:rPr>
                        <a:t>WG Agenda</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3"/>
                        </a:rPr>
                        <a:t>https://mentor.ieee.org/802.11/dcn/24/11-24-0275</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1"/>
                  </a:ext>
                </a:extLst>
              </a:tr>
              <a:tr h="352674">
                <a:tc>
                  <a:txBody>
                    <a:bodyPr/>
                    <a:lstStyle/>
                    <a:p>
                      <a:pPr algn="l" fontAlgn="b"/>
                      <a:r>
                        <a:rPr lang="en-US" sz="2000" b="0" i="0" u="none" strike="noStrike">
                          <a:solidFill>
                            <a:srgbClr val="323232"/>
                          </a:solidFill>
                          <a:effectLst/>
                          <a:latin typeface="Arial" panose="020B0604020202020204" pitchFamily="34" charset="0"/>
                        </a:rPr>
                        <a:t>Opening report</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4"/>
                        </a:rPr>
                        <a:t>https://mentor.ieee.org/802.11/dcn/24/11-24-0276</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2"/>
                  </a:ext>
                </a:extLst>
              </a:tr>
              <a:tr h="352674">
                <a:tc>
                  <a:txBody>
                    <a:bodyPr/>
                    <a:lstStyle/>
                    <a:p>
                      <a:pPr algn="l" fontAlgn="b"/>
                      <a:r>
                        <a:rPr lang="en-US" sz="2000" b="0" i="0" u="none" strike="noStrike">
                          <a:solidFill>
                            <a:srgbClr val="323232"/>
                          </a:solidFill>
                          <a:effectLst/>
                          <a:latin typeface="Arial" panose="020B0604020202020204" pitchFamily="34" charset="0"/>
                        </a:rPr>
                        <a:t>Snapshot slides</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5"/>
                        </a:rPr>
                        <a:t>https://mentor.ieee.org/802.11/dcn/24/11-24-0249</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3"/>
                  </a:ext>
                </a:extLst>
              </a:tr>
              <a:tr h="394166">
                <a:tc>
                  <a:txBody>
                    <a:bodyPr/>
                    <a:lstStyle/>
                    <a:p>
                      <a:pPr algn="l" fontAlgn="b"/>
                      <a:r>
                        <a:rPr lang="en-US" sz="2000" b="0" i="0" u="none" strike="noStrike">
                          <a:solidFill>
                            <a:srgbClr val="323232"/>
                          </a:solidFill>
                          <a:effectLst/>
                          <a:latin typeface="Arial" panose="020B0604020202020204" pitchFamily="34" charset="0"/>
                        </a:rPr>
                        <a:t>1</a:t>
                      </a:r>
                      <a:r>
                        <a:rPr lang="en-US" sz="2000" b="0" i="0" u="none" strike="noStrike" baseline="30000">
                          <a:solidFill>
                            <a:srgbClr val="323232"/>
                          </a:solidFill>
                          <a:effectLst/>
                          <a:latin typeface="Arial" panose="020B0604020202020204" pitchFamily="34" charset="0"/>
                        </a:rPr>
                        <a:t>st</a:t>
                      </a:r>
                      <a:r>
                        <a:rPr lang="en-US" sz="2000" b="0" i="0" u="none" strike="noStrike">
                          <a:solidFill>
                            <a:srgbClr val="323232"/>
                          </a:solidFill>
                          <a:effectLst/>
                          <a:latin typeface="Arial" panose="020B0604020202020204" pitchFamily="34" charset="0"/>
                        </a:rPr>
                        <a:t> vice chair</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6"/>
                        </a:rPr>
                        <a:t>https://mentor.ieee.org/802.11/dcn/24/11-24-0208</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4"/>
                  </a:ext>
                </a:extLst>
              </a:tr>
              <a:tr h="394166">
                <a:tc>
                  <a:txBody>
                    <a:bodyPr/>
                    <a:lstStyle/>
                    <a:p>
                      <a:pPr algn="l" fontAlgn="b"/>
                      <a:r>
                        <a:rPr lang="en-US" sz="2000" b="0" i="0" u="none" strike="noStrike">
                          <a:solidFill>
                            <a:srgbClr val="323232"/>
                          </a:solidFill>
                          <a:effectLst/>
                          <a:latin typeface="Arial" panose="020B0604020202020204" pitchFamily="34" charset="0"/>
                        </a:rPr>
                        <a:t>2</a:t>
                      </a:r>
                      <a:r>
                        <a:rPr lang="en-US" sz="2000" b="0" i="0" u="none" strike="noStrike" baseline="30000">
                          <a:solidFill>
                            <a:srgbClr val="323232"/>
                          </a:solidFill>
                          <a:effectLst/>
                          <a:latin typeface="Arial" panose="020B0604020202020204" pitchFamily="34" charset="0"/>
                        </a:rPr>
                        <a:t>nd</a:t>
                      </a:r>
                      <a:r>
                        <a:rPr lang="en-US" sz="2000" b="0" i="0" u="none" strike="noStrike">
                          <a:solidFill>
                            <a:srgbClr val="323232"/>
                          </a:solidFill>
                          <a:effectLst/>
                          <a:latin typeface="Arial" panose="020B0604020202020204" pitchFamily="34" charset="0"/>
                        </a:rPr>
                        <a:t> vice chair</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7"/>
                        </a:rPr>
                        <a:t>https://mentor.ieee.org/802.11/dcn/24/11-24-0251</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5"/>
                  </a:ext>
                </a:extLst>
              </a:tr>
              <a:tr h="352674">
                <a:tc>
                  <a:txBody>
                    <a:bodyPr/>
                    <a:lstStyle/>
                    <a:p>
                      <a:pPr algn="l" fontAlgn="b"/>
                      <a:r>
                        <a:rPr lang="en-US" sz="2000" b="0" i="0" u="none" strike="noStrike">
                          <a:solidFill>
                            <a:srgbClr val="323232"/>
                          </a:solidFill>
                          <a:effectLst/>
                          <a:latin typeface="Arial" panose="020B0604020202020204" pitchFamily="34" charset="0"/>
                        </a:rPr>
                        <a:t>Treasurer</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8"/>
                        </a:rPr>
                        <a:t>https://mentor.ieee.org/802-ec/dcn/24/ec-24-0007</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6"/>
                  </a:ext>
                </a:extLst>
              </a:tr>
              <a:tr h="267696">
                <a:tc>
                  <a:txBody>
                    <a:bodyPr/>
                    <a:lstStyle/>
                    <a:p>
                      <a:pPr algn="l" fontAlgn="b"/>
                      <a:r>
                        <a:rPr lang="en-US" sz="2000" b="0" i="0" u="none" strike="noStrike">
                          <a:solidFill>
                            <a:srgbClr val="323232"/>
                          </a:solidFill>
                          <a:effectLst/>
                          <a:latin typeface="Arial" panose="020B0604020202020204" pitchFamily="34" charset="0"/>
                        </a:rPr>
                        <a:t>Chair's Supplementary Material</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9"/>
                        </a:rPr>
                        <a:t>https://mentor.ieee.org/802.11/dcn/24/11-24-0277</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7"/>
                  </a:ext>
                </a:extLst>
              </a:tr>
              <a:tr h="352674">
                <a:tc>
                  <a:txBody>
                    <a:bodyPr/>
                    <a:lstStyle/>
                    <a:p>
                      <a:pPr algn="l" fontAlgn="b"/>
                      <a:r>
                        <a:rPr lang="en-US" sz="2000" b="0" i="0" u="none" strike="noStrike">
                          <a:solidFill>
                            <a:srgbClr val="323232"/>
                          </a:solidFill>
                          <a:effectLst/>
                          <a:latin typeface="Arial" panose="020B0604020202020204" pitchFamily="34" charset="0"/>
                        </a:rPr>
                        <a:t>Motions</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10"/>
                        </a:rPr>
                        <a:t>https://mentor.ieee.org/802.11/dcn/24/11-24-0240</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8"/>
                  </a:ext>
                </a:extLst>
              </a:tr>
              <a:tr h="352674">
                <a:tc>
                  <a:txBody>
                    <a:bodyPr/>
                    <a:lstStyle/>
                    <a:p>
                      <a:pPr algn="l" fontAlgn="b"/>
                      <a:r>
                        <a:rPr lang="en-US" sz="2000" b="0" i="0" u="none" strike="noStrike">
                          <a:solidFill>
                            <a:srgbClr val="323232"/>
                          </a:solidFill>
                          <a:effectLst/>
                          <a:latin typeface="Arial" panose="020B0604020202020204" pitchFamily="34" charset="0"/>
                        </a:rPr>
                        <a:t>Session report</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7"/>
                        </a:rPr>
                        <a:t>https://mentor.ieee.org/802.11/dcn/24/11-24-0251</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9"/>
                  </a:ext>
                </a:extLst>
              </a:tr>
              <a:tr h="352674">
                <a:tc>
                  <a:txBody>
                    <a:bodyPr/>
                    <a:lstStyle/>
                    <a:p>
                      <a:pPr algn="l" fontAlgn="b"/>
                      <a:r>
                        <a:rPr lang="en-US" sz="2000" b="0" i="0" u="none" strike="noStrike">
                          <a:solidFill>
                            <a:srgbClr val="323232"/>
                          </a:solidFill>
                          <a:effectLst/>
                          <a:latin typeface="Arial" panose="020B0604020202020204" pitchFamily="34" charset="0"/>
                        </a:rPr>
                        <a:t>Previous Session Minutes</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dirty="0">
                          <a:solidFill>
                            <a:srgbClr val="0000D4"/>
                          </a:solidFill>
                          <a:effectLst/>
                          <a:latin typeface="Arial" panose="020B0604020202020204" pitchFamily="34" charset="0"/>
                          <a:hlinkClick r:id="rId11"/>
                        </a:rPr>
                        <a:t>https://mentor.ieee.org/802.11/dcn/24/11-24-0005</a:t>
                      </a:r>
                      <a:endParaRPr lang="en-US" sz="2000" b="0" i="0" u="sng" strike="noStrike" dirty="0">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10"/>
                  </a:ext>
                </a:extLst>
              </a:tr>
            </a:tbl>
          </a:graphicData>
        </a:graphic>
      </p:graphicFrame>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7</a:t>
            </a:fld>
            <a:endParaRPr lang="en-US"/>
          </a:p>
        </p:txBody>
      </p:sp>
    </p:spTree>
    <p:extLst>
      <p:ext uri="{BB962C8B-B14F-4D97-AF65-F5344CB8AC3E}">
        <p14:creationId xmlns:p14="http://schemas.microsoft.com/office/powerpoint/2010/main" val="17112438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Joint meetings and Reciprocal Credit</a:t>
            </a:r>
          </a:p>
        </p:txBody>
      </p:sp>
      <p:sp>
        <p:nvSpPr>
          <p:cNvPr id="13315" name="Content Placeholder 6"/>
          <p:cNvSpPr>
            <a:spLocks noGrp="1"/>
          </p:cNvSpPr>
          <p:nvPr>
            <p:ph idx="1"/>
          </p:nvPr>
        </p:nvSpPr>
        <p:spPr>
          <a:xfrm>
            <a:off x="914400" y="1981200"/>
            <a:ext cx="10363200" cy="4343400"/>
          </a:xfrm>
        </p:spPr>
        <p:txBody>
          <a:bodyPr/>
          <a:lstStyle/>
          <a:p>
            <a:r>
              <a:rPr lang="en-GB" altLang="en-US" dirty="0"/>
              <a:t>Reciprocal credit is provided to 802.11 voters for attendance at:  802.18 (.11 credit for .18 attendance and .18 credit for the .11 attendance during the 2 .18 timeslots), 802.19, 802.24, 802.1, and the 802 JTC1 SC.</a:t>
            </a:r>
          </a:p>
          <a:p>
            <a:pPr marL="457200" lvl="1" indent="0">
              <a:buNone/>
            </a:pPr>
            <a:endParaRPr lang="en-GB" altLang="en-US" dirty="0"/>
          </a:p>
          <a:p>
            <a:r>
              <a:rPr lang="en-US" altLang="en-US" dirty="0"/>
              <a:t>For the March 2024 session, reciprocal credit is given for other WG/TAG meetings which occur during the WG11 session, Monday March 11, 2024 10:30 am Denver time to Friday, March 15, 2024 noon Denver time. </a:t>
            </a:r>
          </a:p>
          <a:p>
            <a:endParaRPr lang="en-US" altLang="en-US" dirty="0"/>
          </a:p>
          <a:p>
            <a:r>
              <a:rPr lang="en-US" altLang="en-US" dirty="0"/>
              <a:t>The </a:t>
            </a:r>
            <a:r>
              <a:rPr lang="en-US" altLang="en-US" u="sng" dirty="0"/>
              <a:t>March</a:t>
            </a:r>
            <a:r>
              <a:rPr lang="en-US" altLang="en-US" dirty="0"/>
              <a:t> 2024 in-person and electronic meeting DOES count towards voting credit. NOTE: 12 meetings required for 75%.</a:t>
            </a:r>
            <a:endParaRPr lang="en-GB" altLang="en-US" dirty="0"/>
          </a:p>
          <a:p>
            <a:pPr marL="0" indent="0">
              <a:buNone/>
            </a:pPr>
            <a:endParaRPr lang="en-GB" altLang="en-US" dirty="0"/>
          </a:p>
          <a:p>
            <a:pPr marL="0" indent="0">
              <a:buNone/>
            </a:pPr>
            <a:endParaRPr lang="en-GB" altLang="en-US" sz="1800" b="0"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8</a:t>
            </a:fld>
            <a:endParaRPr lang="en-US"/>
          </a:p>
        </p:txBody>
      </p:sp>
    </p:spTree>
    <p:extLst>
      <p:ext uri="{BB962C8B-B14F-4D97-AF65-F5344CB8AC3E}">
        <p14:creationId xmlns:p14="http://schemas.microsoft.com/office/powerpoint/2010/main" val="7236334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M3.2 802.18 details</a:t>
            </a:r>
          </a:p>
        </p:txBody>
      </p:sp>
      <p:sp>
        <p:nvSpPr>
          <p:cNvPr id="13315" name="Content Placeholder 6"/>
          <p:cNvSpPr>
            <a:spLocks noGrp="1"/>
          </p:cNvSpPr>
          <p:nvPr>
            <p:ph idx="1"/>
          </p:nvPr>
        </p:nvSpPr>
        <p:spPr>
          <a:xfrm>
            <a:off x="914400" y="1981200"/>
            <a:ext cx="10591800" cy="4114800"/>
          </a:xfrm>
        </p:spPr>
        <p:txBody>
          <a:bodyPr/>
          <a:lstStyle/>
          <a:p>
            <a:pPr>
              <a:spcBef>
                <a:spcPts val="0"/>
              </a:spcBef>
              <a:buFont typeface="Arial" panose="020B0604020202020204" pitchFamily="34" charset="0"/>
              <a:buChar char="•"/>
            </a:pPr>
            <a:r>
              <a:rPr lang="en-US" dirty="0"/>
              <a:t>Agenda:   See </a:t>
            </a:r>
            <a:r>
              <a:rPr lang="en-US" dirty="0">
                <a:hlinkClick r:id="rId2"/>
              </a:rPr>
              <a:t>https://mentor.ieee.org/802.18/documents</a:t>
            </a:r>
            <a:r>
              <a:rPr lang="en-US" dirty="0"/>
              <a:t> </a:t>
            </a:r>
          </a:p>
          <a:p>
            <a:pPr>
              <a:spcBef>
                <a:spcPts val="0"/>
              </a:spcBef>
              <a:buFont typeface="Arial" panose="020B0604020202020204" pitchFamily="34" charset="0"/>
              <a:buChar char="•"/>
            </a:pPr>
            <a:r>
              <a:rPr lang="en-US" altLang="en-US" dirty="0"/>
              <a:t>Meeting times: Wednesday 2024-03-12 AM2 and Thursday 2024-03-14 AM1, see </a:t>
            </a:r>
            <a:r>
              <a:rPr lang="en-US" altLang="en-US" dirty="0">
                <a:hlinkClick r:id="rId3"/>
              </a:rPr>
              <a:t>https://www.ieee802.org/18/</a:t>
            </a:r>
            <a:r>
              <a:rPr lang="en-US" altLang="en-US" dirty="0"/>
              <a:t> and </a:t>
            </a:r>
            <a:r>
              <a:rPr lang="en-US" altLang="en-US" dirty="0">
                <a:hlinkClick r:id="rId4"/>
              </a:rPr>
              <a:t>https://ieee802.org/802tele_calendar.html</a:t>
            </a:r>
            <a:r>
              <a:rPr lang="en-US" altLang="en-US" dirty="0"/>
              <a:t> </a:t>
            </a:r>
          </a:p>
          <a:p>
            <a:pPr>
              <a:spcBef>
                <a:spcPts val="0"/>
              </a:spcBef>
              <a:buFont typeface="Arial" panose="020B0604020202020204" pitchFamily="34" charset="0"/>
              <a:buChar char="•"/>
            </a:pPr>
            <a:endParaRPr lang="en-US" altLang="en-US" sz="2400" dirty="0"/>
          </a:p>
          <a:p>
            <a:pPr>
              <a:spcBef>
                <a:spcPts val="0"/>
              </a:spcBef>
              <a:buFont typeface="Arial" panose="020B0604020202020204" pitchFamily="34" charset="0"/>
              <a:buChar char="•"/>
            </a:pPr>
            <a:r>
              <a:rPr lang="en-US" altLang="en-US" dirty="0"/>
              <a:t>Discussion items of interest to 802.11 WG include</a:t>
            </a:r>
          </a:p>
          <a:p>
            <a:pPr lvl="1">
              <a:spcBef>
                <a:spcPts val="0"/>
              </a:spcBef>
              <a:buFont typeface="Arial" panose="020B0604020202020204" pitchFamily="34" charset="0"/>
              <a:buChar char="•"/>
            </a:pPr>
            <a:r>
              <a:rPr lang="en-US" altLang="en-US" dirty="0"/>
              <a:t>Recent Americas, European ETSI, CEPT and Asia Pacific activities status and discussion</a:t>
            </a:r>
          </a:p>
          <a:p>
            <a:pPr lvl="1">
              <a:spcBef>
                <a:spcPts val="0"/>
              </a:spcBef>
              <a:buFont typeface="Arial" panose="020B0604020202020204" pitchFamily="34" charset="0"/>
              <a:buChar char="•"/>
            </a:pPr>
            <a:r>
              <a:rPr lang="en-US" dirty="0"/>
              <a:t>IEEE 802 ITU-R WP5A contributions</a:t>
            </a:r>
          </a:p>
          <a:p>
            <a:pPr lvl="1">
              <a:spcBef>
                <a:spcPts val="0"/>
              </a:spcBef>
              <a:buFont typeface="Arial" panose="020B0604020202020204" pitchFamily="34" charset="0"/>
              <a:buChar char="•"/>
            </a:pPr>
            <a:endParaRPr lang="en-US" altLang="en-US"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9</a:t>
            </a:fld>
            <a:endParaRPr lang="en-US"/>
          </a:p>
        </p:txBody>
      </p:sp>
    </p:spTree>
    <p:extLst>
      <p:ext uri="{BB962C8B-B14F-4D97-AF65-F5344CB8AC3E}">
        <p14:creationId xmlns:p14="http://schemas.microsoft.com/office/powerpoint/2010/main" val="371744886"/>
      </p:ext>
    </p:extLst>
  </p:cSld>
  <p:clrMapOvr>
    <a:masterClrMapping/>
  </p:clrMapOvr>
</p:sld>
</file>

<file path=ppt/theme/theme1.xml><?xml version="1.0" encoding="utf-8"?>
<a:theme xmlns:a="http://schemas.openxmlformats.org/drawingml/2006/main" name="Default Design">
  <a:themeElements>
    <a:clrScheme name="Custom 4">
      <a:dk1>
        <a:srgbClr val="000000"/>
      </a:dk1>
      <a:lt1>
        <a:srgbClr val="FFFFFF"/>
      </a:lt1>
      <a:dk2>
        <a:srgbClr val="000000"/>
      </a:dk2>
      <a:lt2>
        <a:srgbClr val="969696"/>
      </a:lt2>
      <a:accent1>
        <a:srgbClr val="0070C0"/>
      </a:accent1>
      <a:accent2>
        <a:srgbClr val="FF0000"/>
      </a:accent2>
      <a:accent3>
        <a:srgbClr val="00B050"/>
      </a:accent3>
      <a:accent4>
        <a:srgbClr val="FFFF00"/>
      </a:accent4>
      <a:accent5>
        <a:srgbClr val="AAE2CA"/>
      </a:accent5>
      <a:accent6>
        <a:srgbClr val="2D2DB9"/>
      </a:accent6>
      <a:hlink>
        <a:srgbClr val="2D2DB9"/>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193783</TotalTime>
  <Words>3008</Words>
  <Application>Microsoft Office PowerPoint</Application>
  <PresentationFormat>Widescreen</PresentationFormat>
  <Paragraphs>716</Paragraphs>
  <Slides>32</Slides>
  <Notes>17</Notes>
  <HiddenSlides>0</HiddenSlides>
  <MMClips>0</MMClips>
  <ScaleCrop>false</ScaleCrop>
  <HeadingPairs>
    <vt:vector size="8" baseType="variant">
      <vt:variant>
        <vt:lpstr>Fonts Used</vt:lpstr>
      </vt:variant>
      <vt:variant>
        <vt:i4>6</vt:i4>
      </vt:variant>
      <vt:variant>
        <vt:lpstr>Theme</vt:lpstr>
      </vt:variant>
      <vt:variant>
        <vt:i4>2</vt:i4>
      </vt:variant>
      <vt:variant>
        <vt:lpstr>Embedded OLE Servers</vt:lpstr>
      </vt:variant>
      <vt:variant>
        <vt:i4>1</vt:i4>
      </vt:variant>
      <vt:variant>
        <vt:lpstr>Slide Titles</vt:lpstr>
      </vt:variant>
      <vt:variant>
        <vt:i4>32</vt:i4>
      </vt:variant>
    </vt:vector>
  </HeadingPairs>
  <TitlesOfParts>
    <vt:vector size="41" baseType="lpstr">
      <vt:lpstr>Arial</vt:lpstr>
      <vt:lpstr>Arial Narrow</vt:lpstr>
      <vt:lpstr>Calibri</vt:lpstr>
      <vt:lpstr>Tahoma</vt:lpstr>
      <vt:lpstr>Times New Roman</vt:lpstr>
      <vt:lpstr>Wingdings</vt:lpstr>
      <vt:lpstr>Default Design</vt:lpstr>
      <vt:lpstr>Custom Design</vt:lpstr>
      <vt:lpstr>Document</vt:lpstr>
      <vt:lpstr>802.11 Working Group Opening Report March 2024</vt:lpstr>
      <vt:lpstr>Introduction</vt:lpstr>
      <vt:lpstr>M1.3 Meeting Decorum</vt:lpstr>
      <vt:lpstr>M2.2.1 Summary of Liaisons </vt:lpstr>
      <vt:lpstr>M2.3 Recent and anticipated 802 EC actions</vt:lpstr>
      <vt:lpstr>M2.3 IEEE-SA Standards Board (SASB)</vt:lpstr>
      <vt:lpstr>M3.1 802.11 Working Group Session Documents</vt:lpstr>
      <vt:lpstr>M3.2 Joint meetings and Reciprocal Credit</vt:lpstr>
      <vt:lpstr>M3.2 802.18 details</vt:lpstr>
      <vt:lpstr>M3.2 802.19 details</vt:lpstr>
      <vt:lpstr>M4.1.1/W2.6 IEEE 802.11 Groups </vt:lpstr>
      <vt:lpstr>M3.2 Other 802 WG meetings</vt:lpstr>
      <vt:lpstr>M4.1.2 /W2.6 PAR Expiration/Renewal Schedule</vt:lpstr>
      <vt:lpstr>M4.1.3 /W2.6 802.11 WG Appointed positions</vt:lpstr>
      <vt:lpstr>M4.1.3 /W2.6 Officers</vt:lpstr>
      <vt:lpstr>M4.1.4 /W2.6 IEEE 802.11 Revisions</vt:lpstr>
      <vt:lpstr>M4.1.4 /W2.6 IEEE 802.11 Standards Pipeline</vt:lpstr>
      <vt:lpstr>M4.1.5 /W2.6 Summary of ballots and comment collections</vt:lpstr>
      <vt:lpstr>M4.1.6 /W2.6 Current Membership Status</vt:lpstr>
      <vt:lpstr>PowerPoint Presentation</vt:lpstr>
      <vt:lpstr>PowerPoint Presentation</vt:lpstr>
      <vt:lpstr>Attendees by affiliation (attended at least one meeting January to March)</vt:lpstr>
      <vt:lpstr>Attendance by subgroup (January to March)</vt:lpstr>
      <vt:lpstr>M6.2 – WG Officer Elections March 2024</vt:lpstr>
      <vt:lpstr>M6.2 – WG Officer Call for Candidates</vt:lpstr>
      <vt:lpstr>M6.3 – Direct Vote Live</vt:lpstr>
      <vt:lpstr>M6.4 Announcements: 2024 March Designation of Individual experts</vt:lpstr>
      <vt:lpstr>M6.4 Announcements</vt:lpstr>
      <vt:lpstr>M6.4 Announcements</vt:lpstr>
      <vt:lpstr>Additional Reference material</vt:lpstr>
      <vt:lpstr> Comment Resolution Resources</vt:lpstr>
      <vt:lpstr> Motion and other templates</vt:lpstr>
    </vt:vector>
  </TitlesOfParts>
  <Company>HP Enterprise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WG Opening Report</dc:title>
  <dc:creator>dorothy.stanley@hpe.com</dc:creator>
  <cp:keywords>March 2024</cp:keywords>
  <cp:lastModifiedBy>Stanley, Dorothy</cp:lastModifiedBy>
  <cp:revision>2561</cp:revision>
  <cp:lastPrinted>1998-02-10T13:28:06Z</cp:lastPrinted>
  <dcterms:created xsi:type="dcterms:W3CDTF">1998-02-10T13:07:52Z</dcterms:created>
  <dcterms:modified xsi:type="dcterms:W3CDTF">2024-03-11T20:28:39Z</dcterms:modified>
  <cp:category>Dorothy Stanley, HP Enterprise</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59ef7ea6-7660-4976-a5e3-adea9f669c32</vt:lpwstr>
  </property>
  <property fmtid="{D5CDD505-2E9C-101B-9397-08002B2CF9AE}" pid="3" name="CTP_TimeStamp">
    <vt:lpwstr>2018-09-10 22:21:28Z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