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5"/>
  </p:notesMasterIdLst>
  <p:handoutMasterIdLst>
    <p:handoutMasterId r:id="rId36"/>
  </p:handoutMasterIdLst>
  <p:sldIdLst>
    <p:sldId id="522" r:id="rId3"/>
    <p:sldId id="523" r:id="rId4"/>
    <p:sldId id="524" r:id="rId5"/>
    <p:sldId id="525" r:id="rId6"/>
    <p:sldId id="526" r:id="rId7"/>
    <p:sldId id="527" r:id="rId8"/>
    <p:sldId id="528" r:id="rId9"/>
    <p:sldId id="529" r:id="rId10"/>
    <p:sldId id="530" r:id="rId11"/>
    <p:sldId id="531" r:id="rId12"/>
    <p:sldId id="430" r:id="rId13"/>
    <p:sldId id="532" r:id="rId14"/>
    <p:sldId id="378" r:id="rId15"/>
    <p:sldId id="374" r:id="rId16"/>
    <p:sldId id="422" r:id="rId17"/>
    <p:sldId id="496" r:id="rId18"/>
    <p:sldId id="398" r:id="rId19"/>
    <p:sldId id="379" r:id="rId20"/>
    <p:sldId id="383" r:id="rId21"/>
    <p:sldId id="564" r:id="rId22"/>
    <p:sldId id="565" r:id="rId23"/>
    <p:sldId id="566" r:id="rId24"/>
    <p:sldId id="567" r:id="rId25"/>
    <p:sldId id="513" r:id="rId26"/>
    <p:sldId id="568" r:id="rId27"/>
    <p:sldId id="569" r:id="rId28"/>
    <p:sldId id="550" r:id="rId29"/>
    <p:sldId id="563" r:id="rId30"/>
    <p:sldId id="570" r:id="rId31"/>
    <p:sldId id="489" r:id="rId32"/>
    <p:sldId id="458" r:id="rId33"/>
    <p:sldId id="562" r:id="rId34"/>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FFE0"/>
    <a:srgbClr val="CCFFCC"/>
    <a:srgbClr val="FFCCFF"/>
    <a:srgbClr val="FF00FF"/>
    <a:srgbClr val="FF33CC"/>
    <a:srgbClr val="00CC99"/>
    <a:srgbClr val="FFFFCC"/>
    <a:srgbClr val="FF97DA"/>
    <a:srgbClr val="99FF66"/>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934" autoAdjust="0"/>
    <p:restoredTop sz="92269" autoAdjust="0"/>
  </p:normalViewPr>
  <p:slideViewPr>
    <p:cSldViewPr>
      <p:cViewPr varScale="1">
        <p:scale>
          <a:sx n="86" d="100"/>
          <a:sy n="86" d="100"/>
        </p:scale>
        <p:origin x="840" y="58"/>
      </p:cViewPr>
      <p:guideLst>
        <p:guide orient="horz" pos="2160"/>
        <p:guide pos="3840"/>
      </p:guideLst>
    </p:cSldViewPr>
  </p:slideViewPr>
  <p:outlineViewPr>
    <p:cViewPr>
      <p:scale>
        <a:sx n="33" d="100"/>
        <a:sy n="33" d="100"/>
      </p:scale>
      <p:origin x="0" y="-2448"/>
    </p:cViewPr>
  </p:outlineViewPr>
  <p:notesTextViewPr>
    <p:cViewPr>
      <p:scale>
        <a:sx n="3" d="2"/>
        <a:sy n="3" d="2"/>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802.11-24-0276</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2364F18D-6796-4527-858C-05238C0F4A9C}"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802.11-24-0276</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FE52186-36B6-4054-BEF3-62B8BA7A57CB}"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6CBAD885-81A5-421E-8FC3-B2D944C8FA29}" type="slidenum">
              <a:rPr lang="en-US" sz="1200" b="0" smtClean="0"/>
              <a:pPr/>
              <a:t>1</a:t>
            </a:fld>
            <a:endParaRPr lang="en-US" sz="1200" b="0"/>
          </a:p>
        </p:txBody>
      </p:sp>
      <p:sp>
        <p:nvSpPr>
          <p:cNvPr id="7174" name="Rectangle 2"/>
          <p:cNvSpPr>
            <a:spLocks noGrp="1" noRot="1" noChangeAspect="1" noChangeArrowheads="1" noTextEdit="1"/>
          </p:cNvSpPr>
          <p:nvPr>
            <p:ph type="sldImg"/>
          </p:nvPr>
        </p:nvSpPr>
        <p:spPr>
          <a:xfrm>
            <a:off x="341313" y="701675"/>
            <a:ext cx="6178550" cy="3476625"/>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082207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16</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17</a:t>
            </a:fld>
            <a:endParaRPr lang="en-US" sz="1200" dirty="0"/>
          </a:p>
        </p:txBody>
      </p:sp>
      <p:sp>
        <p:nvSpPr>
          <p:cNvPr id="31749" name="Rectangle 2"/>
          <p:cNvSpPr>
            <a:spLocks noGrp="1" noRot="1" noChangeAspect="1" noChangeArrowheads="1" noTextEdit="1"/>
          </p:cNvSpPr>
          <p:nvPr>
            <p:ph type="sldImg"/>
          </p:nvPr>
        </p:nvSpPr>
        <p:spPr>
          <a:xfrm>
            <a:off x="382588" y="688975"/>
            <a:ext cx="6092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953500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1313" y="701675"/>
            <a:ext cx="6178550" cy="3476625"/>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18</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4F87FA4D-B203-4A7A-ABA8-34BFB8289880}" type="slidenum">
              <a:rPr lang="en-US" sz="1200" b="0" smtClean="0"/>
              <a:pPr/>
              <a:t>19</a:t>
            </a:fld>
            <a:endParaRPr lang="en-US" sz="1200" b="0"/>
          </a:p>
        </p:txBody>
      </p:sp>
      <p:sp>
        <p:nvSpPr>
          <p:cNvPr id="23558" name="Rectangle 2"/>
          <p:cNvSpPr>
            <a:spLocks noGrp="1" noRot="1" noChangeAspect="1" noChangeArrowheads="1" noTextEdit="1"/>
          </p:cNvSpPr>
          <p:nvPr>
            <p:ph type="sldImg"/>
          </p:nvPr>
        </p:nvSpPr>
        <p:spPr>
          <a:xfrm>
            <a:off x="341313" y="701675"/>
            <a:ext cx="6178550" cy="3476625"/>
          </a:xfrm>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103035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27</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28</a:t>
            </a:fld>
            <a:endParaRPr lang="en-US" altLang="en-US"/>
          </a:p>
        </p:txBody>
      </p:sp>
    </p:spTree>
    <p:extLst>
      <p:ext uri="{BB962C8B-B14F-4D97-AF65-F5344CB8AC3E}">
        <p14:creationId xmlns:p14="http://schemas.microsoft.com/office/powerpoint/2010/main" val="22547877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29</a:t>
            </a:fld>
            <a:endParaRPr lang="en-US" altLang="en-US"/>
          </a:p>
        </p:txBody>
      </p:sp>
    </p:spTree>
    <p:extLst>
      <p:ext uri="{BB962C8B-B14F-4D97-AF65-F5344CB8AC3E}">
        <p14:creationId xmlns:p14="http://schemas.microsoft.com/office/powerpoint/2010/main" val="15867456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30</a:t>
            </a:fld>
            <a:endParaRPr lang="en-US"/>
          </a:p>
        </p:txBody>
      </p:sp>
    </p:spTree>
    <p:extLst>
      <p:ext uri="{BB962C8B-B14F-4D97-AF65-F5344CB8AC3E}">
        <p14:creationId xmlns:p14="http://schemas.microsoft.com/office/powerpoint/2010/main" val="2285141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a:t>
            </a:fld>
            <a:endParaRPr lang="en-US"/>
          </a:p>
        </p:txBody>
      </p:sp>
    </p:spTree>
    <p:extLst>
      <p:ext uri="{BB962C8B-B14F-4D97-AF65-F5344CB8AC3E}">
        <p14:creationId xmlns:p14="http://schemas.microsoft.com/office/powerpoint/2010/main" val="631608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4</a:t>
            </a:fld>
            <a:endParaRPr lang="en-US"/>
          </a:p>
        </p:txBody>
      </p:sp>
    </p:spTree>
    <p:extLst>
      <p:ext uri="{BB962C8B-B14F-4D97-AF65-F5344CB8AC3E}">
        <p14:creationId xmlns:p14="http://schemas.microsoft.com/office/powerpoint/2010/main" val="1183514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5</a:t>
            </a:fld>
            <a:endParaRPr lang="en-US"/>
          </a:p>
        </p:txBody>
      </p:sp>
    </p:spTree>
    <p:extLst>
      <p:ext uri="{BB962C8B-B14F-4D97-AF65-F5344CB8AC3E}">
        <p14:creationId xmlns:p14="http://schemas.microsoft.com/office/powerpoint/2010/main" val="1121578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7</a:t>
            </a:fld>
            <a:endParaRPr lang="en-US"/>
          </a:p>
        </p:txBody>
      </p:sp>
    </p:spTree>
    <p:extLst>
      <p:ext uri="{BB962C8B-B14F-4D97-AF65-F5344CB8AC3E}">
        <p14:creationId xmlns:p14="http://schemas.microsoft.com/office/powerpoint/2010/main" val="3278016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10</a:t>
            </a:fld>
            <a:endParaRPr lang="en-US"/>
          </a:p>
        </p:txBody>
      </p:sp>
    </p:spTree>
    <p:extLst>
      <p:ext uri="{BB962C8B-B14F-4D97-AF65-F5344CB8AC3E}">
        <p14:creationId xmlns:p14="http://schemas.microsoft.com/office/powerpoint/2010/main" val="216020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341313" y="701675"/>
            <a:ext cx="6178550" cy="3476625"/>
          </a:xfrm>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2292" name="Header Placeholder 3"/>
          <p:cNvSpPr>
            <a:spLocks noGrp="1"/>
          </p:cNvSpPr>
          <p:nvPr>
            <p:ph type="hdr" sz="quarter"/>
          </p:nvPr>
        </p:nvSpPr>
        <p:spPr>
          <a:xfrm>
            <a:off x="5572125" y="98425"/>
            <a:ext cx="641350"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12293" name="Date Placeholder 4"/>
          <p:cNvSpPr>
            <a:spLocks noGrp="1"/>
          </p:cNvSpPr>
          <p:nvPr>
            <p:ph type="dt" sz="quarter" idx="1"/>
          </p:nvPr>
        </p:nvSpPr>
        <p:spPr>
          <a:xfrm>
            <a:off x="646113" y="98425"/>
            <a:ext cx="827087"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56FFF4EB-5DB1-4C83-B02D-8AD5D978A35E}" type="slidenum">
              <a:rPr lang="en-US" sz="1200" b="0" smtClean="0"/>
              <a:pPr/>
              <a:t>11</a:t>
            </a:fld>
            <a:endParaRPr lang="en-US" sz="1200" b="0"/>
          </a:p>
        </p:txBody>
      </p:sp>
    </p:spTree>
    <p:extLst>
      <p:ext uri="{BB962C8B-B14F-4D97-AF65-F5344CB8AC3E}">
        <p14:creationId xmlns:p14="http://schemas.microsoft.com/office/powerpoint/2010/main" val="34324142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12</a:t>
            </a:fld>
            <a:endParaRPr lang="en-US"/>
          </a:p>
        </p:txBody>
      </p:sp>
    </p:spTree>
    <p:extLst>
      <p:ext uri="{BB962C8B-B14F-4D97-AF65-F5344CB8AC3E}">
        <p14:creationId xmlns:p14="http://schemas.microsoft.com/office/powerpoint/2010/main" val="5163846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E4A194D4-8BFB-4484-915A-61D91B0287BE}" type="slidenum">
              <a:rPr lang="en-US" sz="1200" b="0" smtClean="0"/>
              <a:pPr/>
              <a:t>15</a:t>
            </a:fld>
            <a:endParaRPr lang="en-US" sz="1200" b="0"/>
          </a:p>
        </p:txBody>
      </p:sp>
      <p:sp>
        <p:nvSpPr>
          <p:cNvPr id="16390" name="Rectangle 2"/>
          <p:cNvSpPr>
            <a:spLocks noGrp="1" noRot="1" noChangeAspect="1" noChangeArrowheads="1" noTextEdit="1"/>
          </p:cNvSpPr>
          <p:nvPr>
            <p:ph type="sldImg"/>
          </p:nvPr>
        </p:nvSpPr>
        <p:spPr>
          <a:xfrm>
            <a:off x="341313" y="701675"/>
            <a:ext cx="6178550" cy="3476625"/>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2149135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E4280C-3A59-4198-A7DE-FA7B3A6AA5CC}" type="slidenum">
              <a:rPr lang="en-US"/>
              <a:pPr>
                <a:defRPr/>
              </a:pPr>
              <a:t>‹#›</a:t>
            </a:fld>
            <a:endParaRPr lang="en-US"/>
          </a:p>
        </p:txBody>
      </p:sp>
    </p:spTree>
    <p:extLst>
      <p:ext uri="{BB962C8B-B14F-4D97-AF65-F5344CB8AC3E}">
        <p14:creationId xmlns:p14="http://schemas.microsoft.com/office/powerpoint/2010/main" val="296207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6B9EB7-CFDB-421C-9291-7404600A232A}" type="slidenum">
              <a:rPr lang="en-US"/>
              <a:pPr>
                <a:defRPr/>
              </a:pPr>
              <a:t>‹#›</a:t>
            </a:fld>
            <a:endParaRPr lang="en-US"/>
          </a:p>
        </p:txBody>
      </p:sp>
    </p:spTree>
    <p:extLst>
      <p:ext uri="{BB962C8B-B14F-4D97-AF65-F5344CB8AC3E}">
        <p14:creationId xmlns:p14="http://schemas.microsoft.com/office/powerpoint/2010/main" val="297007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2966A0-9A2D-41E1-9C0A-3CC67CD80D26}" type="slidenum">
              <a:rPr lang="en-US"/>
              <a:pPr>
                <a:defRPr/>
              </a:pPr>
              <a:t>‹#›</a:t>
            </a:fld>
            <a:endParaRPr lang="en-US"/>
          </a:p>
        </p:txBody>
      </p:sp>
    </p:spTree>
    <p:extLst>
      <p:ext uri="{BB962C8B-B14F-4D97-AF65-F5344CB8AC3E}">
        <p14:creationId xmlns:p14="http://schemas.microsoft.com/office/powerpoint/2010/main" val="385718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3416396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F753E77-0536-4BA7-8BC7-B6C83BF0A5ED}" type="slidenum">
              <a:rPr lang="en-US"/>
              <a:pPr>
                <a:defRPr/>
              </a:pPr>
              <a:t>‹#›</a:t>
            </a:fld>
            <a:endParaRPr lang="en-US"/>
          </a:p>
        </p:txBody>
      </p:sp>
    </p:spTree>
    <p:extLst>
      <p:ext uri="{BB962C8B-B14F-4D97-AF65-F5344CB8AC3E}">
        <p14:creationId xmlns:p14="http://schemas.microsoft.com/office/powerpoint/2010/main" val="3287695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March 2024</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9513B694-6003-476A-AD0A-04ECA0BF68A8}" type="slidenum">
              <a:rPr lang="en-US"/>
              <a:pPr>
                <a:defRPr/>
              </a:pPr>
              <a:t>‹#›</a:t>
            </a:fld>
            <a:endParaRPr lang="en-US"/>
          </a:p>
        </p:txBody>
      </p:sp>
    </p:spTree>
    <p:extLst>
      <p:ext uri="{BB962C8B-B14F-4D97-AF65-F5344CB8AC3E}">
        <p14:creationId xmlns:p14="http://schemas.microsoft.com/office/powerpoint/2010/main" val="3477493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March 2024</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B47433C4-EA37-4FEE-ABBA-AD5AF8A8BA2E}" type="slidenum">
              <a:rPr lang="en-US"/>
              <a:pPr>
                <a:defRPr/>
              </a:pPr>
              <a:t>‹#›</a:t>
            </a:fld>
            <a:endParaRPr lang="en-US"/>
          </a:p>
        </p:txBody>
      </p:sp>
    </p:spTree>
    <p:extLst>
      <p:ext uri="{BB962C8B-B14F-4D97-AF65-F5344CB8AC3E}">
        <p14:creationId xmlns:p14="http://schemas.microsoft.com/office/powerpoint/2010/main" val="276776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March 2024</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93F5B195-1E86-4412-872A-C335EA4EB20F}" type="slidenum">
              <a:rPr lang="en-US"/>
              <a:pPr>
                <a:defRPr/>
              </a:pPr>
              <a:t>‹#›</a:t>
            </a:fld>
            <a:endParaRPr lang="en-US"/>
          </a:p>
        </p:txBody>
      </p:sp>
    </p:spTree>
    <p:extLst>
      <p:ext uri="{BB962C8B-B14F-4D97-AF65-F5344CB8AC3E}">
        <p14:creationId xmlns:p14="http://schemas.microsoft.com/office/powerpoint/2010/main" val="510542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March 2024</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6D815CCF-C7C8-48B4-965B-D0A9EA5F4658}" type="slidenum">
              <a:rPr lang="en-US"/>
              <a:pPr>
                <a:defRPr/>
              </a:pPr>
              <a:t>‹#›</a:t>
            </a:fld>
            <a:endParaRPr lang="en-US"/>
          </a:p>
        </p:txBody>
      </p:sp>
    </p:spTree>
    <p:extLst>
      <p:ext uri="{BB962C8B-B14F-4D97-AF65-F5344CB8AC3E}">
        <p14:creationId xmlns:p14="http://schemas.microsoft.com/office/powerpoint/2010/main" val="2612865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March 2024</a:t>
            </a:r>
          </a:p>
        </p:txBody>
      </p:sp>
      <p:sp>
        <p:nvSpPr>
          <p:cNvPr id="8"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9" name="Slide Number Placeholder 5"/>
          <p:cNvSpPr>
            <a:spLocks noGrp="1"/>
          </p:cNvSpPr>
          <p:nvPr>
            <p:ph type="sldNum" sz="quarter" idx="12"/>
          </p:nvPr>
        </p:nvSpPr>
        <p:spPr/>
        <p:txBody>
          <a:bodyPr/>
          <a:lstStyle>
            <a:lvl1pPr>
              <a:defRPr/>
            </a:lvl1pPr>
          </a:lstStyle>
          <a:p>
            <a:pPr>
              <a:defRPr/>
            </a:pPr>
            <a:fld id="{E97533D3-F4C0-4433-AACB-27CD43B5A93A}" type="slidenum">
              <a:rPr lang="en-US"/>
              <a:pPr>
                <a:defRPr/>
              </a:pPr>
              <a:t>‹#›</a:t>
            </a:fld>
            <a:endParaRPr lang="en-US"/>
          </a:p>
        </p:txBody>
      </p:sp>
    </p:spTree>
    <p:extLst>
      <p:ext uri="{BB962C8B-B14F-4D97-AF65-F5344CB8AC3E}">
        <p14:creationId xmlns:p14="http://schemas.microsoft.com/office/powerpoint/2010/main" val="2827310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March 2024</a:t>
            </a:r>
          </a:p>
        </p:txBody>
      </p:sp>
      <p:sp>
        <p:nvSpPr>
          <p:cNvPr id="4"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5" name="Slide Number Placeholder 5"/>
          <p:cNvSpPr>
            <a:spLocks noGrp="1"/>
          </p:cNvSpPr>
          <p:nvPr>
            <p:ph type="sldNum" sz="quarter" idx="12"/>
          </p:nvPr>
        </p:nvSpPr>
        <p:spPr/>
        <p:txBody>
          <a:bodyPr/>
          <a:lstStyle>
            <a:lvl1pPr>
              <a:defRPr/>
            </a:lvl1pPr>
          </a:lstStyle>
          <a:p>
            <a:pPr>
              <a:defRPr/>
            </a:pPr>
            <a:fld id="{DDB295BF-24A0-4B2C-8AF1-9E6D68A2E169}" type="slidenum">
              <a:rPr lang="en-US"/>
              <a:pPr>
                <a:defRPr/>
              </a:pPr>
              <a:t>‹#›</a:t>
            </a:fld>
            <a:endParaRPr lang="en-US"/>
          </a:p>
        </p:txBody>
      </p:sp>
    </p:spTree>
    <p:extLst>
      <p:ext uri="{BB962C8B-B14F-4D97-AF65-F5344CB8AC3E}">
        <p14:creationId xmlns:p14="http://schemas.microsoft.com/office/powerpoint/2010/main" val="3523181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384"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a:xfrm>
            <a:off x="929218" y="332604"/>
            <a:ext cx="1541128" cy="276999"/>
          </a:xfrm>
        </p:spPr>
        <p:txBody>
          <a:bodyPr/>
          <a:lstStyle>
            <a:lvl1pPr>
              <a:defRPr smtClean="0"/>
            </a:lvl1pPr>
          </a:lstStyle>
          <a:p>
            <a:pPr>
              <a:defRPr/>
            </a:pPr>
            <a:r>
              <a:rPr lang="en-US"/>
              <a:t>March 2024</a:t>
            </a:r>
          </a:p>
        </p:txBody>
      </p:sp>
      <p:sp>
        <p:nvSpPr>
          <p:cNvPr id="6" name="Rectangle 5"/>
          <p:cNvSpPr>
            <a:spLocks noGrp="1" noChangeArrowheads="1"/>
          </p:cNvSpPr>
          <p:nvPr>
            <p:ph type="ftr" sz="quarter" idx="11"/>
          </p:nvPr>
        </p:nvSpPr>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BC98B1-8847-456F-A590-69DC1C4B50DA}" type="slidenum">
              <a:rPr lang="en-US"/>
              <a:pPr>
                <a:defRPr/>
              </a:pPr>
              <a:t>‹#›</a:t>
            </a:fld>
            <a:endParaRPr lang="en-US"/>
          </a:p>
        </p:txBody>
      </p:sp>
    </p:spTree>
    <p:extLst>
      <p:ext uri="{BB962C8B-B14F-4D97-AF65-F5344CB8AC3E}">
        <p14:creationId xmlns:p14="http://schemas.microsoft.com/office/powerpoint/2010/main" val="3070106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March 2024</a:t>
            </a:r>
          </a:p>
        </p:txBody>
      </p:sp>
      <p:sp>
        <p:nvSpPr>
          <p:cNvPr id="3"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4" name="Slide Number Placeholder 5"/>
          <p:cNvSpPr>
            <a:spLocks noGrp="1"/>
          </p:cNvSpPr>
          <p:nvPr>
            <p:ph type="sldNum" sz="quarter" idx="12"/>
          </p:nvPr>
        </p:nvSpPr>
        <p:spPr/>
        <p:txBody>
          <a:bodyPr/>
          <a:lstStyle>
            <a:lvl1pPr>
              <a:defRPr/>
            </a:lvl1pPr>
          </a:lstStyle>
          <a:p>
            <a:pPr>
              <a:defRPr/>
            </a:pPr>
            <a:fld id="{E2A3A6AD-89E4-46DF-BC99-139DEED0FA7E}" type="slidenum">
              <a:rPr lang="en-US"/>
              <a:pPr>
                <a:defRPr/>
              </a:pPr>
              <a:t>‹#›</a:t>
            </a:fld>
            <a:endParaRPr lang="en-US"/>
          </a:p>
        </p:txBody>
      </p:sp>
    </p:spTree>
    <p:extLst>
      <p:ext uri="{BB962C8B-B14F-4D97-AF65-F5344CB8AC3E}">
        <p14:creationId xmlns:p14="http://schemas.microsoft.com/office/powerpoint/2010/main" val="11378612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March 2024</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E52CCF3E-69AC-4C3A-9E89-B6DE6D2FC4EF}" type="slidenum">
              <a:rPr lang="en-US"/>
              <a:pPr>
                <a:defRPr/>
              </a:pPr>
              <a:t>‹#›</a:t>
            </a:fld>
            <a:endParaRPr lang="en-US"/>
          </a:p>
        </p:txBody>
      </p:sp>
    </p:spTree>
    <p:extLst>
      <p:ext uri="{BB962C8B-B14F-4D97-AF65-F5344CB8AC3E}">
        <p14:creationId xmlns:p14="http://schemas.microsoft.com/office/powerpoint/2010/main" val="215618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March 2024</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023D4CA1-87EA-4327-97D7-AF7D29D9877D}" type="slidenum">
              <a:rPr lang="en-US"/>
              <a:pPr>
                <a:defRPr/>
              </a:pPr>
              <a:t>‹#›</a:t>
            </a:fld>
            <a:endParaRPr lang="en-US"/>
          </a:p>
        </p:txBody>
      </p:sp>
    </p:spTree>
    <p:extLst>
      <p:ext uri="{BB962C8B-B14F-4D97-AF65-F5344CB8AC3E}">
        <p14:creationId xmlns:p14="http://schemas.microsoft.com/office/powerpoint/2010/main" val="4118811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March 2024</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4085BCA0-18D3-4AF6-9970-92B477AEE0B3}" type="slidenum">
              <a:rPr lang="en-US"/>
              <a:pPr>
                <a:defRPr/>
              </a:pPr>
              <a:t>‹#›</a:t>
            </a:fld>
            <a:endParaRPr lang="en-US"/>
          </a:p>
        </p:txBody>
      </p:sp>
    </p:spTree>
    <p:extLst>
      <p:ext uri="{BB962C8B-B14F-4D97-AF65-F5344CB8AC3E}">
        <p14:creationId xmlns:p14="http://schemas.microsoft.com/office/powerpoint/2010/main" val="908480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March 2024</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03AC5195-963D-48D7-A6D0-9055F0969E1B}" type="slidenum">
              <a:rPr lang="en-US"/>
              <a:pPr>
                <a:defRPr/>
              </a:pPr>
              <a:t>‹#›</a:t>
            </a:fld>
            <a:endParaRPr lang="en-US"/>
          </a:p>
        </p:txBody>
      </p:sp>
    </p:spTree>
    <p:extLst>
      <p:ext uri="{BB962C8B-B14F-4D97-AF65-F5344CB8AC3E}">
        <p14:creationId xmlns:p14="http://schemas.microsoft.com/office/powerpoint/2010/main" val="84908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0366C23-4538-4CEB-9158-0679D70D390A}" type="slidenum">
              <a:rPr lang="en-US"/>
              <a:pPr>
                <a:defRPr/>
              </a:pPr>
              <a:t>‹#›</a:t>
            </a:fld>
            <a:endParaRPr lang="en-US"/>
          </a:p>
        </p:txBody>
      </p:sp>
    </p:spTree>
    <p:extLst>
      <p:ext uri="{BB962C8B-B14F-4D97-AF65-F5344CB8AC3E}">
        <p14:creationId xmlns:p14="http://schemas.microsoft.com/office/powerpoint/2010/main" val="185624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FA65C0B-5E3D-4C40-AD73-3536A14CCEBD}" type="slidenum">
              <a:rPr lang="en-US"/>
              <a:pPr>
                <a:defRPr/>
              </a:pPr>
              <a:t>‹#›</a:t>
            </a:fld>
            <a:endParaRPr lang="en-US"/>
          </a:p>
        </p:txBody>
      </p:sp>
    </p:spTree>
    <p:extLst>
      <p:ext uri="{BB962C8B-B14F-4D97-AF65-F5344CB8AC3E}">
        <p14:creationId xmlns:p14="http://schemas.microsoft.com/office/powerpoint/2010/main" val="392158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07CA113-D3E1-4D93-9585-B8CFAFF54614}" type="slidenum">
              <a:rPr lang="en-US"/>
              <a:pPr>
                <a:defRPr/>
              </a:pPr>
              <a:t>‹#›</a:t>
            </a:fld>
            <a:endParaRPr lang="en-US"/>
          </a:p>
        </p:txBody>
      </p:sp>
    </p:spTree>
    <p:extLst>
      <p:ext uri="{BB962C8B-B14F-4D97-AF65-F5344CB8AC3E}">
        <p14:creationId xmlns:p14="http://schemas.microsoft.com/office/powerpoint/2010/main" val="150427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BD1F51-5136-477F-A21E-BB3B46CB0CD8}" type="slidenum">
              <a:rPr lang="en-US"/>
              <a:pPr>
                <a:defRPr/>
              </a:pPr>
              <a:t>‹#›</a:t>
            </a:fld>
            <a:endParaRPr lang="en-US"/>
          </a:p>
        </p:txBody>
      </p:sp>
    </p:spTree>
    <p:extLst>
      <p:ext uri="{BB962C8B-B14F-4D97-AF65-F5344CB8AC3E}">
        <p14:creationId xmlns:p14="http://schemas.microsoft.com/office/powerpoint/2010/main" val="288416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9537A71-55E9-47A7-9FE1-4FF47A2591AA}" type="slidenum">
              <a:rPr lang="en-US"/>
              <a:pPr>
                <a:defRPr/>
              </a:pPr>
              <a:t>‹#›</a:t>
            </a:fld>
            <a:endParaRPr lang="en-US"/>
          </a:p>
        </p:txBody>
      </p:sp>
    </p:spTree>
    <p:extLst>
      <p:ext uri="{BB962C8B-B14F-4D97-AF65-F5344CB8AC3E}">
        <p14:creationId xmlns:p14="http://schemas.microsoft.com/office/powerpoint/2010/main" val="1029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A0304A0-4CD5-4ECE-A0A5-AD40B25F94B7}" type="slidenum">
              <a:rPr lang="en-US"/>
              <a:pPr>
                <a:defRPr/>
              </a:pPr>
              <a:t>‹#›</a:t>
            </a:fld>
            <a:endParaRPr lang="en-US"/>
          </a:p>
        </p:txBody>
      </p:sp>
    </p:spTree>
    <p:extLst>
      <p:ext uri="{BB962C8B-B14F-4D97-AF65-F5344CB8AC3E}">
        <p14:creationId xmlns:p14="http://schemas.microsoft.com/office/powerpoint/2010/main" val="113138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DB007BB-E901-4378-AA7C-987070732C3C}" type="slidenum">
              <a:rPr lang="en-US"/>
              <a:pPr>
                <a:defRPr/>
              </a:pPr>
              <a:t>‹#›</a:t>
            </a:fld>
            <a:endParaRPr lang="en-US"/>
          </a:p>
        </p:txBody>
      </p:sp>
    </p:spTree>
    <p:extLst>
      <p:ext uri="{BB962C8B-B14F-4D97-AF65-F5344CB8AC3E}">
        <p14:creationId xmlns:p14="http://schemas.microsoft.com/office/powerpoint/2010/main" val="4916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929218" y="332604"/>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March 2024</a:t>
            </a:r>
            <a:endParaRPr lang="en-US" dirty="0"/>
          </a:p>
        </p:txBody>
      </p:sp>
      <p:sp>
        <p:nvSpPr>
          <p:cNvPr id="1029" name="Rectangle 5"/>
          <p:cNvSpPr>
            <a:spLocks noGrp="1" noChangeArrowheads="1"/>
          </p:cNvSpPr>
          <p:nvPr>
            <p:ph type="ftr" sz="quarter" idx="3"/>
          </p:nvPr>
        </p:nvSpPr>
        <p:spPr bwMode="auto">
          <a:xfrm>
            <a:off x="9224642" y="6475413"/>
            <a:ext cx="21672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Dorothy Stanley, HP Enterprise</a:t>
            </a:r>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AA0DB6A0-3FAC-4C50-B855-05E2EFEC7C93}" type="slidenum">
              <a:rPr lang="en-US"/>
              <a:pPr>
                <a:defRPr/>
              </a:pPr>
              <a:t>‹#›</a:t>
            </a:fld>
            <a:endParaRPr lang="en-US"/>
          </a:p>
        </p:txBody>
      </p:sp>
      <p:sp>
        <p:nvSpPr>
          <p:cNvPr id="1031" name="Rectangle 7"/>
          <p:cNvSpPr>
            <a:spLocks noChangeArrowheads="1"/>
          </p:cNvSpPr>
          <p:nvPr/>
        </p:nvSpPr>
        <p:spPr bwMode="auto">
          <a:xfrm>
            <a:off x="7862238"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802.11-24/0276r1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
        <p:nvSpPr>
          <p:cNvPr id="1033" name="Rectangle 9"/>
          <p:cNvSpPr>
            <a:spLocks noChangeArrowheads="1"/>
          </p:cNvSpPr>
          <p:nvPr/>
        </p:nvSpPr>
        <p:spPr bwMode="auto">
          <a:xfrm>
            <a:off x="914402" y="6475413"/>
            <a:ext cx="41998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 id="2147485526" r:id="rId3"/>
    <p:sldLayoutId id="2147485527" r:id="rId4"/>
    <p:sldLayoutId id="2147485528" r:id="rId5"/>
    <p:sldLayoutId id="2147485529" r:id="rId6"/>
    <p:sldLayoutId id="2147485530" r:id="rId7"/>
    <p:sldLayoutId id="2147485531" r:id="rId8"/>
    <p:sldLayoutId id="2147485532" r:id="rId9"/>
    <p:sldLayoutId id="2147485533" r:id="rId10"/>
    <p:sldLayoutId id="2147485534" r:id="rId11"/>
    <p:sldLayoutId id="2147485535" r:id="rId12"/>
    <p:sldLayoutId id="2147485536"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a:t>March 2024</a:t>
            </a: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Dorothy Stanley, HP Enterprise</a:t>
            </a: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23A8551-48C1-4729-80EE-98522A3CE5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537" r:id="rId1"/>
    <p:sldLayoutId id="2147485538" r:id="rId2"/>
    <p:sldLayoutId id="2147485539" r:id="rId3"/>
    <p:sldLayoutId id="2147485540" r:id="rId4"/>
    <p:sldLayoutId id="2147485541" r:id="rId5"/>
    <p:sldLayoutId id="2147485542" r:id="rId6"/>
    <p:sldLayoutId id="2147485543" r:id="rId7"/>
    <p:sldLayoutId id="2147485544" r:id="rId8"/>
    <p:sldLayoutId id="2147485545" r:id="rId9"/>
    <p:sldLayoutId id="2147485546" r:id="rId10"/>
    <p:sldLayoutId id="214748554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802.org/19/"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9/documents"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802.or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bp/StartPage" TargetMode="External"/><Relationship Id="rId4" Type="http://schemas.openxmlformats.org/officeDocument/2006/relationships/hyperlink" Target="https://ieee802.org/802tele_calendar.html"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www.ieee802.org/11/PARs/index.html"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4/11-24-0159-01-0000-directvote-live-overview.ppt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7" Type="http://schemas.openxmlformats.org/officeDocument/2006/relationships/hyperlink" Target="mailto:isabella.bates@colorado.edu"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mailto:mark.lofquist@colorado.edu" TargetMode="External"/><Relationship Id="rId5" Type="http://schemas.openxmlformats.org/officeDocument/2006/relationships/hyperlink" Target="mailto:stefan.tschimben@colorado.edu" TargetMode="External"/><Relationship Id="rId4" Type="http://schemas.openxmlformats.org/officeDocument/2006/relationships/hyperlink" Target="mailto:kevin.gifford@colorado.edu"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ec/dcn/24/ec-24-0059-01-00EC-march-rules-meeting.odp"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2/11-22-1967-01-0000-working-group-motions-template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4/11-24-0306-00-0000-liaison-from-itu-t-sg15-re-the-4th-fttr-joint-workshop.doc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grouper.ieee.org/groups/802/11/Liaisons/Liaisons-and-External-Communications.html" TargetMode="External"/><Relationship Id="rId4" Type="http://schemas.openxmlformats.org/officeDocument/2006/relationships/hyperlink" Target="https://mentor.ieee.org/802.18/dcn/24/18-24-0017-00-0000-liaison-from-itu-r-working-party-5d-availability-of-addendum-1-to-circular-letter-5-lcce-109.docx"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ec/dcn/24/ec-24-0007" TargetMode="External"/><Relationship Id="rId3" Type="http://schemas.openxmlformats.org/officeDocument/2006/relationships/hyperlink" Target="https://mentor.ieee.org/802.11/dcn/24/11-24-0275" TargetMode="External"/><Relationship Id="rId7" Type="http://schemas.openxmlformats.org/officeDocument/2006/relationships/hyperlink" Target="https://mentor.ieee.org/802.11/dcn/24/11-24-0251"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11/dcn/24/11-24-0208" TargetMode="External"/><Relationship Id="rId11" Type="http://schemas.openxmlformats.org/officeDocument/2006/relationships/hyperlink" Target="https://mentor.ieee.org/802.11/dcn/24/11-24-0005" TargetMode="External"/><Relationship Id="rId5" Type="http://schemas.openxmlformats.org/officeDocument/2006/relationships/hyperlink" Target="https://mentor.ieee.org/802.11/dcn/24/11-24-0249" TargetMode="External"/><Relationship Id="rId10" Type="http://schemas.openxmlformats.org/officeDocument/2006/relationships/hyperlink" Target="https://mentor.ieee.org/802.11/dcn/24/11-24-0240" TargetMode="External"/><Relationship Id="rId4" Type="http://schemas.openxmlformats.org/officeDocument/2006/relationships/hyperlink" Target="https://mentor.ieee.org/802.11/dcn/24/11-24-0276" TargetMode="External"/><Relationship Id="rId9" Type="http://schemas.openxmlformats.org/officeDocument/2006/relationships/hyperlink" Target="https://mentor.ieee.org/802.11/dcn/24/11-24-0277"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802.org/18/" TargetMode="External"/><Relationship Id="rId2" Type="http://schemas.openxmlformats.org/officeDocument/2006/relationships/hyperlink" Target="https://mentor.ieee.org/802.18/documents" TargetMode="External"/><Relationship Id="rId1" Type="http://schemas.openxmlformats.org/officeDocument/2006/relationships/slideLayout" Target="../slideLayouts/slideLayout2.xml"/><Relationship Id="rId4" Type="http://schemas.openxmlformats.org/officeDocument/2006/relationships/hyperlink" Target="https://ieee802.org/802tele_calendar.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a:noFill/>
        </p:spPr>
        <p:txBody>
          <a:bodyPr/>
          <a:lstStyle/>
          <a:p>
            <a:r>
              <a:rPr lang="en-US" dirty="0"/>
              <a:t>802.11 Working Group Opening Report</a:t>
            </a:r>
            <a:br>
              <a:rPr lang="en-US" dirty="0"/>
            </a:br>
            <a:r>
              <a:rPr lang="en-US" dirty="0"/>
              <a:t>March 2024</a:t>
            </a:r>
          </a:p>
        </p:txBody>
      </p:sp>
      <p:sp>
        <p:nvSpPr>
          <p:cNvPr id="6150" name="Rectangle 6"/>
          <p:cNvSpPr>
            <a:spLocks noGrp="1" noChangeArrowheads="1"/>
          </p:cNvSpPr>
          <p:nvPr>
            <p:ph idx="1"/>
          </p:nvPr>
        </p:nvSpPr>
        <p:spPr>
          <a:noFill/>
        </p:spPr>
        <p:txBody>
          <a:bodyPr/>
          <a:lstStyle/>
          <a:p>
            <a:pPr algn="ctr">
              <a:lnSpc>
                <a:spcPct val="90000"/>
              </a:lnSpc>
              <a:buFontTx/>
              <a:buNone/>
            </a:pPr>
            <a:r>
              <a:rPr lang="en-US" sz="2000" dirty="0"/>
              <a:t>Date:</a:t>
            </a:r>
            <a:r>
              <a:rPr lang="en-US" sz="2000" b="0" dirty="0"/>
              <a:t> 2024-03-11</a:t>
            </a:r>
          </a:p>
          <a:p>
            <a:pPr algn="ctr">
              <a:lnSpc>
                <a:spcPct val="90000"/>
              </a:lnSpc>
              <a:buFontTx/>
              <a:buNone/>
            </a:pPr>
            <a:endParaRPr lang="en-US" sz="2000" b="0" dirty="0"/>
          </a:p>
        </p:txBody>
      </p:sp>
      <p:sp>
        <p:nvSpPr>
          <p:cNvPr id="2" name="Date Placeholder 1"/>
          <p:cNvSpPr>
            <a:spLocks noGrp="1"/>
          </p:cNvSpPr>
          <p:nvPr>
            <p:ph type="dt" sz="half" idx="10"/>
          </p:nvPr>
        </p:nvSpPr>
        <p:spPr/>
        <p:txBody>
          <a:bodyPr/>
          <a:lstStyle/>
          <a:p>
            <a:pPr>
              <a:defRPr/>
            </a:pPr>
            <a:r>
              <a:rPr lang="en-US"/>
              <a:t>March 2024</a:t>
            </a:r>
            <a:endParaRPr lang="en-US" dirty="0"/>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6151" name="Object 11"/>
          <p:cNvGraphicFramePr>
            <a:graphicFrameLocks noChangeAspect="1"/>
          </p:cNvGraphicFramePr>
          <p:nvPr>
            <p:extLst>
              <p:ext uri="{D42A27DB-BD31-4B8C-83A1-F6EECF244321}">
                <p14:modId xmlns:p14="http://schemas.microsoft.com/office/powerpoint/2010/main" val="588135992"/>
              </p:ext>
            </p:extLst>
          </p:nvPr>
        </p:nvGraphicFramePr>
        <p:xfrm>
          <a:off x="2052432" y="2386013"/>
          <a:ext cx="7653337" cy="2566987"/>
        </p:xfrm>
        <a:graphic>
          <a:graphicData uri="http://schemas.openxmlformats.org/presentationml/2006/ole">
            <mc:AlternateContent xmlns:mc="http://schemas.openxmlformats.org/markup-compatibility/2006">
              <mc:Choice xmlns:v="urn:schemas-microsoft-com:vml" Requires="v">
                <p:oleObj name="Document" r:id="rId3" imgW="8286150" imgH="2777437" progId="Word.Document.8">
                  <p:embed/>
                </p:oleObj>
              </mc:Choice>
              <mc:Fallback>
                <p:oleObj name="Document" r:id="rId3" imgW="8286150" imgH="2777437" progId="Word.Document.8">
                  <p:embed/>
                  <p:pic>
                    <p:nvPicPr>
                      <p:cNvPr id="0" name=""/>
                      <p:cNvPicPr>
                        <a:picLocks noChangeAspect="1" noChangeArrowheads="1"/>
                      </p:cNvPicPr>
                      <p:nvPr/>
                    </p:nvPicPr>
                    <p:blipFill>
                      <a:blip r:embed="rId4"/>
                      <a:srcRect/>
                      <a:stretch>
                        <a:fillRect/>
                      </a:stretch>
                    </p:blipFill>
                    <p:spPr bwMode="auto">
                      <a:xfrm>
                        <a:off x="2052432" y="2386013"/>
                        <a:ext cx="7653337" cy="2566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2"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a:t>Authors:</a:t>
            </a:r>
            <a:endParaRPr lang="en-US" sz="2000" b="0"/>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a:t>
            </a:fld>
            <a:endParaRPr lang="en-US"/>
          </a:p>
        </p:txBody>
      </p:sp>
    </p:spTree>
    <p:extLst>
      <p:ext uri="{BB962C8B-B14F-4D97-AF65-F5344CB8AC3E}">
        <p14:creationId xmlns:p14="http://schemas.microsoft.com/office/powerpoint/2010/main" val="109139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M3.2 802.19 details</a:t>
            </a:r>
          </a:p>
        </p:txBody>
      </p:sp>
      <p:sp>
        <p:nvSpPr>
          <p:cNvPr id="13315" name="Content Placeholder 6"/>
          <p:cNvSpPr>
            <a:spLocks noGrp="1"/>
          </p:cNvSpPr>
          <p:nvPr>
            <p:ph idx="1"/>
          </p:nvPr>
        </p:nvSpPr>
        <p:spPr>
          <a:xfrm>
            <a:off x="914400" y="1824315"/>
            <a:ext cx="10363200" cy="4495800"/>
          </a:xfrm>
        </p:spPr>
        <p:txBody>
          <a:bodyPr/>
          <a:lstStyle/>
          <a:p>
            <a:pPr>
              <a:spcBef>
                <a:spcPts val="0"/>
              </a:spcBef>
              <a:buFont typeface="Arial" panose="020B0604020202020204" pitchFamily="34" charset="0"/>
              <a:buChar char="•"/>
            </a:pPr>
            <a:r>
              <a:rPr lang="en-US" dirty="0"/>
              <a:t>See </a:t>
            </a:r>
            <a:r>
              <a:rPr lang="en-US" dirty="0">
                <a:hlinkClick r:id="rId3"/>
              </a:rPr>
              <a:t>https://www.ieee802.org/19/</a:t>
            </a:r>
            <a:r>
              <a:rPr lang="en-US" dirty="0"/>
              <a:t> </a:t>
            </a:r>
          </a:p>
          <a:p>
            <a:pPr>
              <a:spcBef>
                <a:spcPts val="0"/>
              </a:spcBef>
              <a:buFont typeface="Arial" panose="020B0604020202020204" pitchFamily="34" charset="0"/>
              <a:buChar char="•"/>
            </a:pPr>
            <a:r>
              <a:rPr lang="en-US" altLang="en-US" dirty="0"/>
              <a:t>802.19 documents: </a:t>
            </a:r>
            <a:r>
              <a:rPr lang="en-US" altLang="en-US" dirty="0">
                <a:hlinkClick r:id="rId4"/>
              </a:rPr>
              <a:t>https://mentor.ieee.org/802.19/documents</a:t>
            </a:r>
            <a:endParaRPr lang="en-US" altLang="en-US" dirty="0"/>
          </a:p>
          <a:p>
            <a:pPr>
              <a:spcBef>
                <a:spcPts val="0"/>
              </a:spcBef>
              <a:buFont typeface="Arial" panose="020B0604020202020204" pitchFamily="34" charset="0"/>
              <a:buChar char="•"/>
            </a:pPr>
            <a:endParaRPr lang="en-US" altLang="en-US" sz="2400" dirty="0"/>
          </a:p>
          <a:p>
            <a:pPr lvl="1">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220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1379785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171700" y="644426"/>
            <a:ext cx="7086600" cy="457200"/>
          </a:xfrm>
        </p:spPr>
        <p:txBody>
          <a:bodyPr/>
          <a:lstStyle/>
          <a:p>
            <a:r>
              <a:rPr lang="en-GB" dirty="0"/>
              <a:t>M4.1.1/W2.6 IEEE 802.11 Groups </a:t>
            </a:r>
          </a:p>
        </p:txBody>
      </p:sp>
      <p:graphicFrame>
        <p:nvGraphicFramePr>
          <p:cNvPr id="7" name="Group 148"/>
          <p:cNvGraphicFramePr>
            <a:graphicFrameLocks/>
          </p:cNvGraphicFramePr>
          <p:nvPr>
            <p:extLst>
              <p:ext uri="{D42A27DB-BD31-4B8C-83A1-F6EECF244321}">
                <p14:modId xmlns:p14="http://schemas.microsoft.com/office/powerpoint/2010/main" val="2866957658"/>
              </p:ext>
            </p:extLst>
          </p:nvPr>
        </p:nvGraphicFramePr>
        <p:xfrm>
          <a:off x="533401" y="1719575"/>
          <a:ext cx="5181601" cy="1938025"/>
        </p:xfrm>
        <a:graphic>
          <a:graphicData uri="http://schemas.openxmlformats.org/drawingml/2006/table">
            <a:tbl>
              <a:tblPr/>
              <a:tblGrid>
                <a:gridCol w="969537">
                  <a:extLst>
                    <a:ext uri="{9D8B030D-6E8A-4147-A177-3AD203B41FA5}">
                      <a16:colId xmlns:a16="http://schemas.microsoft.com/office/drawing/2014/main" val="20000"/>
                    </a:ext>
                  </a:extLst>
                </a:gridCol>
                <a:gridCol w="875652">
                  <a:extLst>
                    <a:ext uri="{9D8B030D-6E8A-4147-A177-3AD203B41FA5}">
                      <a16:colId xmlns:a16="http://schemas.microsoft.com/office/drawing/2014/main" val="20001"/>
                    </a:ext>
                  </a:extLst>
                </a:gridCol>
                <a:gridCol w="3336412">
                  <a:extLst>
                    <a:ext uri="{9D8B030D-6E8A-4147-A177-3AD203B41FA5}">
                      <a16:colId xmlns:a16="http://schemas.microsoft.com/office/drawing/2014/main" val="20002"/>
                    </a:ext>
                  </a:extLst>
                </a:gridCol>
              </a:tblGrid>
              <a:tr h="25555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WG &amp; Infrastructure</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461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WG11</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The IEEE 802.11 Working 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Architecture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Coexistence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 review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802 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JTC1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ISO/IEC JTC1/SC6</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Date Placeholder 1"/>
          <p:cNvSpPr>
            <a:spLocks noGrp="1"/>
          </p:cNvSpPr>
          <p:nvPr>
            <p:ph type="dt" sz="half" idx="10"/>
          </p:nvPr>
        </p:nvSpPr>
        <p:spPr/>
        <p:txBody>
          <a:bodyPr/>
          <a:lstStyle/>
          <a:p>
            <a:pPr>
              <a:defRPr/>
            </a:pPr>
            <a:r>
              <a:rPr lang="en-US"/>
              <a:t>March 2024</a:t>
            </a:r>
            <a:endParaRPr lang="en-US" dirty="0"/>
          </a:p>
        </p:txBody>
      </p:sp>
      <p:graphicFrame>
        <p:nvGraphicFramePr>
          <p:cNvPr id="6" name="Group 148"/>
          <p:cNvGraphicFramePr>
            <a:graphicFrameLocks/>
          </p:cNvGraphicFramePr>
          <p:nvPr>
            <p:extLst>
              <p:ext uri="{D42A27DB-BD31-4B8C-83A1-F6EECF244321}">
                <p14:modId xmlns:p14="http://schemas.microsoft.com/office/powerpoint/2010/main" val="3898258851"/>
              </p:ext>
            </p:extLst>
          </p:nvPr>
        </p:nvGraphicFramePr>
        <p:xfrm>
          <a:off x="533401" y="4114800"/>
          <a:ext cx="5181600" cy="1953580"/>
        </p:xfrm>
        <a:graphic>
          <a:graphicData uri="http://schemas.openxmlformats.org/drawingml/2006/table">
            <a:tbl>
              <a:tblPr/>
              <a:tblGrid>
                <a:gridCol w="973637">
                  <a:extLst>
                    <a:ext uri="{9D8B030D-6E8A-4147-A177-3AD203B41FA5}">
                      <a16:colId xmlns:a16="http://schemas.microsoft.com/office/drawing/2014/main" val="20000"/>
                    </a:ext>
                  </a:extLst>
                </a:gridCol>
                <a:gridCol w="873206">
                  <a:extLst>
                    <a:ext uri="{9D8B030D-6E8A-4147-A177-3AD203B41FA5}">
                      <a16:colId xmlns:a16="http://schemas.microsoft.com/office/drawing/2014/main" val="20001"/>
                    </a:ext>
                  </a:extLst>
                </a:gridCol>
                <a:gridCol w="3334757">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New Work</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Wireless Next Generation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AMP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Ambient Power for IoT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IMMW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Integrated Millimeter Wave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TIG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 in 802.11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8837226"/>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AHG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ITU</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ITU Liaison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808174223"/>
                  </a:ext>
                </a:extLst>
              </a:tr>
            </a:tbl>
          </a:graphicData>
        </a:graphic>
      </p:graphicFrame>
      <p:graphicFrame>
        <p:nvGraphicFramePr>
          <p:cNvPr id="8" name="Group 148"/>
          <p:cNvGraphicFramePr>
            <a:graphicFrameLocks/>
          </p:cNvGraphicFramePr>
          <p:nvPr>
            <p:extLst>
              <p:ext uri="{D42A27DB-BD31-4B8C-83A1-F6EECF244321}">
                <p14:modId xmlns:p14="http://schemas.microsoft.com/office/powerpoint/2010/main" val="2879904933"/>
              </p:ext>
            </p:extLst>
          </p:nvPr>
        </p:nvGraphicFramePr>
        <p:xfrm>
          <a:off x="6248400" y="1719575"/>
          <a:ext cx="5744499" cy="3576305"/>
        </p:xfrm>
        <a:graphic>
          <a:graphicData uri="http://schemas.openxmlformats.org/drawingml/2006/table">
            <a:tbl>
              <a:tblPr/>
              <a:tblGrid>
                <a:gridCol w="838296">
                  <a:extLst>
                    <a:ext uri="{9D8B030D-6E8A-4147-A177-3AD203B41FA5}">
                      <a16:colId xmlns:a16="http://schemas.microsoft.com/office/drawing/2014/main" val="20000"/>
                    </a:ext>
                  </a:extLst>
                </a:gridCol>
                <a:gridCol w="1128150">
                  <a:extLst>
                    <a:ext uri="{9D8B030D-6E8A-4147-A177-3AD203B41FA5}">
                      <a16:colId xmlns:a16="http://schemas.microsoft.com/office/drawing/2014/main" val="20001"/>
                    </a:ext>
                  </a:extLst>
                </a:gridCol>
                <a:gridCol w="3778053">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Amendments/Revision</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463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BC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Enhanced Broadcast Service (BCS)**</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Extremely High Throughput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WLAN Sensing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BH</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Randomized MAC Addresses (RCM)</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BI</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Enhanced Data Privacy Protection (EDP)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BK</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320 MHz Positioning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Ultra High Reliability</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Revision (</a:t>
                      </a:r>
                      <a:r>
                        <a:rPr kumimoji="0" lang="en-US" sz="1600" b="0" i="0" u="none" strike="noStrike" cap="none" normalizeH="0" baseline="0" dirty="0" err="1">
                          <a:ln>
                            <a:noFill/>
                          </a:ln>
                          <a:solidFill>
                            <a:schemeClr val="tx1"/>
                          </a:solidFill>
                          <a:effectLst/>
                          <a:latin typeface="Times New Roman" pitchFamily="18" charset="0"/>
                        </a:rPr>
                        <a:t>REVme</a:t>
                      </a:r>
                      <a:r>
                        <a:rPr kumimoji="0" lang="en-US" sz="1600" b="0" i="0" u="none" strike="noStrike" cap="none" normalizeH="0" baseline="0" dirty="0">
                          <a:ln>
                            <a:noFill/>
                          </a:ln>
                          <a:solidFill>
                            <a:schemeClr val="tx1"/>
                          </a:solidFill>
                          <a:effectLst/>
                          <a:latin typeface="Times New Roman" pitchFamily="18" charset="0"/>
                        </a:rPr>
                        <a: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1" u="none" strike="noStrike" cap="none" normalizeH="0" baseline="0" dirty="0">
                          <a:ln>
                            <a:noFill/>
                          </a:ln>
                          <a:solidFill>
                            <a:schemeClr val="tx1"/>
                          </a:solidFill>
                          <a:effectLst/>
                          <a:latin typeface="Times New Roman" pitchFamily="18" charset="0"/>
                        </a:rPr>
                        <a:t>WG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1" u="none" strike="noStrike" cap="none" normalizeH="0" baseline="0" dirty="0">
                        <a:ln>
                          <a:noFill/>
                        </a:ln>
                        <a:solidFill>
                          <a:schemeClr val="tx1"/>
                        </a:solidFill>
                        <a:effectLst/>
                        <a:latin typeface="Times New Roman" pitchFamily="18" charset="0"/>
                      </a:endParaRP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1" u="none" strike="noStrike" cap="none" normalizeH="0" baseline="0" dirty="0">
                          <a:ln>
                            <a:noFill/>
                          </a:ln>
                          <a:solidFill>
                            <a:schemeClr val="tx1"/>
                          </a:solidFill>
                          <a:effectLst/>
                          <a:latin typeface="Times New Roman" pitchFamily="18" charset="0"/>
                        </a:rPr>
                        <a:t>P802.11-2020 COR 2</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1" u="none" strike="noStrike" cap="none" normalizeH="0" baseline="0" dirty="0">
                        <a:ln>
                          <a:noFill/>
                        </a:ln>
                        <a:solidFill>
                          <a:schemeClr val="tx1"/>
                        </a:solidFill>
                        <a:effectLst/>
                        <a:latin typeface="Times New Roman" pitchFamily="18" charset="0"/>
                      </a:endParaRP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1" u="none" strike="noStrike" cap="none" normalizeH="0" baseline="0" dirty="0">
                          <a:ln>
                            <a:noFill/>
                          </a:ln>
                          <a:solidFill>
                            <a:schemeClr val="tx1"/>
                          </a:solidFill>
                          <a:effectLst/>
                          <a:latin typeface="Times New Roman" pitchFamily="18" charset="0"/>
                        </a:rPr>
                        <a:t>**Published, see WG email to download</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bl>
          </a:graphicData>
        </a:graphic>
      </p:graphicFrame>
      <p:sp>
        <p:nvSpPr>
          <p:cNvPr id="4" name="Footer Placeholder 3"/>
          <p:cNvSpPr>
            <a:spLocks noGrp="1"/>
          </p:cNvSpPr>
          <p:nvPr>
            <p:ph type="ftr" sz="quarter" idx="11"/>
          </p:nvPr>
        </p:nvSpPr>
        <p:spPr/>
        <p:txBody>
          <a:bodyPr/>
          <a:lstStyle/>
          <a:p>
            <a:pPr>
              <a:defRPr/>
            </a:pPr>
            <a:r>
              <a:rPr lang="en-US"/>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11</a:t>
            </a:fld>
            <a:endParaRPr lang="en-US"/>
          </a:p>
        </p:txBody>
      </p:sp>
    </p:spTree>
    <p:extLst>
      <p:ext uri="{BB962C8B-B14F-4D97-AF65-F5344CB8AC3E}">
        <p14:creationId xmlns:p14="http://schemas.microsoft.com/office/powerpoint/2010/main" val="3703323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Other 802 WG meetings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IEEE 802 website: </a:t>
            </a:r>
            <a:r>
              <a:rPr lang="en-US" dirty="0">
                <a:hlinkClick r:id="rId3"/>
              </a:rPr>
              <a:t>https://www.ieee802.org/</a:t>
            </a:r>
            <a:r>
              <a:rPr lang="en-US" dirty="0"/>
              <a:t> </a:t>
            </a:r>
          </a:p>
          <a:p>
            <a:pPr lvl="1">
              <a:spcBef>
                <a:spcPts val="0"/>
              </a:spcBef>
              <a:buFont typeface="Arial" panose="020B0604020202020204" pitchFamily="34" charset="0"/>
              <a:buChar char="•"/>
            </a:pPr>
            <a:r>
              <a:rPr lang="en-US" dirty="0"/>
              <a:t>Includes links to all WG webpages</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Consolidated calendar: </a:t>
            </a:r>
            <a:r>
              <a:rPr lang="en-US" dirty="0">
                <a:hlinkClick r:id="rId4"/>
              </a:rPr>
              <a:t>https://ieee802.org/802tele_calendar.html</a:t>
            </a:r>
            <a:r>
              <a:rPr lang="en-US" dirty="0"/>
              <a:t> </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Documents: 802.11, 15, 18, 19, 24: </a:t>
            </a:r>
            <a:r>
              <a:rPr lang="en-US" dirty="0">
                <a:hlinkClick r:id="rId5"/>
              </a:rPr>
              <a:t>https://mentor.ieee.org/802/bp/StartPage</a:t>
            </a:r>
            <a:r>
              <a:rPr lang="en-US" dirty="0"/>
              <a:t> </a:t>
            </a:r>
          </a:p>
          <a:p>
            <a:pPr marL="457200" lvl="1" indent="0">
              <a:spcBef>
                <a:spcPts val="0"/>
              </a:spcBef>
              <a:buNone/>
            </a:pP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12</a:t>
            </a:fld>
            <a:endParaRPr lang="en-US"/>
          </a:p>
        </p:txBody>
      </p:sp>
    </p:spTree>
    <p:extLst>
      <p:ext uri="{BB962C8B-B14F-4D97-AF65-F5344CB8AC3E}">
        <p14:creationId xmlns:p14="http://schemas.microsoft.com/office/powerpoint/2010/main" val="21673348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a:xfrm>
            <a:off x="2209800" y="685800"/>
            <a:ext cx="8915400" cy="685800"/>
          </a:xfrm>
        </p:spPr>
        <p:txBody>
          <a:bodyPr/>
          <a:lstStyle/>
          <a:p>
            <a:r>
              <a:rPr lang="en-GB" dirty="0"/>
              <a:t>M4.1.2 /W2.6</a:t>
            </a:r>
            <a:r>
              <a:rPr lang="en-US" dirty="0"/>
              <a:t> PAR Expiration/Renewal Schedule</a:t>
            </a:r>
          </a:p>
        </p:txBody>
      </p:sp>
      <p:graphicFrame>
        <p:nvGraphicFramePr>
          <p:cNvPr id="3247205" name="Group 101"/>
          <p:cNvGraphicFramePr>
            <a:graphicFrameLocks noGrp="1"/>
          </p:cNvGraphicFramePr>
          <p:nvPr>
            <p:ph idx="1"/>
            <p:extLst>
              <p:ext uri="{D42A27DB-BD31-4B8C-83A1-F6EECF244321}">
                <p14:modId xmlns:p14="http://schemas.microsoft.com/office/powerpoint/2010/main" val="2669932117"/>
              </p:ext>
            </p:extLst>
          </p:nvPr>
        </p:nvGraphicFramePr>
        <p:xfrm>
          <a:off x="3200400" y="1647614"/>
          <a:ext cx="5656072" cy="4136328"/>
        </p:xfrm>
        <a:graphic>
          <a:graphicData uri="http://schemas.openxmlformats.org/drawingml/2006/table">
            <a:tbl>
              <a:tblPr/>
              <a:tblGrid>
                <a:gridCol w="2685446">
                  <a:extLst>
                    <a:ext uri="{9D8B030D-6E8A-4147-A177-3AD203B41FA5}">
                      <a16:colId xmlns:a16="http://schemas.microsoft.com/office/drawing/2014/main" val="20000"/>
                    </a:ext>
                  </a:extLst>
                </a:gridCol>
                <a:gridCol w="2970626">
                  <a:extLst>
                    <a:ext uri="{9D8B030D-6E8A-4147-A177-3AD203B41FA5}">
                      <a16:colId xmlns:a16="http://schemas.microsoft.com/office/drawing/2014/main" val="20001"/>
                    </a:ext>
                  </a:extLst>
                </a:gridCol>
              </a:tblGrid>
              <a:tr h="38169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BB</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BC</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BE</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2025</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4"/>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BF</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extLst>
                  <a:ext uri="{0D108BD9-81ED-4DB2-BD59-A6C34878D82A}">
                    <a16:rowId xmlns:a16="http://schemas.microsoft.com/office/drawing/2014/main" val="10005"/>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BH</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BK</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BN</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2027</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err="1">
                          <a:ln>
                            <a:noFill/>
                          </a:ln>
                          <a:solidFill>
                            <a:schemeClr val="tx1"/>
                          </a:solidFill>
                          <a:effectLst/>
                          <a:latin typeface="Times New Roman" pitchFamily="18" charset="0"/>
                        </a:rPr>
                        <a:t>REVme</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727878186"/>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P802.11-2020 Cor 2</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2027</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916709035"/>
                  </a:ext>
                </a:extLst>
              </a:tr>
            </a:tbl>
          </a:graphicData>
        </a:graphic>
      </p:graphicFrame>
      <p:sp>
        <p:nvSpPr>
          <p:cNvPr id="13345" name="Text Box 83"/>
          <p:cNvSpPr txBox="1">
            <a:spLocks noChangeArrowheads="1"/>
          </p:cNvSpPr>
          <p:nvPr/>
        </p:nvSpPr>
        <p:spPr bwMode="auto">
          <a:xfrm>
            <a:off x="304800" y="6073933"/>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dirty="0">
                <a:hlinkClick r:id="rId2"/>
              </a:rPr>
              <a:t>http://www.ieee802.org/11/PARs/index.html</a:t>
            </a:r>
            <a:endParaRPr lang="en-US" sz="1800" dirty="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March 2024</a:t>
            </a:r>
            <a:endParaRPr lang="en-US" dirty="0"/>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13</a:t>
            </a:fld>
            <a:endParaRPr lang="en-US"/>
          </a:p>
        </p:txBody>
      </p:sp>
      <p:sp>
        <p:nvSpPr>
          <p:cNvPr id="4" name="TextBox 3"/>
          <p:cNvSpPr txBox="1"/>
          <p:nvPr/>
        </p:nvSpPr>
        <p:spPr>
          <a:xfrm>
            <a:off x="4991191" y="5889545"/>
            <a:ext cx="4965975" cy="369332"/>
          </a:xfrm>
          <a:prstGeom prst="rect">
            <a:avLst/>
          </a:prstGeom>
          <a:solidFill>
            <a:schemeClr val="accent4"/>
          </a:solidFill>
        </p:spPr>
        <p:txBody>
          <a:bodyPr wrap="none" rtlCol="0">
            <a:spAutoFit/>
          </a:bodyPr>
          <a:lstStyle/>
          <a:p>
            <a:r>
              <a:rPr lang="en-US" sz="1800" dirty="0">
                <a:highlight>
                  <a:srgbClr val="FFFF00"/>
                </a:highlight>
              </a:rPr>
              <a:t>PAR Extension Request – consider in May 2024</a:t>
            </a:r>
            <a:endParaRPr lang="en-GB" sz="1800" dirty="0">
              <a:highlight>
                <a:srgbClr val="FFFF00"/>
              </a:highligh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2209800" y="930278"/>
            <a:ext cx="8534400" cy="822325"/>
          </a:xfrm>
        </p:spPr>
        <p:txBody>
          <a:bodyPr/>
          <a:lstStyle/>
          <a:p>
            <a:r>
              <a:rPr lang="en-GB" dirty="0"/>
              <a:t>M4.1.3 /W2.6 </a:t>
            </a:r>
            <a:r>
              <a:rPr lang="en-US" dirty="0"/>
              <a:t>802.11 WG Appointed positions</a:t>
            </a:r>
          </a:p>
        </p:txBody>
      </p:sp>
      <p:sp>
        <p:nvSpPr>
          <p:cNvPr id="76805" name="Rectangle 3"/>
          <p:cNvSpPr>
            <a:spLocks noGrp="1" noChangeArrowheads="1"/>
          </p:cNvSpPr>
          <p:nvPr>
            <p:ph type="body" idx="1"/>
          </p:nvPr>
        </p:nvSpPr>
        <p:spPr>
          <a:xfrm>
            <a:off x="1673228" y="1989138"/>
            <a:ext cx="8994775" cy="4114800"/>
          </a:xfrm>
        </p:spPr>
        <p:txBody>
          <a:bodyPr/>
          <a:lstStyle/>
          <a:p>
            <a:pPr>
              <a:defRPr/>
            </a:pPr>
            <a:r>
              <a:rPr lang="en-US" sz="2600" dirty="0"/>
              <a:t>WG Secretary – Stephen McCann</a:t>
            </a:r>
          </a:p>
          <a:p>
            <a:pPr>
              <a:defRPr/>
            </a:pPr>
            <a:r>
              <a:rPr lang="en-US" sz="2600" dirty="0"/>
              <a:t>Treasurer – Jon Rosdahl</a:t>
            </a:r>
          </a:p>
          <a:p>
            <a:pPr>
              <a:defRPr/>
            </a:pPr>
            <a:r>
              <a:rPr lang="en-US" sz="2600" dirty="0"/>
              <a:t>ANA Authority – Robert Stacey</a:t>
            </a:r>
          </a:p>
          <a:p>
            <a:pPr>
              <a:defRPr/>
            </a:pPr>
            <a:r>
              <a:rPr lang="en-US" sz="2600" dirty="0"/>
              <a:t>WG Technical Editors – Robert Stacey, Emily Qi</a:t>
            </a:r>
          </a:p>
          <a:p>
            <a:pPr marL="0" indent="0">
              <a:buNone/>
              <a:defRPr/>
            </a:pPr>
            <a:endParaRPr lang="en-US" sz="2600" dirty="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March 2024</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981200" y="142103"/>
            <a:ext cx="7239000" cy="381000"/>
          </a:xfrm>
        </p:spPr>
        <p:txBody>
          <a:bodyPr/>
          <a:lstStyle/>
          <a:p>
            <a:r>
              <a:rPr lang="en-GB" sz="2800" dirty="0"/>
              <a:t>M4.1.3 /W2.6</a:t>
            </a:r>
            <a:r>
              <a:rPr lang="en-US" sz="2800" dirty="0"/>
              <a:t> Officers</a:t>
            </a:r>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March 2024</a:t>
            </a:r>
            <a:endParaRPr lang="en-US" dirty="0"/>
          </a:p>
        </p:txBody>
      </p:sp>
      <p:sp>
        <p:nvSpPr>
          <p:cNvPr id="4" name="TextBox 3"/>
          <p:cNvSpPr txBox="1"/>
          <p:nvPr/>
        </p:nvSpPr>
        <p:spPr>
          <a:xfrm>
            <a:off x="7162800" y="5715000"/>
            <a:ext cx="2743200" cy="338554"/>
          </a:xfrm>
          <a:prstGeom prst="rect">
            <a:avLst/>
          </a:prstGeom>
          <a:solidFill>
            <a:srgbClr val="FFFF00"/>
          </a:solidFill>
        </p:spPr>
        <p:txBody>
          <a:bodyPr wrap="square" rtlCol="0">
            <a:spAutoFit/>
          </a:bodyPr>
          <a:lstStyle/>
          <a:p>
            <a:r>
              <a:rPr lang="en-GB" sz="1600" dirty="0"/>
              <a:t>New since last session</a:t>
            </a:r>
          </a:p>
        </p:txBody>
      </p:sp>
      <p:graphicFrame>
        <p:nvGraphicFramePr>
          <p:cNvPr id="7" name="Group 148"/>
          <p:cNvGraphicFramePr>
            <a:graphicFrameLocks/>
          </p:cNvGraphicFramePr>
          <p:nvPr>
            <p:extLst>
              <p:ext uri="{D42A27DB-BD31-4B8C-83A1-F6EECF244321}">
                <p14:modId xmlns:p14="http://schemas.microsoft.com/office/powerpoint/2010/main" val="3904470675"/>
              </p:ext>
            </p:extLst>
          </p:nvPr>
        </p:nvGraphicFramePr>
        <p:xfrm>
          <a:off x="152400" y="897598"/>
          <a:ext cx="11734800" cy="4211182"/>
        </p:xfrm>
        <a:graphic>
          <a:graphicData uri="http://schemas.openxmlformats.org/drawingml/2006/table">
            <a:tbl>
              <a:tblPr/>
              <a:tblGrid>
                <a:gridCol w="5334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gridCol w="3124200">
                  <a:extLst>
                    <a:ext uri="{9D8B030D-6E8A-4147-A177-3AD203B41FA5}">
                      <a16:colId xmlns:a16="http://schemas.microsoft.com/office/drawing/2014/main" val="20003"/>
                    </a:ext>
                  </a:extLst>
                </a:gridCol>
                <a:gridCol w="2971800">
                  <a:extLst>
                    <a:ext uri="{9D8B030D-6E8A-4147-A177-3AD203B41FA5}">
                      <a16:colId xmlns:a16="http://schemas.microsoft.com/office/drawing/2014/main" val="20004"/>
                    </a:ext>
                  </a:extLst>
                </a:gridCol>
                <a:gridCol w="2133600">
                  <a:extLst>
                    <a:ext uri="{9D8B030D-6E8A-4147-A177-3AD203B41FA5}">
                      <a16:colId xmlns:a16="http://schemas.microsoft.com/office/drawing/2014/main" val="20005"/>
                    </a:ext>
                  </a:extLst>
                </a:gridCol>
              </a:tblGrid>
              <a:tr h="25711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Cat</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Group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Vice 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Technical Editor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 Secretary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6226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Dorothy STANLEY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 Robert STACEY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Robert STACEY, Emily QI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Stephen MCCANN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ARC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Coex</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Richard KENNEDY, Manish KUMAR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Guido HIERTZ</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Jim LANSFORD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TG</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ME</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latin typeface="Times New Roman" pitchFamily="18" charset="0"/>
                          <a:ea typeface="+mn-ea"/>
                          <a:cs typeface="+mn-cs"/>
                        </a:rPr>
                        <a:t>Michael MONTEMURRO</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 Mark RISON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Emily QI, 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Hitoshi MORIOKA, Stephen MCCANN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Xiaofei</a:t>
                      </a:r>
                      <a:r>
                        <a:rPr kumimoji="0" lang="en-US" sz="1400" b="1" i="0" u="none" strike="noStrike" kern="1200" cap="none" normalizeH="0" baseline="0" dirty="0">
                          <a:ln>
                            <a:noFill/>
                          </a:ln>
                          <a:solidFill>
                            <a:schemeClr val="tx1"/>
                          </a:solidFill>
                          <a:effectLst/>
                          <a:latin typeface="Times New Roman" pitchFamily="18" charset="0"/>
                          <a:ea typeface="+mn-ea"/>
                          <a:cs typeface="+mn-cs"/>
                        </a:rPr>
                        <a:t> WANG</a:t>
                      </a:r>
                      <a:endParaRPr kumimoji="0" lang="en-GB"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Alfred ASTERJADHI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 Matthew FISCHER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Jason </a:t>
                      </a:r>
                      <a:r>
                        <a:rPr kumimoji="0" lang="en-US" sz="1400" b="1" i="0" u="none" strike="noStrike" kern="1200" cap="none" normalizeH="0" baseline="0" dirty="0" err="1">
                          <a:ln>
                            <a:noFill/>
                          </a:ln>
                          <a:solidFill>
                            <a:schemeClr val="tx1"/>
                          </a:solidFill>
                          <a:effectLst/>
                          <a:latin typeface="Times New Roman" pitchFamily="18" charset="0"/>
                          <a:ea typeface="+mn-ea"/>
                          <a:cs typeface="+mn-cs"/>
                        </a:rPr>
                        <a:t>Yuchen</a:t>
                      </a:r>
                      <a:r>
                        <a:rPr kumimoji="0" lang="en-US" sz="1400" b="1" i="0" u="none" strike="noStrike" kern="1200" cap="none" normalizeH="0" baseline="0" dirty="0">
                          <a:ln>
                            <a:noFill/>
                          </a:ln>
                          <a:solidFill>
                            <a:schemeClr val="tx1"/>
                          </a:solidFill>
                          <a:effectLst/>
                          <a:latin typeface="Times New Roman" pitchFamily="18" charset="0"/>
                          <a:ea typeface="+mn-ea"/>
                          <a:cs typeface="+mn-cs"/>
                        </a:rPr>
                        <a:t> GUO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BF</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Tony Xiao HAN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Sang KIM, 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Claudio DA SILVA</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Leif WILHELMSSON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2"/>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BH</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Peter YEE, Stephen ORR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Peter YEE </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3"/>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Stephen MCCANN, Jerome HENRY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Po-Kai HUANG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Stephane BARON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4"/>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BK</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Jonathan SEGEV</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Roy WANT</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Dibakar DAS</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5"/>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Alfred ASTERJADHI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AMP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Bo SUN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Steve SHELLHAMMER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Hao WANG</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7"/>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IMMW</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237837228"/>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TIG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AIML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Xiaofei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Ming GAN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GB" sz="1400" b="1" dirty="0" err="1"/>
                        <a:t>Liangxiao</a:t>
                      </a:r>
                      <a:r>
                        <a:rPr lang="en-GB" sz="1400" b="1" dirty="0"/>
                        <a:t> XIN</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091982698"/>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AHG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ITU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Hassan YAGHOOBI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Richard KENNEDY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2039806322"/>
                  </a:ext>
                </a:extLst>
              </a:tr>
            </a:tbl>
          </a:graphicData>
        </a:graphic>
      </p:graphicFrame>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15</a:t>
            </a:fld>
            <a:endParaRPr lang="en-US"/>
          </a:p>
        </p:txBody>
      </p:sp>
    </p:spTree>
    <p:extLst>
      <p:ext uri="{BB962C8B-B14F-4D97-AF65-F5344CB8AC3E}">
        <p14:creationId xmlns:p14="http://schemas.microsoft.com/office/powerpoint/2010/main" val="2557909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055202" y="139980"/>
            <a:ext cx="5696362" cy="457200"/>
          </a:xfrm>
        </p:spPr>
        <p:txBody>
          <a:bodyPr/>
          <a:lstStyle/>
          <a:p>
            <a:r>
              <a:rPr lang="en-GB" sz="2400" dirty="0"/>
              <a:t>M4.1.4 /W2.6</a:t>
            </a:r>
            <a:r>
              <a:rPr lang="en-US" sz="2400" dirty="0"/>
              <a:t> IEEE 802.11 Revisions</a:t>
            </a:r>
          </a:p>
        </p:txBody>
      </p:sp>
      <p:sp>
        <p:nvSpPr>
          <p:cNvPr id="32787" name="Text Box 6"/>
          <p:cNvSpPr txBox="1">
            <a:spLocks noChangeArrowheads="1"/>
          </p:cNvSpPr>
          <p:nvPr/>
        </p:nvSpPr>
        <p:spPr bwMode="auto">
          <a:xfrm rot="16200000">
            <a:off x="469900" y="1388929"/>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grpSp>
        <p:nvGrpSpPr>
          <p:cNvPr id="2" name="Group 1"/>
          <p:cNvGrpSpPr/>
          <p:nvPr/>
        </p:nvGrpSpPr>
        <p:grpSpPr>
          <a:xfrm>
            <a:off x="2744639" y="710932"/>
            <a:ext cx="1676400" cy="5218420"/>
            <a:chOff x="7391400" y="706218"/>
            <a:chExt cx="1676400" cy="5218420"/>
          </a:xfrm>
        </p:grpSpPr>
        <p:sp>
          <p:nvSpPr>
            <p:cNvPr id="32788"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-2016</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11aa</a:t>
              </a:r>
            </a:p>
            <a:p>
              <a:pPr algn="ctr"/>
              <a:r>
                <a:rPr lang="en-US" sz="1100" dirty="0">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11ae</a:t>
              </a:r>
            </a:p>
            <a:p>
              <a:pPr algn="ctr"/>
              <a:r>
                <a:rPr lang="en-US" sz="1100" dirty="0" err="1">
                  <a:latin typeface="Tahoma" pitchFamily="34" charset="0"/>
                  <a:ea typeface="ＭＳ Ｐゴシック" charset="-128"/>
                  <a:cs typeface="Arial" pitchFamily="34" charset="0"/>
                </a:rPr>
                <a:t>QoS</a:t>
              </a:r>
              <a:r>
                <a:rPr lang="en-US" sz="1100" dirty="0">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11ac -VHT</a:t>
              </a:r>
            </a:p>
            <a:p>
              <a:pPr algn="ctr"/>
              <a:r>
                <a:rPr lang="en-US" sz="1050" dirty="0">
                  <a:latin typeface="Tahoma" pitchFamily="34" charset="0"/>
                  <a:ea typeface="ＭＳ Ｐゴシック" charset="-128"/>
                  <a:cs typeface="Arial" pitchFamily="34" charset="0"/>
                </a:rPr>
                <a:t>&gt;1 </a:t>
              </a:r>
              <a:r>
                <a:rPr lang="en-US" sz="1050" dirty="0" err="1">
                  <a:latin typeface="Tahoma" pitchFamily="34" charset="0"/>
                  <a:ea typeface="ＭＳ Ｐゴシック" charset="-128"/>
                  <a:cs typeface="Arial" pitchFamily="34" charset="0"/>
                </a:rPr>
                <a:t>Gbps</a:t>
              </a:r>
              <a:r>
                <a:rPr lang="en-US" sz="1050" dirty="0">
                  <a:latin typeface="Tahoma" pitchFamily="34" charset="0"/>
                  <a:ea typeface="ＭＳ Ｐゴシック" charset="-128"/>
                  <a:cs typeface="Arial" pitchFamily="34" charset="0"/>
                </a:rPr>
                <a:t> @ 5GHz</a:t>
              </a: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11ad - VHT</a:t>
              </a:r>
            </a:p>
            <a:p>
              <a:pPr algn="ctr"/>
              <a:r>
                <a:rPr lang="en-US" sz="1000" dirty="0">
                  <a:latin typeface="Tahoma" pitchFamily="34" charset="0"/>
                  <a:ea typeface="ＭＳ Ｐゴシック" charset="-128"/>
                  <a:cs typeface="Arial" pitchFamily="34" charset="0"/>
                </a:rPr>
                <a:t>&gt;1 </a:t>
              </a:r>
              <a:r>
                <a:rPr lang="en-US" sz="1000" dirty="0" err="1">
                  <a:latin typeface="Tahoma" pitchFamily="34" charset="0"/>
                  <a:ea typeface="ＭＳ Ｐゴシック" charset="-128"/>
                  <a:cs typeface="Arial" pitchFamily="34" charset="0"/>
                </a:rPr>
                <a:t>Gbps</a:t>
              </a:r>
              <a:r>
                <a:rPr lang="en-US" sz="1000" dirty="0">
                  <a:latin typeface="Tahoma" pitchFamily="34" charset="0"/>
                  <a:ea typeface="ＭＳ Ｐゴシック" charset="-128"/>
                  <a:cs typeface="Arial" pitchFamily="34" charset="0"/>
                </a:rPr>
                <a:t> @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11af</a:t>
              </a:r>
            </a:p>
            <a:p>
              <a:pPr algn="ctr"/>
              <a:r>
                <a:rPr lang="en-US" sz="1100" dirty="0">
                  <a:latin typeface="Tahoma" pitchFamily="34" charset="0"/>
                  <a:ea typeface="ＭＳ Ｐゴシック" charset="-128"/>
                  <a:cs typeface="Arial" pitchFamily="34" charset="0"/>
                </a:rPr>
                <a:t>TV Whitespace</a:t>
              </a:r>
            </a:p>
          </p:txBody>
        </p:sp>
      </p:grpSp>
      <p:sp>
        <p:nvSpPr>
          <p:cNvPr id="54" name="Right Arrow 53"/>
          <p:cNvSpPr/>
          <p:nvPr/>
        </p:nvSpPr>
        <p:spPr bwMode="auto">
          <a:xfrm rot="10800000">
            <a:off x="4184304" y="314728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6" name="Footer Placeholder 5"/>
          <p:cNvSpPr>
            <a:spLocks noGrp="1"/>
          </p:cNvSpPr>
          <p:nvPr>
            <p:ph type="ftr" sz="quarter" idx="11"/>
          </p:nvPr>
        </p:nvSpPr>
        <p:spPr/>
        <p:txBody>
          <a:bodyPr/>
          <a:lstStyle/>
          <a:p>
            <a:pPr>
              <a:defRPr/>
            </a:pPr>
            <a:r>
              <a:rPr lang="en-US"/>
              <a:t>Dorothy Stanley, HP Enterprise</a:t>
            </a:r>
          </a:p>
        </p:txBody>
      </p:sp>
      <p:sp>
        <p:nvSpPr>
          <p:cNvPr id="7" name="Date Placeholder 6"/>
          <p:cNvSpPr>
            <a:spLocks noGrp="1"/>
          </p:cNvSpPr>
          <p:nvPr>
            <p:ph type="dt" sz="half" idx="10"/>
          </p:nvPr>
        </p:nvSpPr>
        <p:spPr/>
        <p:txBody>
          <a:bodyPr/>
          <a:lstStyle/>
          <a:p>
            <a:pPr>
              <a:defRPr/>
            </a:pPr>
            <a:r>
              <a:rPr lang="en-US"/>
              <a:t>March 2024</a:t>
            </a:r>
            <a:endParaRPr lang="en-US" dirty="0"/>
          </a:p>
        </p:txBody>
      </p:sp>
      <p:sp>
        <p:nvSpPr>
          <p:cNvPr id="47" name="Text Box 6"/>
          <p:cNvSpPr txBox="1">
            <a:spLocks noChangeArrowheads="1"/>
          </p:cNvSpPr>
          <p:nvPr/>
        </p:nvSpPr>
        <p:spPr bwMode="auto">
          <a:xfrm rot="16200000">
            <a:off x="157395" y="4593854"/>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PHY &amp; MAC</a:t>
            </a:r>
            <a:endParaRPr lang="en-US" sz="2000"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914400" y="686094"/>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914400" y="3490862"/>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6858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3" name="Group 2"/>
          <p:cNvGrpSpPr/>
          <p:nvPr/>
        </p:nvGrpSpPr>
        <p:grpSpPr>
          <a:xfrm>
            <a:off x="4575865" y="686091"/>
            <a:ext cx="2754440" cy="5211982"/>
            <a:chOff x="4419600" y="706218"/>
            <a:chExt cx="2797854" cy="5211982"/>
          </a:xfrm>
        </p:grpSpPr>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-2012</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11w</a:t>
              </a:r>
            </a:p>
            <a:p>
              <a:pPr algn="ctr"/>
              <a:r>
                <a:rPr lang="en-US" sz="1000" dirty="0">
                  <a:latin typeface="Tahoma" pitchFamily="34" charset="0"/>
                  <a:ea typeface="ＭＳ Ｐゴシック" charset="-128"/>
                  <a:cs typeface="Arial" pitchFamily="34" charset="0"/>
                </a:rPr>
                <a:t>Management</a:t>
              </a:r>
            </a:p>
            <a:p>
              <a:pPr algn="ctr"/>
              <a:r>
                <a:rPr lang="en-US" sz="1000" dirty="0">
                  <a:latin typeface="Tahoma" pitchFamily="34" charset="0"/>
                  <a:ea typeface="ＭＳ Ｐゴシック" charset="-128"/>
                  <a:cs typeface="Arial" pitchFamily="34" charset="0"/>
                </a:rPr>
                <a:t>Frame </a:t>
              </a:r>
            </a:p>
            <a:p>
              <a:pPr algn="ctr"/>
              <a:r>
                <a:rPr lang="en-US" sz="1000" dirty="0">
                  <a:latin typeface="Tahoma" pitchFamily="34" charset="0"/>
                  <a:ea typeface="ＭＳ Ｐゴシック" charset="-128"/>
                  <a:cs typeface="Arial" pitchFamily="34" charset="0"/>
                </a:rPr>
                <a:t>Security</a:t>
              </a: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11k</a:t>
              </a:r>
            </a:p>
            <a:p>
              <a:pPr algn="ctr"/>
              <a:r>
                <a:rPr lang="en-US" sz="1000" dirty="0">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11r</a:t>
              </a:r>
            </a:p>
            <a:p>
              <a:pPr algn="ctr"/>
              <a:r>
                <a:rPr lang="en-US" sz="1000" dirty="0">
                  <a:latin typeface="Tahoma" pitchFamily="34" charset="0"/>
                  <a:ea typeface="ＭＳ Ｐゴシック" charset="-128"/>
                  <a:cs typeface="Arial" pitchFamily="34" charset="0"/>
                </a:rPr>
                <a:t>Fast Roam</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11v</a:t>
              </a:r>
            </a:p>
            <a:p>
              <a:pPr algn="ctr"/>
              <a:r>
                <a:rPr lang="en-US" sz="1000" dirty="0">
                  <a:latin typeface="Tahoma" pitchFamily="34" charset="0"/>
                  <a:ea typeface="ＭＳ Ｐゴシック" charset="-128"/>
                  <a:cs typeface="Arial" pitchFamily="34" charset="0"/>
                </a:rPr>
                <a:t>Network</a:t>
              </a:r>
            </a:p>
            <a:p>
              <a:pPr algn="ctr"/>
              <a:r>
                <a:rPr lang="en-US" sz="1000" dirty="0">
                  <a:latin typeface="Tahoma" pitchFamily="34" charset="0"/>
                  <a:ea typeface="ＭＳ Ｐゴシック" charset="-128"/>
                  <a:cs typeface="Arial" pitchFamily="34" charset="0"/>
                </a:rPr>
                <a:t>Management</a:t>
              </a:r>
            </a:p>
            <a:p>
              <a:pPr algn="ctr"/>
              <a:endParaRPr lang="en-US" sz="1000"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11s</a:t>
              </a:r>
            </a:p>
            <a:p>
              <a:pPr algn="ctr"/>
              <a:r>
                <a:rPr lang="en-US" sz="1000" dirty="0">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11u</a:t>
              </a:r>
            </a:p>
            <a:p>
              <a:pPr algn="ctr"/>
              <a:r>
                <a:rPr lang="en-US" sz="1000" dirty="0">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Tahoma" pitchFamily="34" charset="0"/>
                  <a:cs typeface="Tahoma" pitchFamily="34" charset="0"/>
                </a:rPr>
                <a:t>11y</a:t>
              </a:r>
            </a:p>
            <a:p>
              <a:pPr algn="ctr" eaLnBrk="0" hangingPunct="0"/>
              <a:r>
                <a:rPr lang="en-US" sz="1000" dirty="0">
                  <a:solidFill>
                    <a:srgbClr val="000000"/>
                  </a:solidFill>
                  <a:latin typeface="Tahoma" pitchFamily="34" charset="0"/>
                  <a:ea typeface="Tahoma" pitchFamily="34" charset="0"/>
                  <a:cs typeface="Tahoma" pitchFamily="34" charset="0"/>
                </a:rPr>
                <a:t>Contention</a:t>
              </a:r>
            </a:p>
            <a:p>
              <a:pPr algn="ctr" eaLnBrk="0" hangingPunct="0"/>
              <a:r>
                <a:rPr lang="en-US" sz="1000" dirty="0">
                  <a:solidFill>
                    <a:srgbClr val="000000"/>
                  </a:solidFill>
                  <a:latin typeface="Tahoma" pitchFamily="34" charset="0"/>
                  <a:ea typeface="Tahoma" pitchFamily="34" charset="0"/>
                  <a:cs typeface="Tahoma" pitchFamily="34" charset="0"/>
                </a:rPr>
                <a:t>Based</a:t>
              </a:r>
            </a:p>
            <a:p>
              <a:pPr algn="ctr" eaLnBrk="0" hangingPunct="0"/>
              <a:r>
                <a:rPr lang="en-US" sz="1000" dirty="0">
                  <a:solidFill>
                    <a:srgbClr val="000000"/>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11n</a:t>
              </a:r>
            </a:p>
            <a:p>
              <a:pPr algn="ctr"/>
              <a:r>
                <a:rPr lang="en-US" sz="1000" dirty="0">
                  <a:latin typeface="Tahoma" pitchFamily="34" charset="0"/>
                  <a:ea typeface="ＭＳ Ｐゴシック" charset="-128"/>
                  <a:cs typeface="Arial" pitchFamily="34" charset="0"/>
                </a:rPr>
                <a:t>High </a:t>
              </a:r>
            </a:p>
            <a:p>
              <a:pPr algn="ctr"/>
              <a:r>
                <a:rPr lang="en-US" sz="1000" dirty="0">
                  <a:latin typeface="Tahoma" pitchFamily="34" charset="0"/>
                  <a:ea typeface="ＭＳ Ｐゴシック" charset="-128"/>
                  <a:cs typeface="Arial" pitchFamily="34" charset="0"/>
                </a:rPr>
                <a:t>Throughput</a:t>
              </a:r>
            </a:p>
            <a:p>
              <a:pPr algn="ctr"/>
              <a:r>
                <a:rPr lang="en-US" sz="1000" dirty="0">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11z</a:t>
              </a:r>
            </a:p>
            <a:p>
              <a:pPr algn="ctr"/>
              <a:r>
                <a:rPr lang="en-US" sz="1000" dirty="0">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11p</a:t>
              </a:r>
            </a:p>
            <a:p>
              <a:pPr algn="ctr"/>
              <a:r>
                <a:rPr lang="en-US" sz="1000" dirty="0">
                  <a:latin typeface="Tahoma" pitchFamily="34" charset="0"/>
                  <a:ea typeface="ＭＳ Ｐゴシック" charset="-128"/>
                  <a:cs typeface="Arial" pitchFamily="34" charset="0"/>
                </a:rPr>
                <a:t>WAVE</a:t>
              </a:r>
            </a:p>
          </p:txBody>
        </p:sp>
      </p:grpSp>
      <p:sp>
        <p:nvSpPr>
          <p:cNvPr id="50" name="Right Arrow 49"/>
          <p:cNvSpPr/>
          <p:nvPr/>
        </p:nvSpPr>
        <p:spPr bwMode="auto">
          <a:xfrm rot="10800000">
            <a:off x="7178991"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4" name="Group 3"/>
          <p:cNvGrpSpPr/>
          <p:nvPr/>
        </p:nvGrpSpPr>
        <p:grpSpPr>
          <a:xfrm>
            <a:off x="7541801" y="733396"/>
            <a:ext cx="1463004" cy="5185555"/>
            <a:chOff x="2717240" y="739083"/>
            <a:chExt cx="1463004" cy="5185555"/>
          </a:xfrm>
        </p:grpSpPr>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-2007</a:t>
              </a: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11g</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11e</a:t>
              </a:r>
            </a:p>
            <a:p>
              <a:pPr algn="ctr"/>
              <a:r>
                <a:rPr lang="en-US" sz="1000" dirty="0" err="1">
                  <a:latin typeface="Tahoma" pitchFamily="34" charset="0"/>
                  <a:ea typeface="ＭＳ Ｐゴシック" charset="-128"/>
                  <a:cs typeface="Arial" pitchFamily="34" charset="0"/>
                </a:rPr>
                <a:t>QoS</a:t>
              </a:r>
              <a:endParaRPr lang="en-US" sz="1000" dirty="0">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11i</a:t>
              </a:r>
            </a:p>
            <a:p>
              <a:pPr algn="ctr"/>
              <a:r>
                <a:rPr lang="en-US" sz="1000" dirty="0">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11h</a:t>
              </a:r>
            </a:p>
            <a:p>
              <a:pPr algn="ctr"/>
              <a:r>
                <a:rPr lang="en-US" sz="1000" dirty="0">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11j</a:t>
              </a:r>
            </a:p>
            <a:p>
              <a:pPr algn="ctr"/>
              <a:r>
                <a:rPr lang="en-US" sz="1000" dirty="0">
                  <a:latin typeface="Tahoma" pitchFamily="34" charset="0"/>
                  <a:ea typeface="ＭＳ Ｐゴシック" charset="-128"/>
                  <a:cs typeface="Arial" pitchFamily="34" charset="0"/>
                </a:rPr>
                <a:t>JP bands</a:t>
              </a:r>
              <a:r>
                <a:rPr lang="en-US" sz="1000" dirty="0">
                  <a:solidFill>
                    <a:schemeClr val="bg1"/>
                  </a:solidFill>
                  <a:latin typeface="Tahoma" pitchFamily="34" charset="0"/>
                  <a:ea typeface="ＭＳ Ｐゴシック" charset="-128"/>
                  <a:cs typeface="Arial" pitchFamily="34" charset="0"/>
                </a:rPr>
                <a:t> </a:t>
              </a:r>
            </a:p>
          </p:txBody>
        </p:sp>
        <p:sp>
          <p:nvSpPr>
            <p:cNvPr id="40" name="AutoShape 18"/>
            <p:cNvSpPr>
              <a:spLocks noChangeArrowheads="1"/>
            </p:cNvSpPr>
            <p:nvPr/>
          </p:nvSpPr>
          <p:spPr bwMode="auto">
            <a:xfrm>
              <a:off x="2922200" y="2699543"/>
              <a:ext cx="998408" cy="376238"/>
            </a:xfrm>
            <a:prstGeom prst="cube">
              <a:avLst>
                <a:gd name="adj" fmla="val 6597"/>
              </a:avLst>
            </a:prstGeom>
            <a:solidFill>
              <a:schemeClr val="bg2">
                <a:lumMod val="20000"/>
                <a:lumOff val="80000"/>
              </a:schemeClr>
            </a:solidFill>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dirty="0">
                  <a:solidFill>
                    <a:schemeClr val="bg2">
                      <a:lumMod val="75000"/>
                    </a:schemeClr>
                  </a:solidFill>
                  <a:latin typeface="Tahoma" pitchFamily="34" charset="0"/>
                  <a:ea typeface="ＭＳ Ｐゴシック" charset="-128"/>
                  <a:cs typeface="Arial" charset="0"/>
                </a:rPr>
                <a:t>11f </a:t>
              </a:r>
            </a:p>
            <a:p>
              <a:pPr algn="ctr">
                <a:defRPr/>
              </a:pPr>
              <a:r>
                <a:rPr lang="en-US" sz="1000" dirty="0">
                  <a:solidFill>
                    <a:schemeClr val="bg2">
                      <a:lumMod val="75000"/>
                    </a:schemeClr>
                  </a:solidFill>
                  <a:latin typeface="Tahoma" pitchFamily="34" charset="0"/>
                  <a:ea typeface="ＭＳ Ｐゴシック" charset="-128"/>
                  <a:cs typeface="Arial" charset="0"/>
                </a:rPr>
                <a:t>Inter AP </a:t>
              </a:r>
            </a:p>
          </p:txBody>
        </p:sp>
      </p:grpSp>
      <p:sp>
        <p:nvSpPr>
          <p:cNvPr id="5" name="Right Arrow 4"/>
          <p:cNvSpPr/>
          <p:nvPr/>
        </p:nvSpPr>
        <p:spPr bwMode="auto">
          <a:xfrm rot="10800000">
            <a:off x="8891447"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8" name="Group 7"/>
          <p:cNvGrpSpPr/>
          <p:nvPr/>
        </p:nvGrpSpPr>
        <p:grpSpPr>
          <a:xfrm>
            <a:off x="9205088" y="733396"/>
            <a:ext cx="1175220" cy="5185555"/>
            <a:chOff x="1180690" y="739083"/>
            <a:chExt cx="1164003" cy="5185555"/>
          </a:xfrm>
        </p:grpSpPr>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-2003</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 </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11b</a:t>
              </a:r>
            </a:p>
            <a:p>
              <a:pPr algn="ctr"/>
              <a:r>
                <a:rPr lang="en-US" sz="1000" dirty="0">
                  <a:latin typeface="Tahoma" pitchFamily="34" charset="0"/>
                  <a:ea typeface="ＭＳ Ｐゴシック" charset="-128"/>
                  <a:cs typeface="Arial" pitchFamily="34" charset="0"/>
                </a:rPr>
                <a:t>11 Mbps</a:t>
              </a:r>
            </a:p>
            <a:p>
              <a:pPr algn="ctr"/>
              <a:r>
                <a:rPr lang="en-US" sz="1000" dirty="0">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11d</a:t>
              </a:r>
            </a:p>
            <a:p>
              <a:pPr algn="ctr"/>
              <a:r>
                <a:rPr lang="en-US" sz="1000" dirty="0">
                  <a:latin typeface="Tahoma" pitchFamily="34" charset="0"/>
                  <a:ea typeface="ＭＳ Ｐゴシック" charset="-128"/>
                  <a:cs typeface="Arial" pitchFamily="34" charset="0"/>
                </a:rPr>
                <a:t>Intl roaming</a:t>
              </a:r>
              <a:r>
                <a:rPr lang="en-US" sz="1000" dirty="0">
                  <a:solidFill>
                    <a:schemeClr val="bg1"/>
                  </a:solidFill>
                  <a:latin typeface="Tahoma" pitchFamily="34" charset="0"/>
                  <a:ea typeface="ＭＳ Ｐゴシック" charset="-128"/>
                  <a:cs typeface="Arial" pitchFamily="34" charset="0"/>
                </a:rPr>
                <a:t> </a:t>
              </a:r>
            </a:p>
          </p:txBody>
        </p:sp>
      </p:grpSp>
      <p:sp>
        <p:nvSpPr>
          <p:cNvPr id="55" name="Right Arrow 54"/>
          <p:cNvSpPr/>
          <p:nvPr/>
        </p:nvSpPr>
        <p:spPr bwMode="auto">
          <a:xfrm rot="10800000">
            <a:off x="10158785" y="3079053"/>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32785" name="AutoShape 12"/>
          <p:cNvSpPr>
            <a:spLocks noChangeArrowheads="1"/>
          </p:cNvSpPr>
          <p:nvPr/>
        </p:nvSpPr>
        <p:spPr bwMode="auto">
          <a:xfrm>
            <a:off x="10591800" y="1421170"/>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IEEE</a:t>
            </a:r>
          </a:p>
          <a:p>
            <a:pPr algn="ctr"/>
            <a:r>
              <a:rPr lang="en-US" sz="1400" dirty="0" err="1">
                <a:latin typeface="Arial" panose="020B0604020202020204" pitchFamily="34" charset="0"/>
                <a:cs typeface="Arial" panose="020B0604020202020204" pitchFamily="34" charset="0"/>
              </a:rPr>
              <a:t>Std</a:t>
            </a:r>
            <a:endParaRPr lang="en-US" sz="1400" dirty="0">
              <a:latin typeface="Arial" panose="020B0604020202020204" pitchFamily="34" charset="0"/>
              <a:cs typeface="Arial" panose="020B0604020202020204" pitchFamily="34" charset="0"/>
            </a:endParaRPr>
          </a:p>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 -1997</a:t>
            </a:r>
          </a:p>
          <a:p>
            <a:pPr algn="ctr"/>
            <a:endParaRPr lang="en-US" sz="1000" dirty="0">
              <a:latin typeface="Tahoma" pitchFamily="34" charset="0"/>
              <a:ea typeface="ＭＳ Ｐゴシック" charset="-128"/>
              <a:cs typeface="Arial" pitchFamily="34" charset="0"/>
            </a:endParaRPr>
          </a:p>
        </p:txBody>
      </p:sp>
      <p:sp>
        <p:nvSpPr>
          <p:cNvPr id="9" name="Slide Number Placeholder 8"/>
          <p:cNvSpPr>
            <a:spLocks noGrp="1"/>
          </p:cNvSpPr>
          <p:nvPr>
            <p:ph type="sldNum" sz="quarter" idx="12"/>
          </p:nvPr>
        </p:nvSpPr>
        <p:spPr/>
        <p:txBody>
          <a:bodyPr/>
          <a:lstStyle/>
          <a:p>
            <a:pPr>
              <a:defRPr/>
            </a:pPr>
            <a:r>
              <a:rPr lang="en-US"/>
              <a:t>Slide </a:t>
            </a:r>
            <a:fld id="{3FBD1F51-5136-477F-A21E-BB3B46CB0CD8}" type="slidenum">
              <a:rPr lang="en-US" smtClean="0"/>
              <a:pPr>
                <a:defRPr/>
              </a:pPr>
              <a:t>16</a:t>
            </a:fld>
            <a:endParaRPr lang="en-US"/>
          </a:p>
        </p:txBody>
      </p:sp>
      <p:grpSp>
        <p:nvGrpSpPr>
          <p:cNvPr id="49" name="Group 48"/>
          <p:cNvGrpSpPr/>
          <p:nvPr/>
        </p:nvGrpSpPr>
        <p:grpSpPr>
          <a:xfrm>
            <a:off x="911599" y="710932"/>
            <a:ext cx="1676400" cy="5218420"/>
            <a:chOff x="7391400" y="706218"/>
            <a:chExt cx="1676400" cy="5218420"/>
          </a:xfrm>
        </p:grpSpPr>
        <p:sp>
          <p:nvSpPr>
            <p:cNvPr id="52"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-2020</a:t>
              </a:r>
            </a:p>
          </p:txBody>
        </p:sp>
        <p:sp>
          <p:nvSpPr>
            <p:cNvPr id="53"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11aq</a:t>
              </a:r>
            </a:p>
            <a:p>
              <a:pPr algn="ctr"/>
              <a:r>
                <a:rPr lang="en-US" sz="1100" dirty="0">
                  <a:latin typeface="Tahoma" pitchFamily="34" charset="0"/>
                  <a:ea typeface="ＭＳ Ｐゴシック" charset="-128"/>
                  <a:cs typeface="Arial" pitchFamily="34" charset="0"/>
                </a:rPr>
                <a:t>Pre Association</a:t>
              </a:r>
            </a:p>
            <a:p>
              <a:pPr algn="ctr"/>
              <a:r>
                <a:rPr lang="en-US" sz="1100" dirty="0">
                  <a:latin typeface="Tahoma" pitchFamily="34" charset="0"/>
                  <a:ea typeface="ＭＳ Ｐゴシック" charset="-128"/>
                  <a:cs typeface="Arial" pitchFamily="34" charset="0"/>
                </a:rPr>
                <a:t>Discovery</a:t>
              </a:r>
            </a:p>
          </p:txBody>
        </p:sp>
        <p:sp>
          <p:nvSpPr>
            <p:cNvPr id="56"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11ak</a:t>
              </a:r>
            </a:p>
            <a:p>
              <a:pPr algn="ctr"/>
              <a:r>
                <a:rPr lang="en-US" sz="1100" dirty="0">
                  <a:latin typeface="Tahoma" pitchFamily="34" charset="0"/>
                  <a:ea typeface="ＭＳ Ｐゴシック" charset="-128"/>
                  <a:cs typeface="Arial" pitchFamily="34" charset="0"/>
                </a:rPr>
                <a:t>General Link</a:t>
              </a:r>
            </a:p>
          </p:txBody>
        </p:sp>
        <p:sp>
          <p:nvSpPr>
            <p:cNvPr id="57" name="AutoShape 41"/>
            <p:cNvSpPr>
              <a:spLocks noChangeArrowheads="1"/>
            </p:cNvSpPr>
            <p:nvPr/>
          </p:nvSpPr>
          <p:spPr bwMode="auto">
            <a:xfrm>
              <a:off x="7550534" y="395570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11ah </a:t>
              </a:r>
            </a:p>
            <a:p>
              <a:pPr algn="ctr"/>
              <a:r>
                <a:rPr lang="en-US" sz="1050" dirty="0">
                  <a:latin typeface="Tahoma" pitchFamily="34" charset="0"/>
                  <a:ea typeface="ＭＳ Ｐゴシック" charset="-128"/>
                  <a:cs typeface="Arial" pitchFamily="34" charset="0"/>
                </a:rPr>
                <a:t>Sub 1 GHz</a:t>
              </a:r>
            </a:p>
          </p:txBody>
        </p:sp>
        <p:sp>
          <p:nvSpPr>
            <p:cNvPr id="58" name="AutoShape 41"/>
            <p:cNvSpPr>
              <a:spLocks noChangeArrowheads="1"/>
            </p:cNvSpPr>
            <p:nvPr/>
          </p:nvSpPr>
          <p:spPr bwMode="auto">
            <a:xfrm>
              <a:off x="7556884" y="4537466"/>
              <a:ext cx="1301750" cy="51128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11aj </a:t>
              </a:r>
            </a:p>
            <a:p>
              <a:pPr algn="ctr"/>
              <a:r>
                <a:rPr lang="en-US" sz="1000" dirty="0">
                  <a:latin typeface="Tahoma" pitchFamily="34" charset="0"/>
                  <a:ea typeface="ＭＳ Ｐゴシック" charset="-128"/>
                  <a:cs typeface="Arial" pitchFamily="34" charset="0"/>
                </a:rPr>
                <a:t>China millimeter </a:t>
              </a:r>
            </a:p>
            <a:p>
              <a:pPr algn="ctr"/>
              <a:r>
                <a:rPr lang="en-US" sz="1000" dirty="0">
                  <a:latin typeface="Tahoma" pitchFamily="34" charset="0"/>
                  <a:ea typeface="ＭＳ Ｐゴシック" charset="-128"/>
                  <a:cs typeface="Arial" pitchFamily="34" charset="0"/>
                </a:rPr>
                <a:t>wave</a:t>
              </a:r>
            </a:p>
          </p:txBody>
        </p:sp>
        <p:sp>
          <p:nvSpPr>
            <p:cNvPr id="59" name="AutoShape 9"/>
            <p:cNvSpPr>
              <a:spLocks noChangeArrowheads="1"/>
            </p:cNvSpPr>
            <p:nvPr/>
          </p:nvSpPr>
          <p:spPr bwMode="auto">
            <a:xfrm>
              <a:off x="7524738" y="2460542"/>
              <a:ext cx="1294732" cy="6048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11ai</a:t>
              </a:r>
            </a:p>
            <a:p>
              <a:pPr algn="ctr"/>
              <a:r>
                <a:rPr lang="en-US" sz="1100" dirty="0">
                  <a:latin typeface="Tahoma" pitchFamily="34" charset="0"/>
                  <a:ea typeface="ＭＳ Ｐゴシック" charset="-128"/>
                  <a:cs typeface="Arial" pitchFamily="34" charset="0"/>
                </a:rPr>
                <a:t>Fast Initial Link </a:t>
              </a:r>
            </a:p>
            <a:p>
              <a:pPr algn="ctr"/>
              <a:r>
                <a:rPr lang="en-US" sz="1100" dirty="0">
                  <a:latin typeface="Tahoma" pitchFamily="34" charset="0"/>
                  <a:ea typeface="ＭＳ Ｐゴシック" charset="-128"/>
                  <a:cs typeface="Arial" pitchFamily="34" charset="0"/>
                </a:rPr>
                <a:t>Setup</a:t>
              </a:r>
            </a:p>
          </p:txBody>
        </p:sp>
      </p:grpSp>
      <p:sp>
        <p:nvSpPr>
          <p:cNvPr id="60" name="Right Arrow 59"/>
          <p:cNvSpPr/>
          <p:nvPr/>
        </p:nvSpPr>
        <p:spPr bwMode="auto">
          <a:xfrm rot="10800000">
            <a:off x="2352404" y="3094275"/>
            <a:ext cx="392235"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Tree>
    <p:extLst>
      <p:ext uri="{BB962C8B-B14F-4D97-AF65-F5344CB8AC3E}">
        <p14:creationId xmlns:p14="http://schemas.microsoft.com/office/powerpoint/2010/main" val="1054996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09800" y="685803"/>
            <a:ext cx="8763000" cy="649287"/>
          </a:xfrm>
        </p:spPr>
        <p:txBody>
          <a:bodyPr/>
          <a:lstStyle/>
          <a:p>
            <a:r>
              <a:rPr lang="en-GB" dirty="0"/>
              <a:t>M4.1.4 /W2.6</a:t>
            </a:r>
            <a:r>
              <a:rPr lang="en-US" dirty="0"/>
              <a:t> IEEE 802.11 Standards Pipeline</a:t>
            </a:r>
          </a:p>
        </p:txBody>
      </p:sp>
      <p:sp>
        <p:nvSpPr>
          <p:cNvPr id="30723" name="Text Box 3"/>
          <p:cNvSpPr txBox="1">
            <a:spLocks noChangeArrowheads="1"/>
          </p:cNvSpPr>
          <p:nvPr/>
        </p:nvSpPr>
        <p:spPr bwMode="auto">
          <a:xfrm>
            <a:off x="1677631" y="5182748"/>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 &amp; PHY</a:t>
            </a:r>
            <a:endParaRPr lang="en-US" sz="2000"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7023552" y="5965584"/>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SA</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5873747"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1990727" y="1526033"/>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2871000"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3411540"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9294619" y="5939138"/>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5484535"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7192169"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2798766"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9" name="AutoShape 34"/>
          <p:cNvSpPr>
            <a:spLocks/>
          </p:cNvSpPr>
          <p:nvPr/>
        </p:nvSpPr>
        <p:spPr bwMode="auto">
          <a:xfrm rot="-5400000">
            <a:off x="4674084"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4141160"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760538"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2221687"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7940371" y="595752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9264" name="Cloud"/>
          <p:cNvSpPr>
            <a:spLocks noChangeAspect="1" noEditPoints="1" noChangeArrowheads="1"/>
          </p:cNvSpPr>
          <p:nvPr/>
        </p:nvSpPr>
        <p:spPr bwMode="auto">
          <a:xfrm>
            <a:off x="1371600" y="2184403"/>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a:p>
        </p:txBody>
      </p:sp>
      <p:sp>
        <p:nvSpPr>
          <p:cNvPr id="30765" name="AutoShape 46"/>
          <p:cNvSpPr>
            <a:spLocks noChangeArrowheads="1"/>
          </p:cNvSpPr>
          <p:nvPr/>
        </p:nvSpPr>
        <p:spPr bwMode="auto">
          <a:xfrm>
            <a:off x="1676400" y="3200400"/>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dirty="0">
                <a:latin typeface="Tahoma" pitchFamily="34" charset="0"/>
                <a:ea typeface="ＭＳ Ｐゴシック" charset="-128"/>
                <a:cs typeface="Arial" pitchFamily="34" charset="0"/>
              </a:rPr>
              <a:t>WNG</a:t>
            </a:r>
          </a:p>
        </p:txBody>
      </p:sp>
      <p:sp>
        <p:nvSpPr>
          <p:cNvPr id="42" name="AutoShape 46"/>
          <p:cNvSpPr>
            <a:spLocks noChangeArrowheads="1"/>
          </p:cNvSpPr>
          <p:nvPr/>
        </p:nvSpPr>
        <p:spPr bwMode="auto">
          <a:xfrm>
            <a:off x="8020990" y="4038600"/>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802.11ax</a:t>
            </a:r>
          </a:p>
          <a:p>
            <a:pPr algn="ctr"/>
            <a:r>
              <a:rPr lang="en-US" sz="1200" dirty="0">
                <a:latin typeface="Tahoma" pitchFamily="34" charset="0"/>
                <a:ea typeface="ＭＳ Ｐゴシック" charset="-128"/>
                <a:cs typeface="Arial" pitchFamily="34" charset="0"/>
              </a:rPr>
              <a:t>HEW</a:t>
            </a:r>
          </a:p>
        </p:txBody>
      </p:sp>
      <p:sp>
        <p:nvSpPr>
          <p:cNvPr id="45" name="AutoShape 46"/>
          <p:cNvSpPr>
            <a:spLocks noChangeArrowheads="1"/>
          </p:cNvSpPr>
          <p:nvPr/>
        </p:nvSpPr>
        <p:spPr bwMode="auto">
          <a:xfrm>
            <a:off x="8020990" y="4573626"/>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802.11ay</a:t>
            </a:r>
          </a:p>
          <a:p>
            <a:pPr algn="ctr"/>
            <a:r>
              <a:rPr lang="en-US" sz="1200" dirty="0">
                <a:latin typeface="Tahoma" pitchFamily="34" charset="0"/>
                <a:ea typeface="ＭＳ Ｐゴシック" charset="-128"/>
                <a:cs typeface="Arial" pitchFamily="34" charset="0"/>
              </a:rPr>
              <a:t>NG60</a:t>
            </a:r>
          </a:p>
        </p:txBody>
      </p:sp>
      <p:sp>
        <p:nvSpPr>
          <p:cNvPr id="51" name="AutoShape 11"/>
          <p:cNvSpPr>
            <a:spLocks noChangeArrowheads="1"/>
          </p:cNvSpPr>
          <p:nvPr/>
        </p:nvSpPr>
        <p:spPr bwMode="auto">
          <a:xfrm>
            <a:off x="9294616" y="1436917"/>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802.11</a:t>
            </a:r>
          </a:p>
          <a:p>
            <a:pPr algn="ctr" eaLnBrk="0" hangingPunct="0">
              <a:defRPr/>
            </a:pPr>
            <a:r>
              <a:rPr lang="en-US" sz="1400" dirty="0">
                <a:latin typeface="Arial" panose="020B0604020202020204" pitchFamily="34" charset="0"/>
                <a:cs typeface="Arial" panose="020B0604020202020204" pitchFamily="34" charset="0"/>
              </a:rPr>
              <a:t>-2020</a:t>
            </a:r>
          </a:p>
        </p:txBody>
      </p:sp>
      <p:sp>
        <p:nvSpPr>
          <p:cNvPr id="52" name="Slide Number Placeholder 4"/>
          <p:cNvSpPr txBox="1">
            <a:spLocks/>
          </p:cNvSpPr>
          <p:nvPr/>
        </p:nvSpPr>
        <p:spPr>
          <a:xfrm>
            <a:off x="9982200" y="6629400"/>
            <a:ext cx="438150" cy="228600"/>
          </a:xfrm>
          <a:prstGeom prst="rect">
            <a:avLst/>
          </a:prstGeom>
        </p:spPr>
        <p:txBody>
          <a:bodyPr/>
          <a:lstStyle/>
          <a:p>
            <a:pPr eaLnBrk="1" fontAlgn="auto" hangingPunct="1">
              <a:spcBef>
                <a:spcPts val="0"/>
              </a:spcBef>
              <a:spcAft>
                <a:spcPts val="0"/>
              </a:spcAft>
              <a:defRPr/>
            </a:pPr>
            <a:fld id="{9DB06DC2-A86B-4567-B1B6-4A779827CDB5}" type="slidenum">
              <a:rPr lang="en-US" sz="800">
                <a:latin typeface="+mj-lt"/>
              </a:rPr>
              <a:pPr eaLnBrk="1" fontAlgn="auto" hangingPunct="1">
                <a:spcBef>
                  <a:spcPts val="0"/>
                </a:spcBef>
                <a:spcAft>
                  <a:spcPts val="0"/>
                </a:spcAft>
                <a:defRPr/>
              </a:pPr>
              <a:t>17</a:t>
            </a:fld>
            <a:endParaRPr lang="en-US" sz="800" dirty="0">
              <a:latin typeface="+mj-lt"/>
            </a:endParaRPr>
          </a:p>
        </p:txBody>
      </p:sp>
      <p:sp>
        <p:nvSpPr>
          <p:cNvPr id="4" name="Footer Placeholder 3"/>
          <p:cNvSpPr>
            <a:spLocks noGrp="1"/>
          </p:cNvSpPr>
          <p:nvPr>
            <p:ph type="ftr" sz="quarter" idx="11"/>
          </p:nvPr>
        </p:nvSpPr>
        <p:spPr/>
        <p:txBody>
          <a:bodyPr/>
          <a:lstStyle/>
          <a:p>
            <a:pPr>
              <a:defRPr/>
            </a:pPr>
            <a:r>
              <a:rPr lang="en-US"/>
              <a:t>Dorothy Stanley, HP Enterprise</a:t>
            </a:r>
          </a:p>
        </p:txBody>
      </p:sp>
      <p:sp>
        <p:nvSpPr>
          <p:cNvPr id="5" name="Date Placeholder 4"/>
          <p:cNvSpPr>
            <a:spLocks noGrp="1"/>
          </p:cNvSpPr>
          <p:nvPr>
            <p:ph type="dt" sz="half" idx="10"/>
          </p:nvPr>
        </p:nvSpPr>
        <p:spPr/>
        <p:txBody>
          <a:bodyPr/>
          <a:lstStyle/>
          <a:p>
            <a:pPr>
              <a:defRPr/>
            </a:pPr>
            <a:r>
              <a:rPr lang="en-US"/>
              <a:t>March 2024</a:t>
            </a:r>
            <a:endParaRPr lang="en-US" dirty="0"/>
          </a:p>
        </p:txBody>
      </p:sp>
      <p:sp>
        <p:nvSpPr>
          <p:cNvPr id="44" name="AutoShape 46"/>
          <p:cNvSpPr>
            <a:spLocks noChangeArrowheads="1"/>
          </p:cNvSpPr>
          <p:nvPr/>
        </p:nvSpPr>
        <p:spPr bwMode="auto">
          <a:xfrm>
            <a:off x="8001000" y="2133600"/>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802.11az</a:t>
            </a:r>
          </a:p>
          <a:p>
            <a:pPr algn="ctr"/>
            <a:r>
              <a:rPr lang="en-US" sz="1200" dirty="0">
                <a:latin typeface="Tahoma" pitchFamily="34" charset="0"/>
                <a:ea typeface="ＭＳ Ｐゴシック" charset="-128"/>
                <a:cs typeface="Arial" pitchFamily="34" charset="0"/>
              </a:rPr>
              <a:t>NGP</a:t>
            </a:r>
          </a:p>
        </p:txBody>
      </p:sp>
      <p:sp>
        <p:nvSpPr>
          <p:cNvPr id="46" name="AutoShape 46"/>
          <p:cNvSpPr>
            <a:spLocks noChangeArrowheads="1"/>
          </p:cNvSpPr>
          <p:nvPr/>
        </p:nvSpPr>
        <p:spPr bwMode="auto">
          <a:xfrm>
            <a:off x="8001000" y="2743200"/>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802.11ba</a:t>
            </a:r>
          </a:p>
          <a:p>
            <a:pPr algn="ctr"/>
            <a:r>
              <a:rPr lang="en-US" sz="1200" dirty="0">
                <a:latin typeface="Tahoma" pitchFamily="34" charset="0"/>
                <a:ea typeface="ＭＳ Ｐゴシック" charset="-128"/>
                <a:cs typeface="Arial" pitchFamily="34" charset="0"/>
              </a:rPr>
              <a:t>WUR</a:t>
            </a:r>
          </a:p>
        </p:txBody>
      </p:sp>
      <p:sp>
        <p:nvSpPr>
          <p:cNvPr id="48" name="AutoShape 46"/>
          <p:cNvSpPr>
            <a:spLocks noChangeArrowheads="1"/>
          </p:cNvSpPr>
          <p:nvPr/>
        </p:nvSpPr>
        <p:spPr bwMode="auto">
          <a:xfrm>
            <a:off x="6816914" y="4700420"/>
            <a:ext cx="1007658" cy="59360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802.11be </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EHT</a:t>
            </a:r>
          </a:p>
        </p:txBody>
      </p:sp>
      <p:sp>
        <p:nvSpPr>
          <p:cNvPr id="53" name="AutoShape 27"/>
          <p:cNvSpPr>
            <a:spLocks/>
          </p:cNvSpPr>
          <p:nvPr/>
        </p:nvSpPr>
        <p:spPr bwMode="auto">
          <a:xfrm rot="-5400000">
            <a:off x="8411369"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6" name="AutoShape 46"/>
          <p:cNvSpPr>
            <a:spLocks noChangeArrowheads="1"/>
          </p:cNvSpPr>
          <p:nvPr/>
        </p:nvSpPr>
        <p:spPr bwMode="auto">
          <a:xfrm>
            <a:off x="6814683" y="2874274"/>
            <a:ext cx="1007657" cy="599750"/>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err="1">
                <a:latin typeface="Arial" panose="020B0604020202020204" pitchFamily="34" charset="0"/>
                <a:cs typeface="Arial" panose="020B0604020202020204" pitchFamily="34" charset="0"/>
              </a:rPr>
              <a:t>REVme</a:t>
            </a:r>
            <a:endParaRPr lang="en-US" sz="1400" dirty="0">
              <a:latin typeface="Arial" panose="020B0604020202020204" pitchFamily="34" charset="0"/>
              <a:cs typeface="Arial" panose="020B0604020202020204" pitchFamily="34" charset="0"/>
            </a:endParaRPr>
          </a:p>
        </p:txBody>
      </p:sp>
      <p:sp>
        <p:nvSpPr>
          <p:cNvPr id="37" name="AutoShape 46"/>
          <p:cNvSpPr>
            <a:spLocks noChangeArrowheads="1"/>
          </p:cNvSpPr>
          <p:nvPr/>
        </p:nvSpPr>
        <p:spPr bwMode="auto">
          <a:xfrm>
            <a:off x="6850446" y="1977865"/>
            <a:ext cx="990600"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802.11bc</a:t>
            </a:r>
          </a:p>
          <a:p>
            <a:pPr algn="ctr"/>
            <a:r>
              <a:rPr lang="en-US" sz="1200" dirty="0">
                <a:latin typeface="Tahoma" pitchFamily="34" charset="0"/>
                <a:ea typeface="ＭＳ Ｐゴシック" charset="-128"/>
                <a:cs typeface="Arial" pitchFamily="34" charset="0"/>
              </a:rPr>
              <a:t>BCS</a:t>
            </a:r>
          </a:p>
        </p:txBody>
      </p:sp>
      <p:sp>
        <p:nvSpPr>
          <p:cNvPr id="39" name="AutoShape 46"/>
          <p:cNvSpPr>
            <a:spLocks noChangeArrowheads="1"/>
          </p:cNvSpPr>
          <p:nvPr/>
        </p:nvSpPr>
        <p:spPr bwMode="auto">
          <a:xfrm>
            <a:off x="8003948" y="5149850"/>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802.11bd</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 NGV</a:t>
            </a:r>
          </a:p>
        </p:txBody>
      </p:sp>
      <p:sp>
        <p:nvSpPr>
          <p:cNvPr id="40" name="AutoShape 46"/>
          <p:cNvSpPr>
            <a:spLocks noChangeArrowheads="1"/>
          </p:cNvSpPr>
          <p:nvPr/>
        </p:nvSpPr>
        <p:spPr bwMode="auto">
          <a:xfrm>
            <a:off x="8020990" y="3438798"/>
            <a:ext cx="1007374" cy="56642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802.11bb</a:t>
            </a:r>
          </a:p>
          <a:p>
            <a:pPr algn="ctr"/>
            <a:r>
              <a:rPr lang="en-US" sz="1200" dirty="0">
                <a:latin typeface="Tahoma" pitchFamily="34" charset="0"/>
                <a:ea typeface="ＭＳ Ｐゴシック" charset="-128"/>
                <a:cs typeface="Arial" pitchFamily="34" charset="0"/>
              </a:rPr>
              <a:t>LC</a:t>
            </a:r>
          </a:p>
        </p:txBody>
      </p:sp>
      <p:sp>
        <p:nvSpPr>
          <p:cNvPr id="41" name="AutoShape 46"/>
          <p:cNvSpPr>
            <a:spLocks noChangeArrowheads="1"/>
          </p:cNvSpPr>
          <p:nvPr/>
        </p:nvSpPr>
        <p:spPr bwMode="auto">
          <a:xfrm>
            <a:off x="4290757" y="2265476"/>
            <a:ext cx="929946" cy="4777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802.11bi</a:t>
            </a:r>
          </a:p>
          <a:p>
            <a:pPr algn="ctr"/>
            <a:r>
              <a:rPr lang="en-US" sz="1100" dirty="0">
                <a:latin typeface="Tahoma" pitchFamily="34" charset="0"/>
                <a:ea typeface="ＭＳ Ｐゴシック" charset="-128"/>
                <a:cs typeface="Arial" pitchFamily="34" charset="0"/>
              </a:rPr>
              <a:t>EDP</a:t>
            </a:r>
          </a:p>
        </p:txBody>
      </p:sp>
      <p:sp>
        <p:nvSpPr>
          <p:cNvPr id="49" name="AutoShape 46"/>
          <p:cNvSpPr>
            <a:spLocks noChangeArrowheads="1"/>
          </p:cNvSpPr>
          <p:nvPr/>
        </p:nvSpPr>
        <p:spPr bwMode="auto">
          <a:xfrm>
            <a:off x="5469343" y="3220842"/>
            <a:ext cx="1007658"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802.11bf</a:t>
            </a:r>
            <a:br>
              <a:rPr lang="en-US" sz="1100" dirty="0">
                <a:latin typeface="Tahoma" pitchFamily="34" charset="0"/>
                <a:ea typeface="ＭＳ Ｐゴシック" charset="-128"/>
                <a:cs typeface="Arial" pitchFamily="34" charset="0"/>
              </a:rPr>
            </a:br>
            <a:r>
              <a:rPr lang="en-US" sz="1100" dirty="0">
                <a:latin typeface="Tahoma" pitchFamily="34" charset="0"/>
                <a:ea typeface="ＭＳ Ｐゴシック" charset="-128"/>
                <a:cs typeface="Arial" pitchFamily="34" charset="0"/>
              </a:rPr>
              <a:t>SENS</a:t>
            </a:r>
          </a:p>
        </p:txBody>
      </p:sp>
      <p:sp>
        <p:nvSpPr>
          <p:cNvPr id="2" name="Slide Number Placeholder 1"/>
          <p:cNvSpPr>
            <a:spLocks noGrp="1"/>
          </p:cNvSpPr>
          <p:nvPr>
            <p:ph type="sldNum" sz="quarter" idx="12"/>
          </p:nvPr>
        </p:nvSpPr>
        <p:spPr/>
        <p:txBody>
          <a:bodyPr/>
          <a:lstStyle/>
          <a:p>
            <a:pPr>
              <a:defRPr/>
            </a:pPr>
            <a:r>
              <a:rPr lang="en-US"/>
              <a:t>Slide </a:t>
            </a:r>
            <a:fld id="{3FBD1F51-5136-477F-A21E-BB3B46CB0CD8}" type="slidenum">
              <a:rPr lang="en-US" smtClean="0"/>
              <a:pPr>
                <a:defRPr/>
              </a:pPr>
              <a:t>17</a:t>
            </a:fld>
            <a:endParaRPr lang="en-US"/>
          </a:p>
        </p:txBody>
      </p:sp>
      <p:sp>
        <p:nvSpPr>
          <p:cNvPr id="50" name="AutoShape 46"/>
          <p:cNvSpPr>
            <a:spLocks noChangeArrowheads="1"/>
          </p:cNvSpPr>
          <p:nvPr/>
        </p:nvSpPr>
        <p:spPr bwMode="auto">
          <a:xfrm>
            <a:off x="298027" y="3140798"/>
            <a:ext cx="997373" cy="84075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ITU Liaison</a:t>
            </a:r>
          </a:p>
          <a:p>
            <a:pPr algn="ctr"/>
            <a:r>
              <a:rPr lang="en-US" sz="1100" dirty="0">
                <a:latin typeface="Tahoma" pitchFamily="34" charset="0"/>
                <a:ea typeface="ＭＳ Ｐゴシック" charset="-128"/>
                <a:cs typeface="Arial" pitchFamily="34" charset="0"/>
              </a:rPr>
              <a:t>(ITU) AHG</a:t>
            </a:r>
          </a:p>
        </p:txBody>
      </p:sp>
      <p:sp>
        <p:nvSpPr>
          <p:cNvPr id="54" name="Text Box 3"/>
          <p:cNvSpPr txBox="1">
            <a:spLocks noChangeArrowheads="1"/>
          </p:cNvSpPr>
          <p:nvPr/>
        </p:nvSpPr>
        <p:spPr bwMode="auto">
          <a:xfrm>
            <a:off x="304800" y="5182748"/>
            <a:ext cx="8226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Liaison</a:t>
            </a:r>
            <a:endParaRPr lang="en-US" sz="2000" dirty="0">
              <a:latin typeface="Tahoma" pitchFamily="34" charset="0"/>
              <a:ea typeface="ＭＳ Ｐゴシック" charset="-128"/>
              <a:cs typeface="Arial" pitchFamily="34" charset="0"/>
            </a:endParaRPr>
          </a:p>
        </p:txBody>
      </p:sp>
      <p:sp>
        <p:nvSpPr>
          <p:cNvPr id="55" name="Text Box 36"/>
          <p:cNvSpPr txBox="1">
            <a:spLocks noChangeArrowheads="1"/>
          </p:cNvSpPr>
          <p:nvPr/>
        </p:nvSpPr>
        <p:spPr bwMode="auto">
          <a:xfrm>
            <a:off x="387707"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Liaison  Topics</a:t>
            </a:r>
          </a:p>
        </p:txBody>
      </p:sp>
      <p:sp>
        <p:nvSpPr>
          <p:cNvPr id="56" name="AutoShape 37"/>
          <p:cNvSpPr>
            <a:spLocks/>
          </p:cNvSpPr>
          <p:nvPr/>
        </p:nvSpPr>
        <p:spPr bwMode="auto">
          <a:xfrm rot="-5400000">
            <a:off x="848856"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58" name="AutoShape 46"/>
          <p:cNvSpPr>
            <a:spLocks noChangeArrowheads="1"/>
          </p:cNvSpPr>
          <p:nvPr/>
        </p:nvSpPr>
        <p:spPr bwMode="auto">
          <a:xfrm>
            <a:off x="5564297" y="1918482"/>
            <a:ext cx="961029"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802.11bh </a:t>
            </a:r>
          </a:p>
          <a:p>
            <a:pPr algn="ctr"/>
            <a:r>
              <a:rPr lang="en-US" sz="1100" dirty="0">
                <a:latin typeface="Tahoma" pitchFamily="34" charset="0"/>
                <a:ea typeface="ＭＳ Ｐゴシック" charset="-128"/>
                <a:cs typeface="Arial" pitchFamily="34" charset="0"/>
              </a:rPr>
              <a:t>RCM</a:t>
            </a:r>
          </a:p>
        </p:txBody>
      </p:sp>
      <p:sp>
        <p:nvSpPr>
          <p:cNvPr id="59" name="AutoShape 46"/>
          <p:cNvSpPr>
            <a:spLocks noChangeArrowheads="1"/>
          </p:cNvSpPr>
          <p:nvPr/>
        </p:nvSpPr>
        <p:spPr bwMode="auto">
          <a:xfrm>
            <a:off x="4233051" y="3679286"/>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802.11bn</a:t>
            </a:r>
          </a:p>
          <a:p>
            <a:pPr algn="ctr"/>
            <a:r>
              <a:rPr lang="en-US" sz="1100" dirty="0">
                <a:latin typeface="Tahoma" pitchFamily="34" charset="0"/>
                <a:ea typeface="ＭＳ Ｐゴシック" charset="-128"/>
                <a:cs typeface="Arial" pitchFamily="34" charset="0"/>
              </a:rPr>
              <a:t>UHR</a:t>
            </a:r>
          </a:p>
        </p:txBody>
      </p:sp>
      <p:sp>
        <p:nvSpPr>
          <p:cNvPr id="60" name="AutoShape 46"/>
          <p:cNvSpPr>
            <a:spLocks noChangeArrowheads="1"/>
          </p:cNvSpPr>
          <p:nvPr/>
        </p:nvSpPr>
        <p:spPr bwMode="auto">
          <a:xfrm>
            <a:off x="3045583" y="2721769"/>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AIML TIG</a:t>
            </a:r>
          </a:p>
        </p:txBody>
      </p:sp>
      <p:sp>
        <p:nvSpPr>
          <p:cNvPr id="47" name="AutoShape 46"/>
          <p:cNvSpPr>
            <a:spLocks noChangeArrowheads="1"/>
          </p:cNvSpPr>
          <p:nvPr/>
        </p:nvSpPr>
        <p:spPr bwMode="auto">
          <a:xfrm>
            <a:off x="8001000" y="1437941"/>
            <a:ext cx="934864"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t>
            </a:r>
          </a:p>
          <a:p>
            <a:pPr algn="ctr"/>
            <a:r>
              <a:rPr lang="en-US" sz="1200" dirty="0">
                <a:latin typeface="Tahoma" pitchFamily="34" charset="0"/>
                <a:ea typeface="ＭＳ Ｐゴシック" charset="-128"/>
                <a:cs typeface="Arial" pitchFamily="34" charset="0"/>
              </a:rPr>
              <a:t>COR 1</a:t>
            </a:r>
          </a:p>
        </p:txBody>
      </p:sp>
      <p:sp>
        <p:nvSpPr>
          <p:cNvPr id="57" name="AutoShape 46"/>
          <p:cNvSpPr>
            <a:spLocks noChangeArrowheads="1"/>
          </p:cNvSpPr>
          <p:nvPr/>
        </p:nvSpPr>
        <p:spPr bwMode="auto">
          <a:xfrm>
            <a:off x="3038399" y="4419601"/>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AMP SG</a:t>
            </a:r>
          </a:p>
        </p:txBody>
      </p:sp>
      <p:sp>
        <p:nvSpPr>
          <p:cNvPr id="61" name="AutoShape 46"/>
          <p:cNvSpPr>
            <a:spLocks noChangeArrowheads="1"/>
          </p:cNvSpPr>
          <p:nvPr/>
        </p:nvSpPr>
        <p:spPr bwMode="auto">
          <a:xfrm>
            <a:off x="5536603" y="2577615"/>
            <a:ext cx="961029" cy="58309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802.11bk</a:t>
            </a:r>
          </a:p>
          <a:p>
            <a:pPr algn="ctr"/>
            <a:r>
              <a:rPr lang="en-US" sz="1100" dirty="0">
                <a:latin typeface="Tahoma" pitchFamily="34" charset="0"/>
                <a:ea typeface="ＭＳ Ｐゴシック" charset="-128"/>
                <a:cs typeface="Arial" pitchFamily="34" charset="0"/>
              </a:rPr>
              <a:t>320MHz </a:t>
            </a:r>
            <a:r>
              <a:rPr lang="en-US" sz="1100" dirty="0" err="1">
                <a:latin typeface="Tahoma" pitchFamily="34" charset="0"/>
                <a:ea typeface="ＭＳ Ｐゴシック" charset="-128"/>
                <a:cs typeface="Arial" pitchFamily="34" charset="0"/>
              </a:rPr>
              <a:t>Pos</a:t>
            </a:r>
            <a:endParaRPr lang="en-US" sz="1100" dirty="0">
              <a:latin typeface="Tahoma" pitchFamily="34" charset="0"/>
              <a:ea typeface="ＭＳ Ｐゴシック" charset="-128"/>
              <a:cs typeface="Arial" pitchFamily="34" charset="0"/>
            </a:endParaRPr>
          </a:p>
        </p:txBody>
      </p:sp>
      <p:sp>
        <p:nvSpPr>
          <p:cNvPr id="3" name="AutoShape 46">
            <a:extLst>
              <a:ext uri="{FF2B5EF4-FFF2-40B4-BE49-F238E27FC236}">
                <a16:creationId xmlns:a16="http://schemas.microsoft.com/office/drawing/2014/main" id="{605C25CD-DFF3-8884-3300-75C252FE80A9}"/>
              </a:ext>
            </a:extLst>
          </p:cNvPr>
          <p:cNvSpPr>
            <a:spLocks noChangeArrowheads="1"/>
          </p:cNvSpPr>
          <p:nvPr/>
        </p:nvSpPr>
        <p:spPr bwMode="auto">
          <a:xfrm>
            <a:off x="3032571" y="3698978"/>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IMMW SG</a:t>
            </a:r>
          </a:p>
          <a:p>
            <a:pPr algn="ctr"/>
            <a:endParaRPr lang="en-US" sz="1100" dirty="0">
              <a:latin typeface="Tahoma" pitchFamily="34" charset="0"/>
              <a:ea typeface="ＭＳ Ｐゴシック" charset="-128"/>
              <a:cs typeface="Arial" pitchFamily="34" charset="0"/>
            </a:endParaRPr>
          </a:p>
        </p:txBody>
      </p:sp>
      <p:sp>
        <p:nvSpPr>
          <p:cNvPr id="6" name="AutoShape 46">
            <a:extLst>
              <a:ext uri="{FF2B5EF4-FFF2-40B4-BE49-F238E27FC236}">
                <a16:creationId xmlns:a16="http://schemas.microsoft.com/office/drawing/2014/main" id="{40BECB86-3943-CE43-8BDE-2845BF1EB1E5}"/>
              </a:ext>
            </a:extLst>
          </p:cNvPr>
          <p:cNvSpPr>
            <a:spLocks noChangeArrowheads="1"/>
          </p:cNvSpPr>
          <p:nvPr/>
        </p:nvSpPr>
        <p:spPr bwMode="auto">
          <a:xfrm>
            <a:off x="6841226" y="1285863"/>
            <a:ext cx="1018261" cy="59974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t>
            </a:r>
          </a:p>
          <a:p>
            <a:pPr algn="ctr"/>
            <a:r>
              <a:rPr lang="en-US" sz="1200" dirty="0">
                <a:latin typeface="Tahoma" pitchFamily="34" charset="0"/>
                <a:ea typeface="ＭＳ Ｐゴシック" charset="-128"/>
                <a:cs typeface="Arial" pitchFamily="34" charset="0"/>
              </a:rPr>
              <a:t>COR 2</a:t>
            </a:r>
          </a:p>
        </p:txBody>
      </p:sp>
    </p:spTree>
    <p:extLst>
      <p:ext uri="{BB962C8B-B14F-4D97-AF65-F5344CB8AC3E}">
        <p14:creationId xmlns:p14="http://schemas.microsoft.com/office/powerpoint/2010/main" val="2016195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524000" y="685800"/>
            <a:ext cx="9677400" cy="533400"/>
          </a:xfrm>
        </p:spPr>
        <p:txBody>
          <a:bodyPr/>
          <a:lstStyle/>
          <a:p>
            <a:r>
              <a:rPr lang="en-GB" sz="2800" dirty="0"/>
              <a:t>M4.1.5 /W2.6 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7" name="Table 6"/>
          <p:cNvGraphicFramePr>
            <a:graphicFrameLocks noGrp="1"/>
          </p:cNvGraphicFramePr>
          <p:nvPr>
            <p:extLst>
              <p:ext uri="{D42A27DB-BD31-4B8C-83A1-F6EECF244321}">
                <p14:modId xmlns:p14="http://schemas.microsoft.com/office/powerpoint/2010/main" val="3615419169"/>
              </p:ext>
            </p:extLst>
          </p:nvPr>
        </p:nvGraphicFramePr>
        <p:xfrm>
          <a:off x="750357" y="1371600"/>
          <a:ext cx="10908243" cy="3800476"/>
        </p:xfrm>
        <a:graphic>
          <a:graphicData uri="http://schemas.openxmlformats.org/drawingml/2006/table">
            <a:tbl>
              <a:tblPr firstRow="1" bandRow="1">
                <a:tableStyleId>{93296810-A885-4BE3-A3E7-6D5BEEA58F35}</a:tableStyleId>
              </a:tblPr>
              <a:tblGrid>
                <a:gridCol w="765343">
                  <a:extLst>
                    <a:ext uri="{9D8B030D-6E8A-4147-A177-3AD203B41FA5}">
                      <a16:colId xmlns:a16="http://schemas.microsoft.com/office/drawing/2014/main" val="20000"/>
                    </a:ext>
                  </a:extLst>
                </a:gridCol>
                <a:gridCol w="13799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867636">
                  <a:extLst>
                    <a:ext uri="{9D8B030D-6E8A-4147-A177-3AD203B41FA5}">
                      <a16:colId xmlns:a16="http://schemas.microsoft.com/office/drawing/2014/main" val="20003"/>
                    </a:ext>
                  </a:extLst>
                </a:gridCol>
                <a:gridCol w="656364">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666193">
                  <a:extLst>
                    <a:ext uri="{9D8B030D-6E8A-4147-A177-3AD203B41FA5}">
                      <a16:colId xmlns:a16="http://schemas.microsoft.com/office/drawing/2014/main" val="20006"/>
                    </a:ext>
                  </a:extLst>
                </a:gridCol>
                <a:gridCol w="765268">
                  <a:extLst>
                    <a:ext uri="{9D8B030D-6E8A-4147-A177-3AD203B41FA5}">
                      <a16:colId xmlns:a16="http://schemas.microsoft.com/office/drawing/2014/main" val="20007"/>
                    </a:ext>
                  </a:extLst>
                </a:gridCol>
                <a:gridCol w="969300">
                  <a:extLst>
                    <a:ext uri="{9D8B030D-6E8A-4147-A177-3AD203B41FA5}">
                      <a16:colId xmlns:a16="http://schemas.microsoft.com/office/drawing/2014/main" val="20008"/>
                    </a:ext>
                  </a:extLst>
                </a:gridCol>
                <a:gridCol w="720252">
                  <a:extLst>
                    <a:ext uri="{9D8B030D-6E8A-4147-A177-3AD203B41FA5}">
                      <a16:colId xmlns:a16="http://schemas.microsoft.com/office/drawing/2014/main" val="20009"/>
                    </a:ext>
                  </a:extLst>
                </a:gridCol>
                <a:gridCol w="688987">
                  <a:extLst>
                    <a:ext uri="{9D8B030D-6E8A-4147-A177-3AD203B41FA5}">
                      <a16:colId xmlns:a16="http://schemas.microsoft.com/office/drawing/2014/main" val="20010"/>
                    </a:ext>
                  </a:extLst>
                </a:gridCol>
                <a:gridCol w="762000">
                  <a:extLst>
                    <a:ext uri="{9D8B030D-6E8A-4147-A177-3AD203B41FA5}">
                      <a16:colId xmlns:a16="http://schemas.microsoft.com/office/drawing/2014/main" val="20011"/>
                    </a:ext>
                  </a:extLst>
                </a:gridCol>
                <a:gridCol w="838200">
                  <a:extLst>
                    <a:ext uri="{9D8B030D-6E8A-4147-A177-3AD203B41FA5}">
                      <a16:colId xmlns:a16="http://schemas.microsoft.com/office/drawing/2014/main" val="20012"/>
                    </a:ext>
                  </a:extLst>
                </a:gridCol>
              </a:tblGrid>
              <a:tr h="1752600">
                <a:tc>
                  <a:txBody>
                    <a:bodyPr/>
                    <a:lstStyle/>
                    <a:p>
                      <a:pPr lvl="0" algn="ctr"/>
                      <a:r>
                        <a:rPr lang="en-GB" sz="2400" dirty="0"/>
                        <a:t>Type</a:t>
                      </a:r>
                      <a:endParaRPr lang="en-GB" sz="2400" b="1" dirty="0">
                        <a:latin typeface="Arial Narrow" panose="020B0606020202030204" pitchFamily="34" charset="0"/>
                      </a:endParaRPr>
                    </a:p>
                  </a:txBody>
                  <a:tcPr vert="vert270" anchor="ctr"/>
                </a:tc>
                <a:tc>
                  <a:txBody>
                    <a:bodyPr/>
                    <a:lstStyle/>
                    <a:p>
                      <a:pPr lvl="0" algn="ctr"/>
                      <a:r>
                        <a:rPr lang="en-GB" sz="2400" dirty="0"/>
                        <a:t>Label</a:t>
                      </a:r>
                      <a:endParaRPr lang="en-GB" sz="2400" b="1" dirty="0">
                        <a:latin typeface="Arial Narrow" panose="020B0606020202030204" pitchFamily="34" charset="0"/>
                      </a:endParaRPr>
                    </a:p>
                  </a:txBody>
                  <a:tcPr vert="vert270" anchor="ctr"/>
                </a:tc>
                <a:tc>
                  <a:txBody>
                    <a:bodyPr/>
                    <a:lstStyle/>
                    <a:p>
                      <a:pPr lvl="0" algn="ctr"/>
                      <a:r>
                        <a:rPr lang="en-GB" sz="2000" dirty="0"/>
                        <a:t>Group</a:t>
                      </a:r>
                      <a:endParaRPr lang="en-GB" sz="2000" b="1" dirty="0">
                        <a:latin typeface="Arial Narrow" panose="020B0606020202030204" pitchFamily="34" charset="0"/>
                      </a:endParaRPr>
                    </a:p>
                  </a:txBody>
                  <a:tcPr vert="vert270" anchor="ctr"/>
                </a:tc>
                <a:tc>
                  <a:txBody>
                    <a:bodyPr/>
                    <a:lstStyle/>
                    <a:p>
                      <a:pPr lvl="0" algn="ctr"/>
                      <a:r>
                        <a:rPr lang="en-GB" sz="2000" dirty="0"/>
                        <a:t>Opened</a:t>
                      </a:r>
                    </a:p>
                    <a:p>
                      <a:pPr lvl="0" algn="ctr"/>
                      <a:r>
                        <a:rPr lang="en-GB" sz="2000" dirty="0"/>
                        <a:t> (mm-</a:t>
                      </a:r>
                      <a:r>
                        <a:rPr lang="en-GB" sz="2000" dirty="0" err="1"/>
                        <a:t>dd</a:t>
                      </a:r>
                      <a:r>
                        <a:rPr lang="en-GB" sz="2000" dirty="0"/>
                        <a:t>)</a:t>
                      </a:r>
                      <a:endParaRPr lang="en-GB" sz="2000" b="1" dirty="0">
                        <a:latin typeface="Arial Narrow" panose="020B0606020202030204" pitchFamily="34" charset="0"/>
                      </a:endParaRPr>
                    </a:p>
                  </a:txBody>
                  <a:tcPr vert="vert270" anchor="ctr"/>
                </a:tc>
                <a:tc>
                  <a:txBody>
                    <a:bodyPr/>
                    <a:lstStyle/>
                    <a:p>
                      <a:pPr lvl="0" algn="ctr"/>
                      <a:r>
                        <a:rPr lang="en-GB" sz="2000" dirty="0" err="1"/>
                        <a:t>Dur</a:t>
                      </a:r>
                      <a:r>
                        <a:rPr lang="en-GB" sz="2000" dirty="0"/>
                        <a:t> (d)</a:t>
                      </a:r>
                      <a:endParaRPr lang="en-GB" sz="2000" b="1" dirty="0">
                        <a:latin typeface="Arial Narrow" panose="020B0606020202030204" pitchFamily="34" charset="0"/>
                      </a:endParaRPr>
                    </a:p>
                  </a:txBody>
                  <a:tcPr vert="vert270" anchor="ctr"/>
                </a:tc>
                <a:tc>
                  <a:txBody>
                    <a:bodyPr/>
                    <a:lstStyle/>
                    <a:p>
                      <a:pPr lvl="0" algn="ctr"/>
                      <a:r>
                        <a:rPr lang="en-GB" sz="2000" dirty="0"/>
                        <a:t># Comments</a:t>
                      </a:r>
                      <a:endParaRPr lang="en-GB" sz="2000" b="1" dirty="0">
                        <a:latin typeface="Arial Narrow" panose="020B0606020202030204" pitchFamily="34" charset="0"/>
                      </a:endParaRPr>
                    </a:p>
                  </a:txBody>
                  <a:tcPr vert="vert270" anchor="ctr"/>
                </a:tc>
                <a:tc>
                  <a:txBody>
                    <a:bodyPr/>
                    <a:lstStyle/>
                    <a:p>
                      <a:pPr lvl="0" algn="ctr"/>
                      <a:r>
                        <a:rPr lang="en-GB" sz="2000" dirty="0"/>
                        <a:t>Ballot</a:t>
                      </a:r>
                      <a:r>
                        <a:rPr lang="en-GB" sz="2000" baseline="0" dirty="0"/>
                        <a:t> Group</a:t>
                      </a:r>
                      <a:endParaRPr lang="en-GB" sz="2000" b="1" dirty="0">
                        <a:latin typeface="Arial Narrow" panose="020B0606020202030204" pitchFamily="34" charset="0"/>
                      </a:endParaRPr>
                    </a:p>
                  </a:txBody>
                  <a:tcPr vert="vert270" anchor="ctr"/>
                </a:tc>
                <a:tc>
                  <a:txBody>
                    <a:bodyPr/>
                    <a:lstStyle/>
                    <a:p>
                      <a:pPr lvl="0" algn="ctr"/>
                      <a:r>
                        <a:rPr lang="en-GB" sz="2400" dirty="0"/>
                        <a:t>Approve</a:t>
                      </a:r>
                      <a:endParaRPr lang="en-GB" sz="2400" b="1" dirty="0">
                        <a:latin typeface="Arial Narrow" panose="020B0606020202030204" pitchFamily="34" charset="0"/>
                      </a:endParaRPr>
                    </a:p>
                  </a:txBody>
                  <a:tcPr vert="vert270" anchor="ctr"/>
                </a:tc>
                <a:tc>
                  <a:txBody>
                    <a:bodyPr/>
                    <a:lstStyle/>
                    <a:p>
                      <a:pPr lvl="0" algn="ctr"/>
                      <a:r>
                        <a:rPr lang="en-GB" sz="2400" dirty="0"/>
                        <a:t>Disapprove</a:t>
                      </a:r>
                      <a:endParaRPr lang="en-GB" sz="2400" b="1" dirty="0">
                        <a:latin typeface="Arial Narrow" panose="020B0606020202030204" pitchFamily="34" charset="0"/>
                      </a:endParaRPr>
                    </a:p>
                  </a:txBody>
                  <a:tcPr vert="vert270" anchor="ctr"/>
                </a:tc>
                <a:tc>
                  <a:txBody>
                    <a:bodyPr/>
                    <a:lstStyle/>
                    <a:p>
                      <a:pPr lvl="0" algn="ctr"/>
                      <a:r>
                        <a:rPr lang="en-GB" sz="2400" dirty="0"/>
                        <a:t>Abstain</a:t>
                      </a:r>
                      <a:endParaRPr lang="en-GB" sz="2400" b="1" dirty="0">
                        <a:latin typeface="Arial Narrow" panose="020B0606020202030204" pitchFamily="34" charset="0"/>
                      </a:endParaRPr>
                    </a:p>
                  </a:txBody>
                  <a:tcPr vert="vert270" anchor="ctr"/>
                </a:tc>
                <a:tc>
                  <a:txBody>
                    <a:bodyPr/>
                    <a:lstStyle/>
                    <a:p>
                      <a:pPr lvl="0" algn="ctr"/>
                      <a:r>
                        <a:rPr lang="en-GB" sz="2000" dirty="0"/>
                        <a:t>Return %</a:t>
                      </a:r>
                      <a:endParaRPr lang="en-GB" sz="2000" b="1" dirty="0">
                        <a:latin typeface="Arial Narrow" panose="020B0606020202030204" pitchFamily="34" charset="0"/>
                      </a:endParaRPr>
                    </a:p>
                  </a:txBody>
                  <a:tcPr vert="vert270" anchor="ctr"/>
                </a:tc>
                <a:tc>
                  <a:txBody>
                    <a:bodyPr/>
                    <a:lstStyle/>
                    <a:p>
                      <a:pPr lvl="0" algn="ctr"/>
                      <a:r>
                        <a:rPr lang="en-GB" sz="2000" dirty="0"/>
                        <a:t>Approve %</a:t>
                      </a:r>
                      <a:endParaRPr lang="en-GB" sz="2000" b="1" dirty="0">
                        <a:latin typeface="Arial Narrow" panose="020B0606020202030204" pitchFamily="34" charset="0"/>
                      </a:endParaRPr>
                    </a:p>
                  </a:txBody>
                  <a:tcPr vert="vert270" anchor="ctr"/>
                </a:tc>
                <a:tc>
                  <a:txBody>
                    <a:bodyPr/>
                    <a:lstStyle/>
                    <a:p>
                      <a:pPr lvl="0" algn="ctr"/>
                      <a:r>
                        <a:rPr lang="en-GB" sz="2400" dirty="0"/>
                        <a:t>Result</a:t>
                      </a:r>
                      <a:endParaRPr lang="en-GB" sz="2400" b="1" dirty="0">
                        <a:latin typeface="Arial Narrow" panose="020B0606020202030204" pitchFamily="34" charset="0"/>
                      </a:endParaRPr>
                    </a:p>
                  </a:txBody>
                  <a:tcPr vert="vert270" anchor="ctr"/>
                </a:tc>
                <a:extLst>
                  <a:ext uri="{0D108BD9-81ED-4DB2-BD59-A6C34878D82A}">
                    <a16:rowId xmlns:a16="http://schemas.microsoft.com/office/drawing/2014/main" val="10000"/>
                  </a:ext>
                </a:extLst>
              </a:tr>
              <a:tr h="511969">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algn="ctr"/>
                      <a:r>
                        <a:rPr lang="en-GB" sz="2000" b="1" dirty="0">
                          <a:latin typeface="Calibri" panose="020F0502020204030204" pitchFamily="34" charset="0"/>
                          <a:cs typeface="Calibri" panose="020F0502020204030204" pitchFamily="34" charset="0"/>
                        </a:rPr>
                        <a:t>1st SA</a:t>
                      </a:r>
                    </a:p>
                  </a:txBody>
                  <a:tcPr/>
                </a:tc>
                <a:tc>
                  <a:txBody>
                    <a:bodyPr/>
                    <a:lstStyle/>
                    <a:p>
                      <a:pPr algn="ctr"/>
                      <a:r>
                        <a:rPr lang="en-GB" sz="2000" b="1" dirty="0" err="1">
                          <a:latin typeface="Calibri" panose="020F0502020204030204" pitchFamily="34" charset="0"/>
                          <a:cs typeface="Calibri" panose="020F0502020204030204" pitchFamily="34" charset="0"/>
                        </a:rPr>
                        <a:t>TGme</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GB" sz="2000" b="1" dirty="0">
                          <a:latin typeface="Calibri" panose="020F0502020204030204" pitchFamily="34" charset="0"/>
                          <a:cs typeface="Calibri" panose="020F0502020204030204" pitchFamily="34" charset="0"/>
                        </a:rPr>
                        <a:t>2-12</a:t>
                      </a:r>
                    </a:p>
                  </a:txBody>
                  <a:tcPr/>
                </a:tc>
                <a:tc>
                  <a:txBody>
                    <a:bodyPr/>
                    <a:lstStyle/>
                    <a:p>
                      <a:pPr algn="ctr"/>
                      <a:r>
                        <a:rPr lang="en-GB" sz="2000" b="1" dirty="0">
                          <a:latin typeface="Calibri" panose="020F0502020204030204" pitchFamily="34" charset="0"/>
                          <a:cs typeface="Calibri" panose="020F0502020204030204" pitchFamily="34" charset="0"/>
                        </a:rPr>
                        <a:t>22</a:t>
                      </a:r>
                    </a:p>
                  </a:txBody>
                  <a:tcPr/>
                </a:tc>
                <a:tc>
                  <a:txBody>
                    <a:bodyPr/>
                    <a:lstStyle/>
                    <a:p>
                      <a:pPr algn="ctr"/>
                      <a:r>
                        <a:rPr lang="en-GB" sz="2000" b="1" dirty="0">
                          <a:latin typeface="Calibri" panose="020F0502020204030204" pitchFamily="34" charset="0"/>
                          <a:cs typeface="Calibri" panose="020F0502020204030204" pitchFamily="34" charset="0"/>
                        </a:rPr>
                        <a:t>240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135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84</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0001"/>
                  </a:ext>
                </a:extLst>
              </a:tr>
              <a:tr h="511969">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algn="ctr"/>
                      <a:r>
                        <a:rPr lang="en-GB" sz="2000" b="1" dirty="0">
                          <a:latin typeface="Calibri" panose="020F0502020204030204" pitchFamily="34" charset="0"/>
                          <a:cs typeface="Calibri" panose="020F0502020204030204" pitchFamily="34" charset="0"/>
                        </a:rPr>
                        <a:t>2</a:t>
                      </a:r>
                      <a:r>
                        <a:rPr lang="en-GB" sz="2000" b="1" baseline="30000" dirty="0">
                          <a:latin typeface="Calibri" panose="020F0502020204030204" pitchFamily="34" charset="0"/>
                          <a:cs typeface="Calibri" panose="020F0502020204030204" pitchFamily="34" charset="0"/>
                        </a:rPr>
                        <a:t>nd</a:t>
                      </a:r>
                      <a:r>
                        <a:rPr lang="en-GB" sz="2000" b="1" dirty="0">
                          <a:latin typeface="Calibri" panose="020F0502020204030204" pitchFamily="34" charset="0"/>
                          <a:cs typeface="Calibri" panose="020F0502020204030204" pitchFamily="34" charset="0"/>
                        </a:rPr>
                        <a:t> Recirc</a:t>
                      </a:r>
                    </a:p>
                  </a:txBody>
                  <a:tcPr/>
                </a:tc>
                <a:tc>
                  <a:txBody>
                    <a:bodyPr/>
                    <a:lstStyle/>
                    <a:p>
                      <a:pPr algn="ctr"/>
                      <a:r>
                        <a:rPr lang="en-GB" sz="2000" b="1" dirty="0" err="1">
                          <a:latin typeface="Calibri" panose="020F0502020204030204" pitchFamily="34" charset="0"/>
                          <a:cs typeface="Calibri" panose="020F0502020204030204" pitchFamily="34" charset="0"/>
                        </a:rPr>
                        <a:t>TGbh</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GB" sz="2000" b="1" dirty="0">
                          <a:latin typeface="Calibri" panose="020F0502020204030204" pitchFamily="34" charset="0"/>
                          <a:cs typeface="Calibri" panose="020F0502020204030204" pitchFamily="34" charset="0"/>
                        </a:rPr>
                        <a:t>02-09</a:t>
                      </a:r>
                    </a:p>
                  </a:txBody>
                  <a:tcPr/>
                </a:tc>
                <a:tc>
                  <a:txBody>
                    <a:bodyPr/>
                    <a:lstStyle/>
                    <a:p>
                      <a:pPr algn="ctr"/>
                      <a:r>
                        <a:rPr lang="en-GB" sz="2000" b="1" dirty="0">
                          <a:latin typeface="Calibri" panose="020F0502020204030204" pitchFamily="34" charset="0"/>
                          <a:cs typeface="Calibri" panose="020F0502020204030204" pitchFamily="34" charset="0"/>
                        </a:rPr>
                        <a:t>15</a:t>
                      </a:r>
                    </a:p>
                  </a:txBody>
                  <a:tcPr/>
                </a:tc>
                <a:tc>
                  <a:txBody>
                    <a:bodyPr/>
                    <a:lstStyle/>
                    <a:p>
                      <a:pPr algn="ctr"/>
                      <a:r>
                        <a:rPr lang="en-GB" sz="2000" b="1" dirty="0">
                          <a:latin typeface="Calibri" panose="020F0502020204030204" pitchFamily="34" charset="0"/>
                          <a:cs typeface="Calibri" panose="020F0502020204030204" pitchFamily="34" charset="0"/>
                        </a:rPr>
                        <a:t>89</a:t>
                      </a:r>
                    </a:p>
                  </a:txBody>
                  <a:tcPr/>
                </a:tc>
                <a:tc>
                  <a:txBody>
                    <a:bodyPr/>
                    <a:lstStyle/>
                    <a:p>
                      <a:pPr algn="ctr"/>
                      <a:r>
                        <a:rPr lang="en-GB" sz="2000" b="1" dirty="0">
                          <a:latin typeface="Calibri" panose="020F0502020204030204" pitchFamily="34" charset="0"/>
                          <a:cs typeface="Calibri" panose="020F0502020204030204" pitchFamily="34" charset="0"/>
                        </a:rPr>
                        <a:t>527</a:t>
                      </a:r>
                    </a:p>
                  </a:txBody>
                  <a:tcPr/>
                </a:tc>
                <a:tc>
                  <a:txBody>
                    <a:bodyPr/>
                    <a:lstStyle/>
                    <a:p>
                      <a:pPr algn="ctr"/>
                      <a:r>
                        <a:rPr lang="en-GB" sz="2000" b="1" dirty="0">
                          <a:latin typeface="Calibri" panose="020F0502020204030204" pitchFamily="34" charset="0"/>
                          <a:cs typeface="Calibri" panose="020F0502020204030204" pitchFamily="34" charset="0"/>
                        </a:rPr>
                        <a:t>341</a:t>
                      </a:r>
                    </a:p>
                  </a:txBody>
                  <a:tcPr/>
                </a:tc>
                <a:tc>
                  <a:txBody>
                    <a:bodyPr/>
                    <a:lstStyle/>
                    <a:p>
                      <a:pPr algn="ctr"/>
                      <a:r>
                        <a:rPr lang="en-GB" sz="2000" b="1" dirty="0">
                          <a:latin typeface="Calibri" panose="020F0502020204030204" pitchFamily="34" charset="0"/>
                          <a:cs typeface="Calibri" panose="020F0502020204030204" pitchFamily="34" charset="0"/>
                        </a:rPr>
                        <a:t>8</a:t>
                      </a:r>
                    </a:p>
                  </a:txBody>
                  <a:tcPr/>
                </a:tc>
                <a:tc>
                  <a:txBody>
                    <a:bodyPr/>
                    <a:lstStyle/>
                    <a:p>
                      <a:pPr algn="ctr"/>
                      <a:r>
                        <a:rPr lang="en-GB" sz="2000" b="1" dirty="0">
                          <a:latin typeface="Calibri" panose="020F0502020204030204" pitchFamily="34" charset="0"/>
                          <a:cs typeface="Calibri" panose="020F0502020204030204" pitchFamily="34" charset="0"/>
                        </a:rPr>
                        <a:t>55</a:t>
                      </a:r>
                    </a:p>
                  </a:txBody>
                  <a:tcPr/>
                </a:tc>
                <a:tc>
                  <a:txBody>
                    <a:bodyPr/>
                    <a:lstStyle/>
                    <a:p>
                      <a:pPr algn="ctr"/>
                      <a:r>
                        <a:rPr lang="en-GB" sz="2000" b="1" dirty="0">
                          <a:latin typeface="Calibri" panose="020F0502020204030204" pitchFamily="34" charset="0"/>
                          <a:cs typeface="Calibri" panose="020F0502020204030204" pitchFamily="34" charset="0"/>
                        </a:rPr>
                        <a:t>84.9</a:t>
                      </a:r>
                    </a:p>
                  </a:txBody>
                  <a:tcPr/>
                </a:tc>
                <a:tc>
                  <a:txBody>
                    <a:bodyPr/>
                    <a:lstStyle/>
                    <a:p>
                      <a:pPr algn="ctr"/>
                      <a:r>
                        <a:rPr lang="en-GB" sz="2000" b="1" dirty="0">
                          <a:latin typeface="Calibri" panose="020F0502020204030204" pitchFamily="34" charset="0"/>
                          <a:cs typeface="Calibri" panose="020F0502020204030204" pitchFamily="34" charset="0"/>
                        </a:rPr>
                        <a:t>97.7</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0002"/>
                  </a:ext>
                </a:extLst>
              </a:tr>
              <a:tr h="511969">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10006"/>
                  </a:ext>
                </a:extLst>
              </a:tr>
              <a:tr h="511969">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marL="0" algn="ctr" defTabSz="914400" rtl="0" eaLnBrk="1" latinLnBrk="0" hangingPunct="1"/>
                      <a:endParaRPr lang="en-GB" sz="18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2959381458"/>
                  </a:ext>
                </a:extLst>
              </a:tr>
            </a:tbl>
          </a:graphicData>
        </a:graphic>
      </p:graphicFrame>
      <p:sp>
        <p:nvSpPr>
          <p:cNvPr id="6" name="Date Placeholder 5"/>
          <p:cNvSpPr>
            <a:spLocks noGrp="1"/>
          </p:cNvSpPr>
          <p:nvPr>
            <p:ph type="dt" sz="half" idx="10"/>
          </p:nvPr>
        </p:nvSpPr>
        <p:spPr/>
        <p:txBody>
          <a:bodyPr/>
          <a:lstStyle/>
          <a:p>
            <a:pPr>
              <a:defRPr/>
            </a:pPr>
            <a:r>
              <a:rPr lang="en-US"/>
              <a:t>March 2024</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2533" name="Rectangle 2"/>
          <p:cNvSpPr>
            <a:spLocks noGrp="1" noChangeArrowheads="1"/>
          </p:cNvSpPr>
          <p:nvPr>
            <p:ph type="title"/>
          </p:nvPr>
        </p:nvSpPr>
        <p:spPr/>
        <p:txBody>
          <a:bodyPr/>
          <a:lstStyle/>
          <a:p>
            <a:r>
              <a:rPr lang="en-GB" dirty="0"/>
              <a:t>M4.1.6 /W2.6 Current Membership Status</a:t>
            </a:r>
          </a:p>
        </p:txBody>
      </p:sp>
      <p:sp>
        <p:nvSpPr>
          <p:cNvPr id="22534" name="Text Box 3"/>
          <p:cNvSpPr txBox="1">
            <a:spLocks noChangeArrowheads="1"/>
          </p:cNvSpPr>
          <p:nvPr/>
        </p:nvSpPr>
        <p:spPr bwMode="auto">
          <a:xfrm>
            <a:off x="345121" y="1613712"/>
            <a:ext cx="24339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b="0" dirty="0"/>
              <a:t>Data as of 2024-02-15</a:t>
            </a:r>
          </a:p>
        </p:txBody>
      </p:sp>
      <p:sp>
        <p:nvSpPr>
          <p:cNvPr id="22535" name="TextBox 8"/>
          <p:cNvSpPr txBox="1">
            <a:spLocks noChangeArrowheads="1"/>
          </p:cNvSpPr>
          <p:nvPr/>
        </p:nvSpPr>
        <p:spPr bwMode="auto">
          <a:xfrm>
            <a:off x="1066800" y="4114800"/>
            <a:ext cx="10210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802.11</a:t>
            </a:r>
          </a:p>
        </p:txBody>
      </p:sp>
      <p:graphicFrame>
        <p:nvGraphicFramePr>
          <p:cNvPr id="5" name="Table 4"/>
          <p:cNvGraphicFramePr>
            <a:graphicFrameLocks noGrp="1"/>
          </p:cNvGraphicFramePr>
          <p:nvPr>
            <p:extLst>
              <p:ext uri="{D42A27DB-BD31-4B8C-83A1-F6EECF244321}">
                <p14:modId xmlns:p14="http://schemas.microsoft.com/office/powerpoint/2010/main" val="985488435"/>
              </p:ext>
            </p:extLst>
          </p:nvPr>
        </p:nvGraphicFramePr>
        <p:xfrm>
          <a:off x="2209800" y="1483416"/>
          <a:ext cx="7772400" cy="2286000"/>
        </p:xfrm>
        <a:graphic>
          <a:graphicData uri="http://schemas.openxmlformats.org/drawingml/2006/table">
            <a:tbl>
              <a:tblPr firstRow="1">
                <a:tableStyleId>{93296810-A885-4BE3-A3E7-6D5BEEA58F35}</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dirty="0">
                          <a:effectLst/>
                        </a:rPr>
                        <a:t>Number</a:t>
                      </a:r>
                      <a:endParaRPr lang="en-GB" sz="4000" dirty="0"/>
                    </a:p>
                  </a:txBody>
                  <a:tcPr marT="45673" marB="45673" anchor="ctr"/>
                </a:tc>
                <a:extLst>
                  <a:ext uri="{0D108BD9-81ED-4DB2-BD59-A6C34878D82A}">
                    <a16:rowId xmlns:a16="http://schemas.microsoft.com/office/drawing/2014/main" val="10000"/>
                  </a:ext>
                </a:extLst>
              </a:tr>
              <a:tr h="457200">
                <a:tc>
                  <a:txBody>
                    <a:bodyPr/>
                    <a:lstStyle/>
                    <a:p>
                      <a:pPr algn="ctr"/>
                      <a:r>
                        <a:rPr lang="en-GB" sz="2400" dirty="0">
                          <a:effectLst/>
                        </a:rPr>
                        <a:t>Aspirant</a:t>
                      </a:r>
                      <a:endParaRPr lang="en-GB" sz="4000" dirty="0"/>
                    </a:p>
                  </a:txBody>
                  <a:tcPr marT="45673" marB="45673"/>
                </a:tc>
                <a:tc>
                  <a:txBody>
                    <a:bodyPr/>
                    <a:lstStyle/>
                    <a:p>
                      <a:pPr marL="0" algn="ctr" defTabSz="914400" rtl="0" eaLnBrk="1" latinLnBrk="0" hangingPunct="1"/>
                      <a:r>
                        <a:rPr lang="en-US" sz="2400" b="0" i="0" kern="1200" dirty="0">
                          <a:solidFill>
                            <a:schemeClr val="dk1"/>
                          </a:solidFill>
                          <a:effectLst/>
                          <a:latin typeface="+mn-lt"/>
                          <a:ea typeface="+mn-ea"/>
                          <a:cs typeface="+mn-cs"/>
                        </a:rPr>
                        <a:t>98</a:t>
                      </a:r>
                      <a:endParaRPr lang="en-GB" sz="2400" b="0" i="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1"/>
                  </a:ext>
                </a:extLst>
              </a:tr>
              <a:tr h="457200">
                <a:tc>
                  <a:txBody>
                    <a:bodyPr/>
                    <a:lstStyle/>
                    <a:p>
                      <a:pPr algn="ctr"/>
                      <a:r>
                        <a:rPr lang="en-GB" sz="2400" dirty="0">
                          <a:effectLst/>
                        </a:rPr>
                        <a:t>Potential Voter</a:t>
                      </a:r>
                      <a:endParaRPr lang="en-GB" sz="4000" dirty="0"/>
                    </a:p>
                  </a:txBody>
                  <a:tcPr marT="45673" marB="45673"/>
                </a:tc>
                <a:tc>
                  <a:txBody>
                    <a:bodyPr/>
                    <a:lstStyle/>
                    <a:p>
                      <a:pPr algn="ctr"/>
                      <a:r>
                        <a:rPr lang="en-US" sz="2400" b="0" i="0" dirty="0">
                          <a:effectLst/>
                        </a:rPr>
                        <a:t>78</a:t>
                      </a:r>
                      <a:endParaRPr lang="en-GB" sz="4000" b="1" i="1" dirty="0"/>
                    </a:p>
                  </a:txBody>
                  <a:tcPr marT="45673" marB="45673"/>
                </a:tc>
                <a:extLst>
                  <a:ext uri="{0D108BD9-81ED-4DB2-BD59-A6C34878D82A}">
                    <a16:rowId xmlns:a16="http://schemas.microsoft.com/office/drawing/2014/main" val="10002"/>
                  </a:ext>
                </a:extLst>
              </a:tr>
              <a:tr h="457200">
                <a:tc>
                  <a:txBody>
                    <a:bodyPr/>
                    <a:lstStyle/>
                    <a:p>
                      <a:pPr algn="ctr"/>
                      <a:r>
                        <a:rPr lang="en-GB" sz="2400" dirty="0">
                          <a:effectLst/>
                        </a:rPr>
                        <a:t>Voter</a:t>
                      </a:r>
                      <a:endParaRPr lang="en-GB" sz="4000" dirty="0"/>
                    </a:p>
                  </a:txBody>
                  <a:tcPr marT="45673" marB="45673"/>
                </a:tc>
                <a:tc>
                  <a:txBody>
                    <a:bodyPr/>
                    <a:lstStyle/>
                    <a:p>
                      <a:pPr algn="ctr"/>
                      <a:r>
                        <a:rPr lang="en-US" sz="2400" dirty="0">
                          <a:effectLst/>
                        </a:rPr>
                        <a:t>556</a:t>
                      </a:r>
                      <a:endParaRPr lang="en-GB" sz="4000" dirty="0"/>
                    </a:p>
                  </a:txBody>
                  <a:tcPr marT="45673" marB="45673"/>
                </a:tc>
                <a:extLst>
                  <a:ext uri="{0D108BD9-81ED-4DB2-BD59-A6C34878D82A}">
                    <a16:rowId xmlns:a16="http://schemas.microsoft.com/office/drawing/2014/main" val="10003"/>
                  </a:ext>
                </a:extLst>
              </a:tr>
              <a:tr h="457200">
                <a:tc>
                  <a:txBody>
                    <a:bodyPr/>
                    <a:lstStyle/>
                    <a:p>
                      <a:pPr marL="0" algn="ctr" defTabSz="914400" rtl="0" eaLnBrk="1" latinLnBrk="0" hangingPunct="1"/>
                      <a:r>
                        <a:rPr lang="en-GB" sz="2400" kern="1200" dirty="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a:effectLst/>
                        </a:rPr>
                        <a:t>11</a:t>
                      </a:r>
                      <a:endParaRPr lang="en-GB" sz="240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4"/>
                  </a:ext>
                </a:extLst>
              </a:tr>
            </a:tbl>
          </a:graphicData>
        </a:graphic>
      </p:graphicFrame>
      <p:sp>
        <p:nvSpPr>
          <p:cNvPr id="2" name="Date Placeholder 1"/>
          <p:cNvSpPr>
            <a:spLocks noGrp="1"/>
          </p:cNvSpPr>
          <p:nvPr>
            <p:ph type="dt" sz="half" idx="10"/>
          </p:nvPr>
        </p:nvSpPr>
        <p:spPr/>
        <p:txBody>
          <a:bodyPr/>
          <a:lstStyle/>
          <a:p>
            <a:pPr>
              <a:defRPr/>
            </a:pPr>
            <a:r>
              <a:rPr lang="en-US"/>
              <a:t>March 2024</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t>Introduction</a:t>
            </a:r>
            <a:endParaRPr lang="en-US"/>
          </a:p>
        </p:txBody>
      </p:sp>
      <p:sp>
        <p:nvSpPr>
          <p:cNvPr id="8195" name="Content Placeholder 2"/>
          <p:cNvSpPr>
            <a:spLocks noGrp="1"/>
          </p:cNvSpPr>
          <p:nvPr>
            <p:ph idx="1"/>
          </p:nvPr>
        </p:nvSpPr>
        <p:spPr/>
        <p:txBody>
          <a:bodyPr/>
          <a:lstStyle/>
          <a:p>
            <a:r>
              <a:rPr lang="en-GB" sz="2800" b="0" dirty="0"/>
              <a:t>This presentation, together with the reports cited herein, forms the opening report of the IEEE 802.11 Working Group for March 2024</a:t>
            </a:r>
          </a:p>
          <a:p>
            <a:r>
              <a:rPr lang="en-GB" sz="2800" b="0" dirty="0"/>
              <a:t>“</a:t>
            </a:r>
            <a:r>
              <a:rPr lang="en-GB" sz="2800" b="0" i="1" dirty="0" err="1"/>
              <a:t>Mx.y.z</a:t>
            </a:r>
            <a:r>
              <a:rPr lang="en-GB" sz="2800" b="0" dirty="0"/>
              <a:t>” terminology indicates that the item was on the tentative agenda for the </a:t>
            </a:r>
            <a:r>
              <a:rPr lang="en-GB" sz="2800" b="0" i="1" dirty="0"/>
              <a:t>M</a:t>
            </a:r>
            <a:r>
              <a:rPr lang="en-GB" sz="2800" b="0" dirty="0"/>
              <a:t>onday 802.11 plenary, and was agenda item </a:t>
            </a:r>
            <a:r>
              <a:rPr lang="en-GB" sz="2800" b="0" i="1" dirty="0" err="1"/>
              <a:t>x.y.z</a:t>
            </a:r>
            <a:r>
              <a:rPr lang="en-GB" sz="2800" b="0" dirty="0" err="1"/>
              <a:t>.</a:t>
            </a:r>
            <a:endParaRPr lang="en-GB" sz="2800" b="0" dirty="0"/>
          </a:p>
          <a:p>
            <a:endParaRPr lang="en-GB" sz="2800" b="0" dirty="0"/>
          </a:p>
          <a:p>
            <a:endParaRPr lang="en-US" sz="2800" b="0" dirty="0"/>
          </a:p>
        </p:txBody>
      </p:sp>
      <p:sp>
        <p:nvSpPr>
          <p:cNvPr id="2" name="Date Placeholder 1"/>
          <p:cNvSpPr>
            <a:spLocks noGrp="1"/>
          </p:cNvSpPr>
          <p:nvPr>
            <p:ph type="dt" sz="half" idx="10"/>
          </p:nvPr>
        </p:nvSpPr>
        <p:spPr/>
        <p:txBody>
          <a:bodyPr/>
          <a:lstStyle/>
          <a:p>
            <a:pPr>
              <a:defRPr/>
            </a:pPr>
            <a:r>
              <a:rPr lang="en-US"/>
              <a:t>March 2024</a:t>
            </a:r>
          </a:p>
        </p:txBody>
      </p:sp>
      <p:sp>
        <p:nvSpPr>
          <p:cNvPr id="8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a:t>
            </a:fld>
            <a:endParaRPr lang="en-US"/>
          </a:p>
        </p:txBody>
      </p:sp>
    </p:spTree>
    <p:extLst>
      <p:ext uri="{BB962C8B-B14F-4D97-AF65-F5344CB8AC3E}">
        <p14:creationId xmlns:p14="http://schemas.microsoft.com/office/powerpoint/2010/main" val="6094088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t>March 2024</a:t>
            </a:r>
          </a:p>
        </p:txBody>
      </p:sp>
      <p:sp>
        <p:nvSpPr>
          <p:cNvPr id="5" name="Footer Placeholder 4"/>
          <p:cNvSpPr>
            <a:spLocks noGrp="1"/>
          </p:cNvSpPr>
          <p:nvPr>
            <p:ph type="ftr" sz="quarter" idx="11"/>
          </p:nvPr>
        </p:nvSpPr>
        <p:spPr/>
        <p:txBody>
          <a:bodyPr/>
          <a:lstStyle/>
          <a:p>
            <a:pPr>
              <a:defRPr/>
            </a:pPr>
            <a:r>
              <a:rPr lang="en-US"/>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20</a:t>
            </a:fld>
            <a:endParaRPr lang="en-US"/>
          </a:p>
        </p:txBody>
      </p:sp>
      <p:pic>
        <p:nvPicPr>
          <p:cNvPr id="9" name="Picture 8">
            <a:extLst>
              <a:ext uri="{FF2B5EF4-FFF2-40B4-BE49-F238E27FC236}">
                <a16:creationId xmlns:a16="http://schemas.microsoft.com/office/drawing/2014/main" id="{933F567F-B860-ABE4-4EEE-8302DCF5A60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7080" y="674750"/>
            <a:ext cx="10615157" cy="5800663"/>
          </a:xfrm>
          <a:prstGeom prst="rect">
            <a:avLst/>
          </a:prstGeom>
        </p:spPr>
      </p:pic>
    </p:spTree>
    <p:extLst>
      <p:ext uri="{BB962C8B-B14F-4D97-AF65-F5344CB8AC3E}">
        <p14:creationId xmlns:p14="http://schemas.microsoft.com/office/powerpoint/2010/main" val="3454197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F886797-8C70-4EB1-8875-218F36C8C491}"/>
              </a:ext>
            </a:extLst>
          </p:cNvPr>
          <p:cNvSpPr>
            <a:spLocks noGrp="1"/>
          </p:cNvSpPr>
          <p:nvPr>
            <p:ph type="dt" sz="half" idx="10"/>
          </p:nvPr>
        </p:nvSpPr>
        <p:spPr/>
        <p:txBody>
          <a:bodyPr/>
          <a:lstStyle/>
          <a:p>
            <a:pPr>
              <a:defRPr/>
            </a:pPr>
            <a:r>
              <a:rPr lang="en-US"/>
              <a:t>March 2024</a:t>
            </a:r>
          </a:p>
        </p:txBody>
      </p:sp>
      <p:sp>
        <p:nvSpPr>
          <p:cNvPr id="5" name="Footer Placeholder 4">
            <a:extLst>
              <a:ext uri="{FF2B5EF4-FFF2-40B4-BE49-F238E27FC236}">
                <a16:creationId xmlns:a16="http://schemas.microsoft.com/office/drawing/2014/main" id="{B9D96BD3-8C66-476D-BEED-D489DD0A32AD}"/>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id="{C3613AD6-2F43-41F2-BCA7-AB796FA2EE5A}"/>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21</a:t>
            </a:fld>
            <a:endParaRPr lang="en-US"/>
          </a:p>
        </p:txBody>
      </p:sp>
      <p:pic>
        <p:nvPicPr>
          <p:cNvPr id="7" name="Picture 6">
            <a:extLst>
              <a:ext uri="{FF2B5EF4-FFF2-40B4-BE49-F238E27FC236}">
                <a16:creationId xmlns:a16="http://schemas.microsoft.com/office/drawing/2014/main" id="{0EDD8978-E1F7-AFA1-124F-B4A5B07301C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1825" y="609603"/>
            <a:ext cx="10734375" cy="5865810"/>
          </a:xfrm>
          <a:prstGeom prst="rect">
            <a:avLst/>
          </a:prstGeom>
        </p:spPr>
      </p:pic>
    </p:spTree>
    <p:extLst>
      <p:ext uri="{BB962C8B-B14F-4D97-AF65-F5344CB8AC3E}">
        <p14:creationId xmlns:p14="http://schemas.microsoft.com/office/powerpoint/2010/main" val="10241499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867C0-DE16-40E2-8E50-D6A1A8155F62}"/>
              </a:ext>
            </a:extLst>
          </p:cNvPr>
          <p:cNvSpPr>
            <a:spLocks noGrp="1"/>
          </p:cNvSpPr>
          <p:nvPr>
            <p:ph type="title"/>
          </p:nvPr>
        </p:nvSpPr>
        <p:spPr/>
        <p:txBody>
          <a:bodyPr/>
          <a:lstStyle/>
          <a:p>
            <a:r>
              <a:rPr lang="en-US" dirty="0"/>
              <a:t>Attendees by affiliation</a:t>
            </a:r>
            <a:br>
              <a:rPr lang="en-US" dirty="0"/>
            </a:br>
            <a:r>
              <a:rPr lang="en-US" dirty="0"/>
              <a:t>(attended at least one meeting January to March)</a:t>
            </a:r>
          </a:p>
        </p:txBody>
      </p:sp>
      <p:sp>
        <p:nvSpPr>
          <p:cNvPr id="4" name="Date Placeholder 3">
            <a:extLst>
              <a:ext uri="{FF2B5EF4-FFF2-40B4-BE49-F238E27FC236}">
                <a16:creationId xmlns:a16="http://schemas.microsoft.com/office/drawing/2014/main" id="{B2621AE5-EB5E-4CF0-A5F5-FC0015447EFB}"/>
              </a:ext>
            </a:extLst>
          </p:cNvPr>
          <p:cNvSpPr>
            <a:spLocks noGrp="1"/>
          </p:cNvSpPr>
          <p:nvPr>
            <p:ph type="dt" sz="half" idx="10"/>
          </p:nvPr>
        </p:nvSpPr>
        <p:spPr/>
        <p:txBody>
          <a:bodyPr/>
          <a:lstStyle/>
          <a:p>
            <a:pPr>
              <a:defRPr/>
            </a:pPr>
            <a:r>
              <a:rPr lang="en-US"/>
              <a:t>March 2024</a:t>
            </a:r>
          </a:p>
        </p:txBody>
      </p:sp>
      <p:sp>
        <p:nvSpPr>
          <p:cNvPr id="5" name="Footer Placeholder 4">
            <a:extLst>
              <a:ext uri="{FF2B5EF4-FFF2-40B4-BE49-F238E27FC236}">
                <a16:creationId xmlns:a16="http://schemas.microsoft.com/office/drawing/2014/main" id="{63A08059-8BA5-4ED7-89A0-1830D2473426}"/>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id="{45089981-0F8C-4894-9157-388EF44E8F4F}"/>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22</a:t>
            </a:fld>
            <a:endParaRPr lang="en-US"/>
          </a:p>
        </p:txBody>
      </p:sp>
      <p:pic>
        <p:nvPicPr>
          <p:cNvPr id="8" name="Content Placeholder 7">
            <a:extLst>
              <a:ext uri="{FF2B5EF4-FFF2-40B4-BE49-F238E27FC236}">
                <a16:creationId xmlns:a16="http://schemas.microsoft.com/office/drawing/2014/main" id="{4FE43719-C842-C46C-190C-05E91F2D155B}"/>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76400" y="1688450"/>
            <a:ext cx="8763000" cy="4788550"/>
          </a:xfrm>
        </p:spPr>
      </p:pic>
    </p:spTree>
    <p:extLst>
      <p:ext uri="{BB962C8B-B14F-4D97-AF65-F5344CB8AC3E}">
        <p14:creationId xmlns:p14="http://schemas.microsoft.com/office/powerpoint/2010/main" val="2413220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18312-8B32-4EF3-A60E-0BAA89327CE2}"/>
              </a:ext>
            </a:extLst>
          </p:cNvPr>
          <p:cNvSpPr>
            <a:spLocks noGrp="1"/>
          </p:cNvSpPr>
          <p:nvPr>
            <p:ph type="title"/>
          </p:nvPr>
        </p:nvSpPr>
        <p:spPr/>
        <p:txBody>
          <a:bodyPr/>
          <a:lstStyle/>
          <a:p>
            <a:r>
              <a:rPr lang="en-US" dirty="0"/>
              <a:t>Attendance by subgroup (January to March)</a:t>
            </a:r>
          </a:p>
        </p:txBody>
      </p:sp>
      <p:sp>
        <p:nvSpPr>
          <p:cNvPr id="4" name="Date Placeholder 3">
            <a:extLst>
              <a:ext uri="{FF2B5EF4-FFF2-40B4-BE49-F238E27FC236}">
                <a16:creationId xmlns:a16="http://schemas.microsoft.com/office/drawing/2014/main" id="{8D20EB58-84BD-4A59-979A-CC5365F87061}"/>
              </a:ext>
            </a:extLst>
          </p:cNvPr>
          <p:cNvSpPr>
            <a:spLocks noGrp="1"/>
          </p:cNvSpPr>
          <p:nvPr>
            <p:ph type="dt" sz="half" idx="10"/>
          </p:nvPr>
        </p:nvSpPr>
        <p:spPr/>
        <p:txBody>
          <a:bodyPr/>
          <a:lstStyle/>
          <a:p>
            <a:pPr>
              <a:defRPr/>
            </a:pPr>
            <a:r>
              <a:rPr lang="en-US"/>
              <a:t>March 2024</a:t>
            </a:r>
          </a:p>
        </p:txBody>
      </p:sp>
      <p:sp>
        <p:nvSpPr>
          <p:cNvPr id="5" name="Footer Placeholder 4">
            <a:extLst>
              <a:ext uri="{FF2B5EF4-FFF2-40B4-BE49-F238E27FC236}">
                <a16:creationId xmlns:a16="http://schemas.microsoft.com/office/drawing/2014/main" id="{14DB3660-8F54-485A-ADFF-470042F745CC}"/>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id="{3E7AE66F-EC38-468C-838B-30F3AE0D9C11}"/>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23</a:t>
            </a:fld>
            <a:endParaRPr lang="en-US"/>
          </a:p>
        </p:txBody>
      </p:sp>
      <p:pic>
        <p:nvPicPr>
          <p:cNvPr id="8" name="Content Placeholder 7">
            <a:extLst>
              <a:ext uri="{FF2B5EF4-FFF2-40B4-BE49-F238E27FC236}">
                <a16:creationId xmlns:a16="http://schemas.microsoft.com/office/drawing/2014/main" id="{F44BF1F3-E82E-91C9-E1C3-BA754CB7EA54}"/>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06964" y="1524001"/>
            <a:ext cx="9061036" cy="4951412"/>
          </a:xfrm>
        </p:spPr>
      </p:pic>
    </p:spTree>
    <p:extLst>
      <p:ext uri="{BB962C8B-B14F-4D97-AF65-F5344CB8AC3E}">
        <p14:creationId xmlns:p14="http://schemas.microsoft.com/office/powerpoint/2010/main" val="15733301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1"/>
          <p:cNvSpPr>
            <a:spLocks noGrp="1"/>
          </p:cNvSpPr>
          <p:nvPr>
            <p:ph idx="1"/>
          </p:nvPr>
        </p:nvSpPr>
        <p:spPr>
          <a:xfrm>
            <a:off x="696913" y="1295400"/>
            <a:ext cx="10363200" cy="5027613"/>
          </a:xfrm>
        </p:spPr>
        <p:txBody>
          <a:bodyPr/>
          <a:lstStyle/>
          <a:p>
            <a:r>
              <a:rPr lang="en-GB" altLang="en-US" dirty="0"/>
              <a:t>The WG11 officer elected positions (Chair, 2 vice chairs) are open for election in March 2024.</a:t>
            </a:r>
          </a:p>
          <a:p>
            <a:r>
              <a:rPr lang="en-GB" altLang="en-US" dirty="0"/>
              <a:t>Nominations will be opened, received and closed during the March 2024  Monday opening plenary. Self-nomination is valid.</a:t>
            </a:r>
          </a:p>
          <a:p>
            <a:r>
              <a:rPr lang="en-US" altLang="en-US" dirty="0"/>
              <a:t>The current WG Chair is not seeking re-election.</a:t>
            </a:r>
            <a:endParaRPr lang="en-GB" altLang="en-US" dirty="0"/>
          </a:p>
          <a:p>
            <a:r>
              <a:rPr lang="en-GB" altLang="en-US" dirty="0"/>
              <a:t>Introductory statements made by candidates with Q&amp;A on Monday.</a:t>
            </a:r>
          </a:p>
          <a:p>
            <a:r>
              <a:rPr lang="en-GB" altLang="en-US" dirty="0"/>
              <a:t>Elections take place during the Wednesday mid-week plenary.</a:t>
            </a:r>
          </a:p>
          <a:p>
            <a:pPr lvl="1"/>
            <a:r>
              <a:rPr lang="en-GB" altLang="en-US" dirty="0"/>
              <a:t>All positions require majority confirmation vote. </a:t>
            </a:r>
          </a:p>
          <a:p>
            <a:pPr lvl="1"/>
            <a:r>
              <a:rPr lang="en-GB" altLang="en-US" dirty="0"/>
              <a:t>We will use the </a:t>
            </a:r>
            <a:r>
              <a:rPr lang="en-GB" altLang="en-US" dirty="0" err="1"/>
              <a:t>DirectVote</a:t>
            </a:r>
            <a:r>
              <a:rPr lang="en-GB" altLang="en-US" dirty="0"/>
              <a:t> Live tool [secret ballot].</a:t>
            </a:r>
          </a:p>
          <a:p>
            <a:r>
              <a:rPr lang="en-GB" altLang="en-US" dirty="0"/>
              <a:t>The WG chair &amp; vice chairs are subject to confirmation by IEEE 802 EC, and must provide and have had accepted statements of affiliation and support to 802 EC secretary before the Friday closing EC meeting.</a:t>
            </a:r>
          </a:p>
        </p:txBody>
      </p:sp>
      <p:sp>
        <p:nvSpPr>
          <p:cNvPr id="24579" name="Title 2"/>
          <p:cNvSpPr>
            <a:spLocks noGrp="1"/>
          </p:cNvSpPr>
          <p:nvPr>
            <p:ph type="title"/>
          </p:nvPr>
        </p:nvSpPr>
        <p:spPr>
          <a:xfrm>
            <a:off x="914400" y="685800"/>
            <a:ext cx="10363200" cy="685800"/>
          </a:xfrm>
        </p:spPr>
        <p:txBody>
          <a:bodyPr/>
          <a:lstStyle/>
          <a:p>
            <a:r>
              <a:rPr lang="en-GB" altLang="en-US" dirty="0"/>
              <a:t>M6.2 – WG Officer Elections March 2024</a:t>
            </a:r>
          </a:p>
        </p:txBody>
      </p:sp>
      <p:sp>
        <p:nvSpPr>
          <p:cNvPr id="2458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2458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45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0EDCA67-571E-4F29-A6BA-F5C476F85358}" type="slidenum">
              <a:rPr lang="en-US" altLang="en-US" sz="1200" b="0" smtClean="0"/>
              <a:pPr>
                <a:spcBef>
                  <a:spcPct val="0"/>
                </a:spcBef>
                <a:buFontTx/>
                <a:buNone/>
              </a:pPr>
              <a:t>24</a:t>
            </a:fld>
            <a:endParaRPr lang="en-US" altLang="en-US" sz="1200" b="0"/>
          </a:p>
        </p:txBody>
      </p:sp>
    </p:spTree>
    <p:extLst>
      <p:ext uri="{BB962C8B-B14F-4D97-AF65-F5344CB8AC3E}">
        <p14:creationId xmlns:p14="http://schemas.microsoft.com/office/powerpoint/2010/main" val="6164196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4AF1AA-7896-1934-326D-22D3D32A4AFA}"/>
            </a:ext>
          </a:extLst>
        </p:cNvPr>
        <p:cNvGrpSpPr/>
        <p:nvPr/>
      </p:nvGrpSpPr>
      <p:grpSpPr>
        <a:xfrm>
          <a:off x="0" y="0"/>
          <a:ext cx="0" cy="0"/>
          <a:chOff x="0" y="0"/>
          <a:chExt cx="0" cy="0"/>
        </a:xfrm>
      </p:grpSpPr>
      <p:sp>
        <p:nvSpPr>
          <p:cNvPr id="24578" name="Content Placeholder 1">
            <a:extLst>
              <a:ext uri="{FF2B5EF4-FFF2-40B4-BE49-F238E27FC236}">
                <a16:creationId xmlns:a16="http://schemas.microsoft.com/office/drawing/2014/main" id="{A6B1999B-CFEA-A6BB-0C93-2F82BFC299E9}"/>
              </a:ext>
            </a:extLst>
          </p:cNvPr>
          <p:cNvSpPr>
            <a:spLocks noGrp="1"/>
          </p:cNvSpPr>
          <p:nvPr>
            <p:ph idx="1"/>
          </p:nvPr>
        </p:nvSpPr>
        <p:spPr>
          <a:xfrm>
            <a:off x="697501" y="1674816"/>
            <a:ext cx="10363200" cy="4038600"/>
          </a:xfrm>
        </p:spPr>
        <p:txBody>
          <a:bodyPr/>
          <a:lstStyle/>
          <a:p>
            <a:r>
              <a:rPr lang="en-GB" altLang="en-US" dirty="0"/>
              <a:t>Open call for nominations</a:t>
            </a:r>
          </a:p>
          <a:p>
            <a:r>
              <a:rPr lang="en-GB" altLang="en-US" dirty="0"/>
              <a:t>WG11 Chair</a:t>
            </a:r>
          </a:p>
          <a:p>
            <a:pPr lvl="1"/>
            <a:r>
              <a:rPr lang="en-GB" altLang="en-US" dirty="0"/>
              <a:t>Names</a:t>
            </a:r>
          </a:p>
          <a:p>
            <a:r>
              <a:rPr lang="en-GB" altLang="en-US" dirty="0"/>
              <a:t>WG11 Vice Chair</a:t>
            </a:r>
          </a:p>
          <a:p>
            <a:pPr lvl="1"/>
            <a:r>
              <a:rPr lang="en-GB" altLang="en-US" dirty="0"/>
              <a:t>Names</a:t>
            </a:r>
          </a:p>
          <a:p>
            <a:r>
              <a:rPr lang="en-GB" altLang="en-US" dirty="0"/>
              <a:t>Close call for nominations</a:t>
            </a:r>
          </a:p>
          <a:p>
            <a:r>
              <a:rPr lang="en-GB" altLang="en-US" dirty="0"/>
              <a:t>Candidate statements, member Q&amp;A</a:t>
            </a:r>
          </a:p>
        </p:txBody>
      </p:sp>
      <p:sp>
        <p:nvSpPr>
          <p:cNvPr id="24579" name="Title 2">
            <a:extLst>
              <a:ext uri="{FF2B5EF4-FFF2-40B4-BE49-F238E27FC236}">
                <a16:creationId xmlns:a16="http://schemas.microsoft.com/office/drawing/2014/main" id="{1F97DA98-0997-4D97-6E43-B96A6C99D453}"/>
              </a:ext>
            </a:extLst>
          </p:cNvPr>
          <p:cNvSpPr>
            <a:spLocks noGrp="1"/>
          </p:cNvSpPr>
          <p:nvPr>
            <p:ph type="title"/>
          </p:nvPr>
        </p:nvSpPr>
        <p:spPr>
          <a:xfrm>
            <a:off x="914400" y="685800"/>
            <a:ext cx="10363200" cy="685800"/>
          </a:xfrm>
        </p:spPr>
        <p:txBody>
          <a:bodyPr/>
          <a:lstStyle/>
          <a:p>
            <a:r>
              <a:rPr lang="en-GB" altLang="en-US" dirty="0"/>
              <a:t>M6.2 – WG Officer Call for Candidates</a:t>
            </a:r>
          </a:p>
        </p:txBody>
      </p:sp>
      <p:sp>
        <p:nvSpPr>
          <p:cNvPr id="24580" name="Date Placeholder 3">
            <a:extLst>
              <a:ext uri="{FF2B5EF4-FFF2-40B4-BE49-F238E27FC236}">
                <a16:creationId xmlns:a16="http://schemas.microsoft.com/office/drawing/2014/main" id="{E258AB52-6560-5265-D6B1-A15EC659E7EA}"/>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24581" name="Footer Placeholder 4">
            <a:extLst>
              <a:ext uri="{FF2B5EF4-FFF2-40B4-BE49-F238E27FC236}">
                <a16:creationId xmlns:a16="http://schemas.microsoft.com/office/drawing/2014/main" id="{7A1F2447-572D-5A01-09C4-CCB12A601781}"/>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4582" name="Slide Number Placeholder 5">
            <a:extLst>
              <a:ext uri="{FF2B5EF4-FFF2-40B4-BE49-F238E27FC236}">
                <a16:creationId xmlns:a16="http://schemas.microsoft.com/office/drawing/2014/main" id="{A4F48143-51F0-47C9-4C46-25A3BB5208D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0EDCA67-571E-4F29-A6BA-F5C476F85358}" type="slidenum">
              <a:rPr lang="en-US" altLang="en-US" sz="1200" b="0" smtClean="0"/>
              <a:pPr>
                <a:spcBef>
                  <a:spcPct val="0"/>
                </a:spcBef>
                <a:buFontTx/>
                <a:buNone/>
              </a:pPr>
              <a:t>25</a:t>
            </a:fld>
            <a:endParaRPr lang="en-US" altLang="en-US" sz="1200" b="0"/>
          </a:p>
        </p:txBody>
      </p:sp>
    </p:spTree>
    <p:extLst>
      <p:ext uri="{BB962C8B-B14F-4D97-AF65-F5344CB8AC3E}">
        <p14:creationId xmlns:p14="http://schemas.microsoft.com/office/powerpoint/2010/main" val="36346855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3D7D6A-2AD5-989E-80DB-BBF1881E3BA9}"/>
            </a:ext>
          </a:extLst>
        </p:cNvPr>
        <p:cNvGrpSpPr/>
        <p:nvPr/>
      </p:nvGrpSpPr>
      <p:grpSpPr>
        <a:xfrm>
          <a:off x="0" y="0"/>
          <a:ext cx="0" cy="0"/>
          <a:chOff x="0" y="0"/>
          <a:chExt cx="0" cy="0"/>
        </a:xfrm>
      </p:grpSpPr>
      <p:sp>
        <p:nvSpPr>
          <p:cNvPr id="24578" name="Content Placeholder 1">
            <a:extLst>
              <a:ext uri="{FF2B5EF4-FFF2-40B4-BE49-F238E27FC236}">
                <a16:creationId xmlns:a16="http://schemas.microsoft.com/office/drawing/2014/main" id="{842678D0-56F1-2332-400B-EA7F9C8EBB92}"/>
              </a:ext>
            </a:extLst>
          </p:cNvPr>
          <p:cNvSpPr>
            <a:spLocks noGrp="1"/>
          </p:cNvSpPr>
          <p:nvPr>
            <p:ph idx="1"/>
          </p:nvPr>
        </p:nvSpPr>
        <p:spPr>
          <a:xfrm>
            <a:off x="697501" y="1674816"/>
            <a:ext cx="10363200" cy="4038600"/>
          </a:xfrm>
        </p:spPr>
        <p:txBody>
          <a:bodyPr/>
          <a:lstStyle/>
          <a:p>
            <a:r>
              <a:rPr lang="en-GB" altLang="en-US" dirty="0"/>
              <a:t>Please see </a:t>
            </a:r>
            <a:r>
              <a:rPr lang="en-GB" altLang="en-US" dirty="0">
                <a:hlinkClick r:id="rId2"/>
              </a:rPr>
              <a:t>https://mentor.ieee.org/802.11/dcn/24/11-24-0159-01-0000-directvote-live-overview.pptx</a:t>
            </a:r>
            <a:r>
              <a:rPr lang="en-GB" altLang="en-US" dirty="0"/>
              <a:t> </a:t>
            </a:r>
          </a:p>
          <a:p>
            <a:r>
              <a:rPr lang="en-GB" altLang="en-US" dirty="0"/>
              <a:t>Slide 14 has the link to the DVL system</a:t>
            </a:r>
          </a:p>
        </p:txBody>
      </p:sp>
      <p:sp>
        <p:nvSpPr>
          <p:cNvPr id="24579" name="Title 2">
            <a:extLst>
              <a:ext uri="{FF2B5EF4-FFF2-40B4-BE49-F238E27FC236}">
                <a16:creationId xmlns:a16="http://schemas.microsoft.com/office/drawing/2014/main" id="{A1CF24D3-C7BA-5B0E-F935-A12F7A38E231}"/>
              </a:ext>
            </a:extLst>
          </p:cNvPr>
          <p:cNvSpPr>
            <a:spLocks noGrp="1"/>
          </p:cNvSpPr>
          <p:nvPr>
            <p:ph type="title"/>
          </p:nvPr>
        </p:nvSpPr>
        <p:spPr>
          <a:xfrm>
            <a:off x="914400" y="685800"/>
            <a:ext cx="10363200" cy="685800"/>
          </a:xfrm>
        </p:spPr>
        <p:txBody>
          <a:bodyPr/>
          <a:lstStyle/>
          <a:p>
            <a:r>
              <a:rPr lang="en-GB" altLang="en-US" dirty="0"/>
              <a:t>M6.3 – Direct Vote Live</a:t>
            </a:r>
          </a:p>
        </p:txBody>
      </p:sp>
      <p:sp>
        <p:nvSpPr>
          <p:cNvPr id="24580" name="Date Placeholder 3">
            <a:extLst>
              <a:ext uri="{FF2B5EF4-FFF2-40B4-BE49-F238E27FC236}">
                <a16:creationId xmlns:a16="http://schemas.microsoft.com/office/drawing/2014/main" id="{DCE47F18-7BC6-C97E-DB77-8AF1948D9C48}"/>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24581" name="Footer Placeholder 4">
            <a:extLst>
              <a:ext uri="{FF2B5EF4-FFF2-40B4-BE49-F238E27FC236}">
                <a16:creationId xmlns:a16="http://schemas.microsoft.com/office/drawing/2014/main" id="{DA32AADE-19D0-AAE8-DC85-AC3B1752899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4582" name="Slide Number Placeholder 5">
            <a:extLst>
              <a:ext uri="{FF2B5EF4-FFF2-40B4-BE49-F238E27FC236}">
                <a16:creationId xmlns:a16="http://schemas.microsoft.com/office/drawing/2014/main" id="{93636F08-5B6E-DF04-4144-D3FFFFBBFB7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0EDCA67-571E-4F29-A6BA-F5C476F85358}" type="slidenum">
              <a:rPr lang="en-US" altLang="en-US" sz="1200" b="0" smtClean="0"/>
              <a:pPr>
                <a:spcBef>
                  <a:spcPct val="0"/>
                </a:spcBef>
                <a:buFontTx/>
                <a:buNone/>
              </a:pPr>
              <a:t>26</a:t>
            </a:fld>
            <a:endParaRPr lang="en-US" altLang="en-US" sz="1200" b="0"/>
          </a:p>
        </p:txBody>
      </p:sp>
    </p:spTree>
    <p:extLst>
      <p:ext uri="{BB962C8B-B14F-4D97-AF65-F5344CB8AC3E}">
        <p14:creationId xmlns:p14="http://schemas.microsoft.com/office/powerpoint/2010/main" val="9291241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Prof. Kevin Gifford - Research Professor - </a:t>
            </a:r>
            <a:r>
              <a:rPr lang="en-US" sz="1600" b="1" dirty="0">
                <a:solidFill>
                  <a:schemeClr val="accent6"/>
                </a:solidFill>
                <a:hlinkClick r:id="rId4">
                  <a:extLst>
                    <a:ext uri="{A12FA001-AC4F-418D-AE19-62706E023703}">
                      <ahyp:hlinkClr xmlns:ahyp="http://schemas.microsoft.com/office/drawing/2018/hyperlinkcolor" val="tx"/>
                    </a:ext>
                  </a:extLst>
                </a:hlinkClick>
              </a:rPr>
              <a:t>kevin.gifford@colorado.edu</a:t>
            </a:r>
            <a:r>
              <a:rPr lang="en-US" sz="1600" b="1" dirty="0">
                <a:solidFill>
                  <a:schemeClr val="accent6"/>
                </a:solidFill>
              </a:rPr>
              <a:t>  </a:t>
            </a:r>
            <a:r>
              <a:rPr lang="en-US" sz="1600" dirty="0"/>
              <a:t>– WNG – 1 timeslot</a:t>
            </a:r>
          </a:p>
          <a:p>
            <a:pPr lvl="1"/>
            <a:r>
              <a:rPr lang="en-US" sz="1600" dirty="0"/>
              <a:t>Dr. Stefan </a:t>
            </a:r>
            <a:r>
              <a:rPr lang="en-US" sz="1600" dirty="0" err="1"/>
              <a:t>Tschimben</a:t>
            </a:r>
            <a:r>
              <a:rPr lang="en-US" sz="1600" dirty="0"/>
              <a:t> - Research Associate - </a:t>
            </a:r>
            <a:r>
              <a:rPr lang="en-US" sz="1600" b="1" dirty="0">
                <a:solidFill>
                  <a:schemeClr val="accent6"/>
                </a:solidFill>
                <a:hlinkClick r:id="rId5">
                  <a:extLst>
                    <a:ext uri="{A12FA001-AC4F-418D-AE19-62706E023703}">
                      <ahyp:hlinkClr xmlns:ahyp="http://schemas.microsoft.com/office/drawing/2018/hyperlinkcolor" val="tx"/>
                    </a:ext>
                  </a:extLst>
                </a:hlinkClick>
              </a:rPr>
              <a:t>stefan.tschimben@colorado.edu</a:t>
            </a:r>
            <a:r>
              <a:rPr lang="en-US" sz="1600" b="1" dirty="0">
                <a:solidFill>
                  <a:schemeClr val="accent6"/>
                </a:solidFill>
              </a:rPr>
              <a:t>  </a:t>
            </a:r>
            <a:r>
              <a:rPr lang="en-US" sz="1600" dirty="0"/>
              <a:t>– WNG – 1 timeslot</a:t>
            </a:r>
          </a:p>
          <a:p>
            <a:pPr lvl="1"/>
            <a:r>
              <a:rPr lang="en-US" sz="1600" dirty="0"/>
              <a:t>Dr. Mark </a:t>
            </a:r>
            <a:r>
              <a:rPr lang="en-US" sz="1600" dirty="0" err="1"/>
              <a:t>Lofquist</a:t>
            </a:r>
            <a:r>
              <a:rPr lang="en-US" sz="1600" dirty="0"/>
              <a:t> - Research Associate/Lecturer - </a:t>
            </a:r>
            <a:r>
              <a:rPr lang="en-US" sz="1600" b="1" dirty="0">
                <a:solidFill>
                  <a:schemeClr val="accent6"/>
                </a:solidFill>
                <a:hlinkClick r:id="rId6">
                  <a:extLst>
                    <a:ext uri="{A12FA001-AC4F-418D-AE19-62706E023703}">
                      <ahyp:hlinkClr xmlns:ahyp="http://schemas.microsoft.com/office/drawing/2018/hyperlinkcolor" val="tx"/>
                    </a:ext>
                  </a:extLst>
                </a:hlinkClick>
              </a:rPr>
              <a:t>mark.lofquist@colorado.edu</a:t>
            </a:r>
            <a:r>
              <a:rPr lang="en-US" sz="1600" b="1" dirty="0">
                <a:solidFill>
                  <a:schemeClr val="accent6"/>
                </a:solidFill>
              </a:rPr>
              <a:t>  </a:t>
            </a:r>
            <a:r>
              <a:rPr lang="en-US" sz="1600" dirty="0"/>
              <a:t>– WNG – 1 timeslot</a:t>
            </a:r>
          </a:p>
          <a:p>
            <a:pPr lvl="1"/>
            <a:r>
              <a:rPr lang="en-US" sz="1600" dirty="0"/>
              <a:t>Isabella Bates - Student Assistant - </a:t>
            </a:r>
            <a:r>
              <a:rPr lang="en-US" sz="1600" b="1" dirty="0">
                <a:solidFill>
                  <a:schemeClr val="accent6"/>
                </a:solidFill>
                <a:hlinkClick r:id="rId7">
                  <a:extLst>
                    <a:ext uri="{A12FA001-AC4F-418D-AE19-62706E023703}">
                      <ahyp:hlinkClr xmlns:ahyp="http://schemas.microsoft.com/office/drawing/2018/hyperlinkcolor" val="tx"/>
                    </a:ext>
                  </a:extLst>
                </a:hlinkClick>
              </a:rPr>
              <a:t>isabella.bates@colorado.edu</a:t>
            </a:r>
            <a:r>
              <a:rPr lang="en-US" sz="1600" b="1" dirty="0">
                <a:solidFill>
                  <a:schemeClr val="accent6"/>
                </a:solidFill>
              </a:rPr>
              <a:t>  </a:t>
            </a:r>
            <a:r>
              <a:rPr lang="en-US" sz="1600" dirty="0"/>
              <a:t>– WNG – 1 timeslot</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M6.4 Announcements: 2024 March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27</a:t>
            </a:fld>
            <a:endParaRPr lang="en-US" altLang="en-US" sz="1200" b="0"/>
          </a:p>
        </p:txBody>
      </p:sp>
    </p:spTree>
    <p:extLst>
      <p:ext uri="{BB962C8B-B14F-4D97-AF65-F5344CB8AC3E}">
        <p14:creationId xmlns:p14="http://schemas.microsoft.com/office/powerpoint/2010/main" val="26357506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itle 1"/>
          <p:cNvSpPr>
            <a:spLocks noGrp="1"/>
          </p:cNvSpPr>
          <p:nvPr>
            <p:ph type="title"/>
          </p:nvPr>
        </p:nvSpPr>
        <p:spPr/>
        <p:txBody>
          <a:bodyPr/>
          <a:lstStyle/>
          <a:p>
            <a:r>
              <a:rPr lang="en-GB" altLang="en-US" dirty="0"/>
              <a:t>M6.4 Announcements</a:t>
            </a:r>
          </a:p>
        </p:txBody>
      </p:sp>
      <p:sp>
        <p:nvSpPr>
          <p:cNvPr id="21506" name="Content Placeholder 2"/>
          <p:cNvSpPr>
            <a:spLocks noGrp="1"/>
          </p:cNvSpPr>
          <p:nvPr>
            <p:ph idx="1"/>
          </p:nvPr>
        </p:nvSpPr>
        <p:spPr>
          <a:xfrm>
            <a:off x="887183" y="1600200"/>
            <a:ext cx="10363200" cy="4114800"/>
          </a:xfrm>
        </p:spPr>
        <p:txBody>
          <a:bodyPr/>
          <a:lstStyle/>
          <a:p>
            <a:pPr marL="0" indent="0">
              <a:buNone/>
            </a:pPr>
            <a:br>
              <a:rPr lang="en-US" dirty="0"/>
            </a:br>
            <a:r>
              <a:rPr lang="en-US" dirty="0"/>
              <a:t>Our web page on document submissions has been updated:</a:t>
            </a:r>
          </a:p>
          <a:p>
            <a:pPr marL="0" indent="0">
              <a:buNone/>
            </a:pPr>
            <a:r>
              <a:rPr lang="en-US" dirty="0"/>
              <a:t>See Documents </a:t>
            </a:r>
            <a:r>
              <a:rPr lang="en-US" dirty="0">
                <a:sym typeface="Wingdings" panose="05000000000000000000" pitchFamily="2" charset="2"/>
              </a:rPr>
              <a:t></a:t>
            </a:r>
            <a:r>
              <a:rPr lang="en-US" dirty="0"/>
              <a:t> IEEE 802.11 Document Instructions</a:t>
            </a:r>
          </a:p>
          <a:p>
            <a:pPr marL="0" indent="0">
              <a:buNone/>
            </a:pPr>
            <a:r>
              <a:rPr lang="en-US" dirty="0"/>
              <a:t>	https://grouper.ieee.org/groups/802/11/Rules/format-rules.html</a:t>
            </a:r>
          </a:p>
          <a:p>
            <a:pPr marL="0" indent="0">
              <a:buNone/>
            </a:pPr>
            <a:endParaRPr lang="en-US" dirty="0"/>
          </a:p>
          <a:p>
            <a:pPr marL="0" indent="0">
              <a:buNone/>
            </a:pPr>
            <a:r>
              <a:rPr lang="en-US" dirty="0"/>
              <a:t>Please use the document templates for your submissions</a:t>
            </a:r>
          </a:p>
        </p:txBody>
      </p:sp>
      <p:sp>
        <p:nvSpPr>
          <p:cNvPr id="20484"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28</a:t>
            </a:fld>
            <a:endParaRPr lang="en-US" altLang="en-US" sz="1200" b="0"/>
          </a:p>
        </p:txBody>
      </p:sp>
    </p:spTree>
    <p:extLst>
      <p:ext uri="{BB962C8B-B14F-4D97-AF65-F5344CB8AC3E}">
        <p14:creationId xmlns:p14="http://schemas.microsoft.com/office/powerpoint/2010/main" val="35090907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itle 1"/>
          <p:cNvSpPr>
            <a:spLocks noGrp="1"/>
          </p:cNvSpPr>
          <p:nvPr>
            <p:ph type="title"/>
          </p:nvPr>
        </p:nvSpPr>
        <p:spPr/>
        <p:txBody>
          <a:bodyPr/>
          <a:lstStyle/>
          <a:p>
            <a:r>
              <a:rPr lang="en-GB" altLang="en-US" dirty="0"/>
              <a:t>M6.4 Announcements</a:t>
            </a:r>
          </a:p>
        </p:txBody>
      </p:sp>
      <p:sp>
        <p:nvSpPr>
          <p:cNvPr id="21506" name="Content Placeholder 2"/>
          <p:cNvSpPr>
            <a:spLocks noGrp="1"/>
          </p:cNvSpPr>
          <p:nvPr>
            <p:ph idx="1"/>
          </p:nvPr>
        </p:nvSpPr>
        <p:spPr>
          <a:xfrm>
            <a:off x="887183" y="1600200"/>
            <a:ext cx="10363200" cy="4114800"/>
          </a:xfrm>
        </p:spPr>
        <p:txBody>
          <a:bodyPr/>
          <a:lstStyle/>
          <a:p>
            <a:pPr marL="0" indent="0">
              <a:buNone/>
            </a:pPr>
            <a:br>
              <a:rPr lang="en-US" dirty="0"/>
            </a:br>
            <a:r>
              <a:rPr lang="en-US" dirty="0"/>
              <a:t>802 LMSC is considering a rules change to require some in-person attendance to maintain voting rights, see </a:t>
            </a:r>
            <a:r>
              <a:rPr lang="en-US" dirty="0">
                <a:hlinkClick r:id="rId3"/>
              </a:rPr>
              <a:t>https://mentor.ieee.org/802-ec/dcn/24/ec-24-0059-01-00EC-march-rules-meeting.odp</a:t>
            </a:r>
            <a:r>
              <a:rPr lang="en-US" dirty="0"/>
              <a:t> </a:t>
            </a:r>
          </a:p>
          <a:p>
            <a:pPr marL="0" indent="0">
              <a:buNone/>
            </a:pPr>
            <a:endParaRPr lang="en-US" dirty="0"/>
          </a:p>
          <a:p>
            <a:pPr marL="0" indent="0">
              <a:buNone/>
            </a:pPr>
            <a:r>
              <a:rPr lang="en-US" dirty="0"/>
              <a:t>Plan to discuss at WG11 Closing Plenary</a:t>
            </a:r>
          </a:p>
        </p:txBody>
      </p:sp>
      <p:sp>
        <p:nvSpPr>
          <p:cNvPr id="20484"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29</a:t>
            </a:fld>
            <a:endParaRPr lang="en-US" altLang="en-US" sz="1200" b="0"/>
          </a:p>
        </p:txBody>
      </p:sp>
    </p:spTree>
    <p:extLst>
      <p:ext uri="{BB962C8B-B14F-4D97-AF65-F5344CB8AC3E}">
        <p14:creationId xmlns:p14="http://schemas.microsoft.com/office/powerpoint/2010/main" val="1197067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M1.3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March 2024</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3</a:t>
            </a:fld>
            <a:endParaRPr lang="en-US"/>
          </a:p>
        </p:txBody>
      </p:sp>
    </p:spTree>
    <p:extLst>
      <p:ext uri="{BB962C8B-B14F-4D97-AF65-F5344CB8AC3E}">
        <p14:creationId xmlns:p14="http://schemas.microsoft.com/office/powerpoint/2010/main" val="18382508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a:t>Additional Reference material</a:t>
            </a:r>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March 2024</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30</a:t>
            </a:fld>
            <a:endParaRPr lang="en-US"/>
          </a:p>
        </p:txBody>
      </p:sp>
    </p:spTree>
    <p:extLst>
      <p:ext uri="{BB962C8B-B14F-4D97-AF65-F5344CB8AC3E}">
        <p14:creationId xmlns:p14="http://schemas.microsoft.com/office/powerpoint/2010/main" val="14975100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31</a:t>
            </a:fld>
            <a:endParaRPr lang="en-US"/>
          </a:p>
        </p:txBody>
      </p:sp>
    </p:spTree>
    <p:extLst>
      <p:ext uri="{BB962C8B-B14F-4D97-AF65-F5344CB8AC3E}">
        <p14:creationId xmlns:p14="http://schemas.microsoft.com/office/powerpoint/2010/main" val="37839993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a:t>
            </a:r>
            <a:r>
              <a:rPr lang="en-GB" altLang="en-US"/>
              <a:t>see </a:t>
            </a:r>
            <a:r>
              <a:rPr lang="en-GB" altLang="en-US">
                <a:hlinkClick r:id="rId2"/>
              </a:rPr>
              <a:t>https://mentor.ieee.org/802.11/dcn/22/11-22-1967-01-0000-working-group-motions-templates.pptx</a:t>
            </a:r>
            <a:r>
              <a:rPr lang="en-GB" altLang="en-US"/>
              <a:t> </a:t>
            </a:r>
            <a:endParaRPr lang="en-GB" altLang="en-US" dirty="0"/>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32</a:t>
            </a:fld>
            <a:endParaRPr lang="en-US"/>
          </a:p>
        </p:txBody>
      </p:sp>
    </p:spTree>
    <p:extLst>
      <p:ext uri="{BB962C8B-B14F-4D97-AF65-F5344CB8AC3E}">
        <p14:creationId xmlns:p14="http://schemas.microsoft.com/office/powerpoint/2010/main" val="3733953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a:t>M2.2.1 Summary of Liaisons </a:t>
            </a:r>
          </a:p>
        </p:txBody>
      </p:sp>
      <p:sp>
        <p:nvSpPr>
          <p:cNvPr id="2" name="Content Placeholder 1"/>
          <p:cNvSpPr>
            <a:spLocks noGrp="1"/>
          </p:cNvSpPr>
          <p:nvPr>
            <p:ph idx="1"/>
          </p:nvPr>
        </p:nvSpPr>
        <p:spPr>
          <a:xfrm>
            <a:off x="929218" y="1903416"/>
            <a:ext cx="10363200" cy="4268784"/>
          </a:xfrm>
        </p:spPr>
        <p:txBody>
          <a:bodyPr/>
          <a:lstStyle/>
          <a:p>
            <a:pPr marL="0" indent="0">
              <a:buNone/>
            </a:pPr>
            <a:r>
              <a:rPr lang="en-US" sz="2000" dirty="0"/>
              <a:t>Liaisons received since January 2024:</a:t>
            </a:r>
          </a:p>
          <a:p>
            <a:pPr marL="0" indent="0">
              <a:buNone/>
            </a:pPr>
            <a:endParaRPr lang="en-US" sz="1100" dirty="0"/>
          </a:p>
          <a:p>
            <a:pPr marL="0" indent="0">
              <a:buNone/>
            </a:pPr>
            <a:r>
              <a:rPr lang="en-US" sz="2000" dirty="0"/>
              <a:t>From </a:t>
            </a:r>
            <a:r>
              <a:rPr lang="en-GB" sz="1800" dirty="0">
                <a:effectLst/>
                <a:latin typeface="Times New Roman" panose="02020603050405020304" pitchFamily="18" charset="0"/>
                <a:ea typeface="Times New Roman" panose="02020603050405020304" pitchFamily="18" charset="0"/>
              </a:rPr>
              <a:t>ITU-T Study Group 15 </a:t>
            </a:r>
            <a:r>
              <a:rPr lang="en-GB" sz="1800" dirty="0">
                <a:latin typeface="Times New Roman" panose="02020603050405020304" pitchFamily="18" charset="0"/>
                <a:ea typeface="Times New Roman" panose="02020603050405020304" pitchFamily="18" charset="0"/>
              </a:rPr>
              <a:t>re: a planned fibre to the room workshop in 2024 July, </a:t>
            </a:r>
            <a:r>
              <a:rPr lang="en-US" sz="2000" dirty="0"/>
              <a:t>see </a:t>
            </a:r>
            <a:r>
              <a:rPr lang="en-US" sz="2000" dirty="0">
                <a:hlinkClick r:id="rId3"/>
              </a:rPr>
              <a:t>https://mentor.ieee.org/802.11/dcn/24/11-24-0306-00-0000-liaison-from-itu-t-sg15-re-the-4th-fttr-joint-workshop.docx</a:t>
            </a:r>
            <a:r>
              <a:rPr lang="en-US" sz="2000" dirty="0"/>
              <a:t>  [assigned to ITU Ad-Hoc Group, Hassan Yaghoobi Chair]</a:t>
            </a:r>
          </a:p>
          <a:p>
            <a:pPr marL="0" indent="0">
              <a:buNone/>
            </a:pPr>
            <a:endParaRPr lang="en-US" sz="2000" dirty="0"/>
          </a:p>
          <a:p>
            <a:pPr marL="0" indent="0">
              <a:buNone/>
            </a:pPr>
            <a:r>
              <a:rPr lang="en-US" sz="1800" dirty="0"/>
              <a:t>From ITU-R Working Party 5D "IEEE Standards Association - Documents Availability of Addendum 1 to Circular Letter 5/LCCE/109" </a:t>
            </a:r>
            <a:r>
              <a:rPr lang="en-US" sz="1800" dirty="0">
                <a:hlinkClick r:id="rId4"/>
              </a:rPr>
              <a:t>https://mentor.ieee.org/802.18/dcn/24/18-24-0017-00-0000-liaison-from-itu-r-working-party-5d-availability-of-addendum-1-to-circular-letter-5-lcce-109.docx</a:t>
            </a:r>
            <a:r>
              <a:rPr lang="en-US" sz="1800" dirty="0"/>
              <a:t> . This liaison contains the information about the proposed development process of Revision 3 of the ITU.R Recommendation M.2150.</a:t>
            </a:r>
            <a:br>
              <a:rPr lang="en-US" sz="2000" dirty="0"/>
            </a:br>
            <a:endParaRPr lang="en-US" sz="2000" dirty="0"/>
          </a:p>
          <a:p>
            <a:pPr marL="0" indent="0">
              <a:buNone/>
            </a:pPr>
            <a:r>
              <a:rPr lang="en-US" sz="2000" dirty="0"/>
              <a:t>Liaisons website, see </a:t>
            </a:r>
            <a:r>
              <a:rPr lang="en-US" sz="2000" dirty="0">
                <a:hlinkClick r:id="rId5"/>
              </a:rPr>
              <a:t>https://grouper.ieee.org/groups/802/11/Liaisons/Liaisons-and-External-Communications.html</a:t>
            </a:r>
            <a:r>
              <a:rPr lang="en-US" sz="2000" dirty="0"/>
              <a:t> </a:t>
            </a:r>
          </a:p>
          <a:p>
            <a:pPr marL="0" indent="0">
              <a:buNone/>
            </a:pPr>
            <a:endParaRPr lang="en-GB" sz="2000" dirty="0"/>
          </a:p>
        </p:txBody>
      </p:sp>
      <p:sp>
        <p:nvSpPr>
          <p:cNvPr id="1024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4</a:t>
            </a:fld>
            <a:endParaRPr lang="en-US"/>
          </a:p>
        </p:txBody>
      </p:sp>
    </p:spTree>
    <p:extLst>
      <p:ext uri="{BB962C8B-B14F-4D97-AF65-F5344CB8AC3E}">
        <p14:creationId xmlns:p14="http://schemas.microsoft.com/office/powerpoint/2010/main" val="984721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Recent and anticipated 802 EC actions</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5</a:t>
            </a:fld>
            <a:endParaRPr lang="en-US"/>
          </a:p>
        </p:txBody>
      </p:sp>
      <p:sp>
        <p:nvSpPr>
          <p:cNvPr id="7" name="Content Placeholder 2"/>
          <p:cNvSpPr>
            <a:spLocks noGrp="1"/>
          </p:cNvSpPr>
          <p:nvPr>
            <p:ph sz="half" idx="1"/>
          </p:nvPr>
        </p:nvSpPr>
        <p:spPr>
          <a:xfrm>
            <a:off x="799100" y="1752600"/>
            <a:ext cx="10859500" cy="4343400"/>
          </a:xfrm>
        </p:spPr>
        <p:txBody>
          <a:bodyPr/>
          <a:lstStyle/>
          <a:p>
            <a:pPr marL="0" indent="0">
              <a:buNone/>
            </a:pPr>
            <a:r>
              <a:rPr lang="en-US" altLang="en-US" sz="2400" dirty="0"/>
              <a:t>January 2024 </a:t>
            </a:r>
          </a:p>
          <a:p>
            <a:pPr marL="0" indent="0">
              <a:buNone/>
            </a:pPr>
            <a:r>
              <a:rPr lang="en-US" altLang="en-US" sz="2400" b="0" dirty="0"/>
              <a:t>P802.11-2020 Cor 2 PAR unconditional to RevCom</a:t>
            </a:r>
            <a:br>
              <a:rPr lang="en-US" altLang="en-US" sz="2400" b="0" dirty="0"/>
            </a:br>
            <a:endParaRPr lang="en-US" altLang="en-US" sz="2400" b="0" dirty="0"/>
          </a:p>
          <a:p>
            <a:pPr marL="0" indent="0">
              <a:buNone/>
            </a:pPr>
            <a:r>
              <a:rPr lang="en-US" altLang="en-US" sz="2400" dirty="0"/>
              <a:t>March 2024 </a:t>
            </a:r>
          </a:p>
          <a:p>
            <a:pPr marL="0" indent="0">
              <a:buNone/>
            </a:pPr>
            <a:r>
              <a:rPr lang="en-US" altLang="en-US" sz="2400" b="0" dirty="0"/>
              <a:t>P802.11bf (Sensing) PAR Modification</a:t>
            </a:r>
          </a:p>
          <a:p>
            <a:pPr marL="0" indent="0">
              <a:buNone/>
            </a:pPr>
            <a:r>
              <a:rPr lang="en-US" altLang="en-US" sz="2400" b="0" dirty="0"/>
              <a:t>P802.11bp (Ambient Power) PAR and CSD</a:t>
            </a:r>
          </a:p>
          <a:p>
            <a:pPr marL="0" indent="0">
              <a:buNone/>
            </a:pPr>
            <a:endParaRPr lang="en-US" altLang="en-US" dirty="0"/>
          </a:p>
          <a:p>
            <a:pPr marL="0" indent="0">
              <a:buNone/>
            </a:pPr>
            <a:endParaRPr lang="en-US" altLang="en-US" dirty="0"/>
          </a:p>
          <a:p>
            <a:pPr marL="0" indent="0">
              <a:buNone/>
            </a:pPr>
            <a:endParaRPr lang="en-US" altLang="en-US" b="0" dirty="0"/>
          </a:p>
          <a:p>
            <a:pPr marL="0" indent="0">
              <a:buNone/>
            </a:pPr>
            <a:endParaRPr lang="en-US" altLang="en-US" b="0" dirty="0"/>
          </a:p>
          <a:p>
            <a:pPr marL="0" indent="0">
              <a:buNone/>
            </a:pPr>
            <a:endParaRPr lang="en-US" altLang="en-US" sz="2800" dirty="0"/>
          </a:p>
        </p:txBody>
      </p:sp>
    </p:spTree>
    <p:extLst>
      <p:ext uri="{BB962C8B-B14F-4D97-AF65-F5344CB8AC3E}">
        <p14:creationId xmlns:p14="http://schemas.microsoft.com/office/powerpoint/2010/main" val="3429797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IEEE-SA Standards Board (SASB)</a:t>
            </a:r>
          </a:p>
        </p:txBody>
      </p:sp>
      <p:sp>
        <p:nvSpPr>
          <p:cNvPr id="15363" name="Content Placeholder 2"/>
          <p:cNvSpPr>
            <a:spLocks noGrp="1"/>
          </p:cNvSpPr>
          <p:nvPr>
            <p:ph idx="1"/>
          </p:nvPr>
        </p:nvSpPr>
        <p:spPr>
          <a:xfrm>
            <a:off x="894127" y="1600200"/>
            <a:ext cx="10363200" cy="4648200"/>
          </a:xfrm>
        </p:spPr>
        <p:txBody>
          <a:bodyPr/>
          <a:lstStyle/>
          <a:p>
            <a:pPr marL="0" indent="0">
              <a:buNone/>
            </a:pPr>
            <a:endParaRPr lang="en-US" altLang="en-US" sz="2800" dirty="0"/>
          </a:p>
          <a:p>
            <a:pPr marL="0" indent="0">
              <a:buNone/>
            </a:pPr>
            <a:r>
              <a:rPr lang="en-US" altLang="en-US" sz="2800" dirty="0"/>
              <a:t>January/February 2024 – RevCom/SASB</a:t>
            </a:r>
          </a:p>
          <a:p>
            <a:pPr marL="0" indent="0">
              <a:buNone/>
            </a:pPr>
            <a:r>
              <a:rPr lang="en-US" altLang="en-US" sz="2800" b="0" dirty="0"/>
              <a:t>P802.11-2020 Cor 2 D1.0 – Approved and published</a:t>
            </a:r>
          </a:p>
          <a:p>
            <a:pPr marL="0" indent="0">
              <a:buNone/>
            </a:pPr>
            <a:endParaRPr lang="en-US" altLang="en-US" sz="2800" b="0" dirty="0"/>
          </a:p>
          <a:p>
            <a:pPr marL="0" indent="0">
              <a:buNone/>
            </a:pPr>
            <a:r>
              <a:rPr lang="en-US" altLang="en-US" sz="2800" dirty="0"/>
              <a:t>March 19-21, 2024 –</a:t>
            </a:r>
            <a:r>
              <a:rPr lang="en-US" altLang="en-US" sz="2800" dirty="0" err="1"/>
              <a:t>NesCom</a:t>
            </a:r>
            <a:r>
              <a:rPr lang="en-US" altLang="en-US" sz="2800" dirty="0"/>
              <a:t>/SASB</a:t>
            </a:r>
          </a:p>
          <a:p>
            <a:pPr marL="0" indent="0">
              <a:buNone/>
            </a:pPr>
            <a:r>
              <a:rPr lang="en-US" altLang="en-US" sz="2800" b="0" dirty="0"/>
              <a:t>P802.11bf (Sensing) PAR Modification</a:t>
            </a:r>
          </a:p>
          <a:p>
            <a:pPr marL="0" indent="0">
              <a:buNone/>
            </a:pPr>
            <a:r>
              <a:rPr lang="en-US" altLang="en-US" sz="2800" b="0" dirty="0"/>
              <a:t>P802.11bp (Ambient Power) PAR and CSD</a:t>
            </a:r>
          </a:p>
          <a:p>
            <a:pPr marL="0" indent="0">
              <a:buNone/>
            </a:pPr>
            <a:endParaRPr lang="en-US" altLang="en-US" sz="2800" b="0" dirty="0"/>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6</a:t>
            </a:fld>
            <a:endParaRPr lang="en-US"/>
          </a:p>
        </p:txBody>
      </p:sp>
    </p:spTree>
    <p:extLst>
      <p:ext uri="{BB962C8B-B14F-4D97-AF65-F5344CB8AC3E}">
        <p14:creationId xmlns:p14="http://schemas.microsoft.com/office/powerpoint/2010/main" val="3717701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dirty="0"/>
              <a:t>M3.1 802.11 Working Group Session Documents</a:t>
            </a:r>
          </a:p>
        </p:txBody>
      </p:sp>
      <p:sp>
        <p:nvSpPr>
          <p:cNvPr id="3" name="Date Placeholder 2"/>
          <p:cNvSpPr>
            <a:spLocks noGrp="1"/>
          </p:cNvSpPr>
          <p:nvPr>
            <p:ph type="dt" sz="half" idx="10"/>
          </p:nvPr>
        </p:nvSpPr>
        <p:spPr/>
        <p:txBody>
          <a:bodyPr/>
          <a:lstStyle/>
          <a:p>
            <a:pPr>
              <a:defRPr/>
            </a:pPr>
            <a:r>
              <a:rPr lang="en-US"/>
              <a:t>March 2024</a:t>
            </a:r>
          </a:p>
        </p:txBody>
      </p:sp>
      <p:sp>
        <p:nvSpPr>
          <p:cNvPr id="922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8" name="Table 7"/>
          <p:cNvGraphicFramePr>
            <a:graphicFrameLocks noGrp="1"/>
          </p:cNvGraphicFramePr>
          <p:nvPr>
            <p:extLst>
              <p:ext uri="{D42A27DB-BD31-4B8C-83A1-F6EECF244321}">
                <p14:modId xmlns:p14="http://schemas.microsoft.com/office/powerpoint/2010/main" val="3289421334"/>
              </p:ext>
            </p:extLst>
          </p:nvPr>
        </p:nvGraphicFramePr>
        <p:xfrm>
          <a:off x="914400" y="1828802"/>
          <a:ext cx="9639831" cy="3914524"/>
        </p:xfrm>
        <a:graphic>
          <a:graphicData uri="http://schemas.openxmlformats.org/drawingml/2006/table">
            <a:tbl>
              <a:tblPr/>
              <a:tblGrid>
                <a:gridCol w="3620031">
                  <a:extLst>
                    <a:ext uri="{9D8B030D-6E8A-4147-A177-3AD203B41FA5}">
                      <a16:colId xmlns:a16="http://schemas.microsoft.com/office/drawing/2014/main" val="20000"/>
                    </a:ext>
                  </a:extLst>
                </a:gridCol>
                <a:gridCol w="6019800">
                  <a:extLst>
                    <a:ext uri="{9D8B030D-6E8A-4147-A177-3AD203B41FA5}">
                      <a16:colId xmlns:a16="http://schemas.microsoft.com/office/drawing/2014/main" val="20001"/>
                    </a:ext>
                  </a:extLst>
                </a:gridCol>
              </a:tblGrid>
              <a:tr h="352674">
                <a:tc>
                  <a:txBody>
                    <a:bodyPr/>
                    <a:lstStyle/>
                    <a:p>
                      <a:pPr algn="l" fontAlgn="b"/>
                      <a:r>
                        <a:rPr lang="en-US" sz="2000" b="1" i="1" u="none" strike="noStrike">
                          <a:effectLst/>
                          <a:latin typeface="Arial" panose="020B0604020202020204" pitchFamily="34" charset="0"/>
                        </a:rPr>
                        <a:t>WG Session Reports</a:t>
                      </a:r>
                    </a:p>
                  </a:txBody>
                  <a:tcPr marL="0" marR="0" marT="0" marB="0" anchor="b">
                    <a:lnL>
                      <a:noFill/>
                    </a:lnL>
                    <a:lnR>
                      <a:noFill/>
                    </a:lnR>
                    <a:lnT>
                      <a:noFill/>
                    </a:lnT>
                    <a:lnB>
                      <a:noFill/>
                    </a:lnB>
                    <a:solidFill>
                      <a:srgbClr val="FFCCFF"/>
                    </a:solidFill>
                  </a:tcPr>
                </a:tc>
                <a:tc>
                  <a:txBody>
                    <a:bodyPr/>
                    <a:lstStyle/>
                    <a:p>
                      <a:pPr algn="l" fontAlgn="b"/>
                      <a:r>
                        <a:rPr lang="en-US" sz="2000" b="0" i="1" u="sng" strike="noStrike">
                          <a:solidFill>
                            <a:srgbClr val="0000D4"/>
                          </a:solidFill>
                          <a:effectLst/>
                          <a:latin typeface="Arial" panose="020B0604020202020204" pitchFamily="34" charset="0"/>
                        </a:rPr>
                        <a:t> </a:t>
                      </a: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0"/>
                  </a:ext>
                </a:extLst>
              </a:tr>
              <a:tr h="352674">
                <a:tc>
                  <a:txBody>
                    <a:bodyPr/>
                    <a:lstStyle/>
                    <a:p>
                      <a:pPr algn="l" fontAlgn="b"/>
                      <a:r>
                        <a:rPr lang="en-US" sz="2000" b="0" i="0" u="none" strike="noStrike">
                          <a:solidFill>
                            <a:srgbClr val="323232"/>
                          </a:solidFill>
                          <a:effectLst/>
                          <a:latin typeface="Arial" panose="020B0604020202020204" pitchFamily="34" charset="0"/>
                        </a:rPr>
                        <a:t>WG Agenda</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3"/>
                        </a:rPr>
                        <a:t>https://mentor.ieee.org/802.11/dcn/24/11-24-0275</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1"/>
                  </a:ext>
                </a:extLst>
              </a:tr>
              <a:tr h="352674">
                <a:tc>
                  <a:txBody>
                    <a:bodyPr/>
                    <a:lstStyle/>
                    <a:p>
                      <a:pPr algn="l" fontAlgn="b"/>
                      <a:r>
                        <a:rPr lang="en-US" sz="2000" b="0" i="0" u="none" strike="noStrike">
                          <a:solidFill>
                            <a:srgbClr val="323232"/>
                          </a:solidFill>
                          <a:effectLst/>
                          <a:latin typeface="Arial" panose="020B0604020202020204" pitchFamily="34" charset="0"/>
                        </a:rPr>
                        <a:t>Opening report</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4"/>
                        </a:rPr>
                        <a:t>https://mentor.ieee.org/802.11/dcn/24/11-24-0276</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2"/>
                  </a:ext>
                </a:extLst>
              </a:tr>
              <a:tr h="352674">
                <a:tc>
                  <a:txBody>
                    <a:bodyPr/>
                    <a:lstStyle/>
                    <a:p>
                      <a:pPr algn="l" fontAlgn="b"/>
                      <a:r>
                        <a:rPr lang="en-US" sz="2000" b="0" i="0" u="none" strike="noStrike">
                          <a:solidFill>
                            <a:srgbClr val="323232"/>
                          </a:solidFill>
                          <a:effectLst/>
                          <a:latin typeface="Arial" panose="020B0604020202020204" pitchFamily="34" charset="0"/>
                        </a:rPr>
                        <a:t>Snapshot slides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5"/>
                        </a:rPr>
                        <a:t>https://mentor.ieee.org/802.11/dcn/24/11-24-0249</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3"/>
                  </a:ext>
                </a:extLst>
              </a:tr>
              <a:tr h="394166">
                <a:tc>
                  <a:txBody>
                    <a:bodyPr/>
                    <a:lstStyle/>
                    <a:p>
                      <a:pPr algn="l" fontAlgn="b"/>
                      <a:r>
                        <a:rPr lang="en-US" sz="2000" b="0" i="0" u="none" strike="noStrike">
                          <a:solidFill>
                            <a:srgbClr val="323232"/>
                          </a:solidFill>
                          <a:effectLst/>
                          <a:latin typeface="Arial" panose="020B0604020202020204" pitchFamily="34" charset="0"/>
                        </a:rPr>
                        <a:t>1</a:t>
                      </a:r>
                      <a:r>
                        <a:rPr lang="en-US" sz="2000" b="0" i="0" u="none" strike="noStrike" baseline="30000">
                          <a:solidFill>
                            <a:srgbClr val="323232"/>
                          </a:solidFill>
                          <a:effectLst/>
                          <a:latin typeface="Arial" panose="020B0604020202020204" pitchFamily="34" charset="0"/>
                        </a:rPr>
                        <a:t>st</a:t>
                      </a:r>
                      <a:r>
                        <a:rPr lang="en-US" sz="2000" b="0" i="0" u="none" strike="noStrike">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6"/>
                        </a:rPr>
                        <a:t>https://mentor.ieee.org/802.11/dcn/24/11-24-0208</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4"/>
                  </a:ext>
                </a:extLst>
              </a:tr>
              <a:tr h="394166">
                <a:tc>
                  <a:txBody>
                    <a:bodyPr/>
                    <a:lstStyle/>
                    <a:p>
                      <a:pPr algn="l" fontAlgn="b"/>
                      <a:r>
                        <a:rPr lang="en-US" sz="2000" b="0" i="0" u="none" strike="noStrike">
                          <a:solidFill>
                            <a:srgbClr val="323232"/>
                          </a:solidFill>
                          <a:effectLst/>
                          <a:latin typeface="Arial" panose="020B0604020202020204" pitchFamily="34" charset="0"/>
                        </a:rPr>
                        <a:t>2</a:t>
                      </a:r>
                      <a:r>
                        <a:rPr lang="en-US" sz="2000" b="0" i="0" u="none" strike="noStrike" baseline="30000">
                          <a:solidFill>
                            <a:srgbClr val="323232"/>
                          </a:solidFill>
                          <a:effectLst/>
                          <a:latin typeface="Arial" panose="020B0604020202020204" pitchFamily="34" charset="0"/>
                        </a:rPr>
                        <a:t>nd</a:t>
                      </a:r>
                      <a:r>
                        <a:rPr lang="en-US" sz="2000" b="0" i="0" u="none" strike="noStrike">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7"/>
                        </a:rPr>
                        <a:t>https://mentor.ieee.org/802.11/dcn/24/11-24-0251</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5"/>
                  </a:ext>
                </a:extLst>
              </a:tr>
              <a:tr h="352674">
                <a:tc>
                  <a:txBody>
                    <a:bodyPr/>
                    <a:lstStyle/>
                    <a:p>
                      <a:pPr algn="l" fontAlgn="b"/>
                      <a:r>
                        <a:rPr lang="en-US" sz="2000" b="0" i="0" u="none" strike="noStrike">
                          <a:solidFill>
                            <a:srgbClr val="323232"/>
                          </a:solidFill>
                          <a:effectLst/>
                          <a:latin typeface="Arial" panose="020B0604020202020204" pitchFamily="34" charset="0"/>
                        </a:rPr>
                        <a:t>Treasurer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8"/>
                        </a:rPr>
                        <a:t>https://mentor.ieee.org/802-ec/dcn/24/ec-24-0007</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6"/>
                  </a:ext>
                </a:extLst>
              </a:tr>
              <a:tr h="267696">
                <a:tc>
                  <a:txBody>
                    <a:bodyPr/>
                    <a:lstStyle/>
                    <a:p>
                      <a:pPr algn="l" fontAlgn="b"/>
                      <a:r>
                        <a:rPr lang="en-US" sz="2000" b="0" i="0" u="none" strike="noStrike">
                          <a:solidFill>
                            <a:srgbClr val="323232"/>
                          </a:solidFill>
                          <a:effectLst/>
                          <a:latin typeface="Arial" panose="020B0604020202020204" pitchFamily="34" charset="0"/>
                        </a:rPr>
                        <a:t>Chair's Supplementary Material</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9"/>
                        </a:rPr>
                        <a:t>https://mentor.ieee.org/802.11/dcn/24/11-24-0277</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7"/>
                  </a:ext>
                </a:extLst>
              </a:tr>
              <a:tr h="352674">
                <a:tc>
                  <a:txBody>
                    <a:bodyPr/>
                    <a:lstStyle/>
                    <a:p>
                      <a:pPr algn="l" fontAlgn="b"/>
                      <a:r>
                        <a:rPr lang="en-US" sz="2000" b="0" i="0" u="none" strike="noStrike">
                          <a:solidFill>
                            <a:srgbClr val="323232"/>
                          </a:solidFill>
                          <a:effectLst/>
                          <a:latin typeface="Arial" panose="020B0604020202020204" pitchFamily="34" charset="0"/>
                        </a:rPr>
                        <a:t>Motions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10"/>
                        </a:rPr>
                        <a:t>https://mentor.ieee.org/802.11/dcn/24/11-24-0240</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8"/>
                  </a:ext>
                </a:extLst>
              </a:tr>
              <a:tr h="352674">
                <a:tc>
                  <a:txBody>
                    <a:bodyPr/>
                    <a:lstStyle/>
                    <a:p>
                      <a:pPr algn="l" fontAlgn="b"/>
                      <a:r>
                        <a:rPr lang="en-US" sz="2000" b="0" i="0" u="none" strike="noStrike">
                          <a:solidFill>
                            <a:srgbClr val="323232"/>
                          </a:solidFill>
                          <a:effectLst/>
                          <a:latin typeface="Arial" panose="020B0604020202020204" pitchFamily="34" charset="0"/>
                        </a:rPr>
                        <a:t>Session report</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7"/>
                        </a:rPr>
                        <a:t>https://mentor.ieee.org/802.11/dcn/24/11-24-0251</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9"/>
                  </a:ext>
                </a:extLst>
              </a:tr>
              <a:tr h="352674">
                <a:tc>
                  <a:txBody>
                    <a:bodyPr/>
                    <a:lstStyle/>
                    <a:p>
                      <a:pPr algn="l" fontAlgn="b"/>
                      <a:r>
                        <a:rPr lang="en-US" sz="2000" b="0" i="0" u="none" strike="noStrike">
                          <a:solidFill>
                            <a:srgbClr val="323232"/>
                          </a:solidFill>
                          <a:effectLst/>
                          <a:latin typeface="Arial" panose="020B0604020202020204" pitchFamily="34" charset="0"/>
                        </a:rPr>
                        <a:t>Previous Session Minutes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dirty="0">
                          <a:solidFill>
                            <a:srgbClr val="0000D4"/>
                          </a:solidFill>
                          <a:effectLst/>
                          <a:latin typeface="Arial" panose="020B0604020202020204" pitchFamily="34" charset="0"/>
                          <a:hlinkClick r:id="rId11"/>
                        </a:rPr>
                        <a:t>https://mentor.ieee.org/802.11/dcn/24/11-24-0005</a:t>
                      </a:r>
                      <a:endParaRPr lang="en-US"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10"/>
                  </a:ext>
                </a:extLst>
              </a:tr>
            </a:tbl>
          </a:graphicData>
        </a:graphic>
      </p:graphicFrame>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7</a:t>
            </a:fld>
            <a:endParaRPr lang="en-US"/>
          </a:p>
        </p:txBody>
      </p:sp>
    </p:spTree>
    <p:extLst>
      <p:ext uri="{BB962C8B-B14F-4D97-AF65-F5344CB8AC3E}">
        <p14:creationId xmlns:p14="http://schemas.microsoft.com/office/powerpoint/2010/main" val="1711243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Joint meetings and Reciprocal Credit</a:t>
            </a:r>
          </a:p>
        </p:txBody>
      </p:sp>
      <p:sp>
        <p:nvSpPr>
          <p:cNvPr id="13315" name="Content Placeholder 6"/>
          <p:cNvSpPr>
            <a:spLocks noGrp="1"/>
          </p:cNvSpPr>
          <p:nvPr>
            <p:ph idx="1"/>
          </p:nvPr>
        </p:nvSpPr>
        <p:spPr>
          <a:xfrm>
            <a:off x="914400" y="1981200"/>
            <a:ext cx="10363200" cy="4343400"/>
          </a:xfrm>
        </p:spPr>
        <p:txBody>
          <a:bodyPr/>
          <a:lstStyle/>
          <a:p>
            <a:r>
              <a:rPr lang="en-GB" altLang="en-US" dirty="0"/>
              <a:t>Reciprocal credit is provided to 802.11 voters for attendance at:  802.18 (.11 credit for .18 attendance and .18 credit for the .11 attendance during the 2 .18 timeslots), 802.19, 802.24, 802.1, and the 802 JTC1 SC.</a:t>
            </a:r>
          </a:p>
          <a:p>
            <a:pPr marL="457200" lvl="1" indent="0">
              <a:buNone/>
            </a:pPr>
            <a:endParaRPr lang="en-GB" altLang="en-US" dirty="0"/>
          </a:p>
          <a:p>
            <a:r>
              <a:rPr lang="en-US" altLang="en-US" dirty="0"/>
              <a:t>For the March 2024 session, reciprocal credit is given for other WG/TAG meetings which occur during the WG11 session, Monday March 11, 2024 10:30 am Denver time to Friday, March 15, 2024 noon Denver time. </a:t>
            </a:r>
          </a:p>
          <a:p>
            <a:endParaRPr lang="en-US" altLang="en-US" dirty="0"/>
          </a:p>
          <a:p>
            <a:r>
              <a:rPr lang="en-US" altLang="en-US" dirty="0"/>
              <a:t>The </a:t>
            </a:r>
            <a:r>
              <a:rPr lang="en-US" altLang="en-US" u="sng" dirty="0"/>
              <a:t>March</a:t>
            </a:r>
            <a:r>
              <a:rPr lang="en-US" altLang="en-US" dirty="0"/>
              <a:t> 2024 in-person and electronic meeting DOES count towards voting credit. NOTE: 12 meetings required for 75%.</a:t>
            </a:r>
            <a:endParaRPr lang="en-GB" altLang="en-US" dirty="0"/>
          </a:p>
          <a:p>
            <a:pPr marL="0" indent="0">
              <a:buNone/>
            </a:pPr>
            <a:endParaRPr lang="en-GB" altLang="en-US" dirty="0"/>
          </a:p>
          <a:p>
            <a:pPr marL="0" indent="0">
              <a:buNone/>
            </a:pPr>
            <a:endParaRPr lang="en-GB" altLang="en-US" sz="1800" b="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723633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M3.2 802.18 details</a:t>
            </a:r>
          </a:p>
        </p:txBody>
      </p:sp>
      <p:sp>
        <p:nvSpPr>
          <p:cNvPr id="13315" name="Content Placeholder 6"/>
          <p:cNvSpPr>
            <a:spLocks noGrp="1"/>
          </p:cNvSpPr>
          <p:nvPr>
            <p:ph idx="1"/>
          </p:nvPr>
        </p:nvSpPr>
        <p:spPr>
          <a:xfrm>
            <a:off x="914400" y="1981200"/>
            <a:ext cx="10591800" cy="4114800"/>
          </a:xfrm>
        </p:spPr>
        <p:txBody>
          <a:bodyPr/>
          <a:lstStyle/>
          <a:p>
            <a:pPr>
              <a:spcBef>
                <a:spcPts val="0"/>
              </a:spcBef>
              <a:buFont typeface="Arial" panose="020B0604020202020204" pitchFamily="34" charset="0"/>
              <a:buChar char="•"/>
            </a:pPr>
            <a:r>
              <a:rPr lang="en-US" dirty="0"/>
              <a:t>Agenda:   See </a:t>
            </a:r>
            <a:r>
              <a:rPr lang="en-US" dirty="0">
                <a:hlinkClick r:id="rId2"/>
              </a:rPr>
              <a:t>https://mentor.ieee.org/802.18/documents</a:t>
            </a:r>
            <a:r>
              <a:rPr lang="en-US" dirty="0"/>
              <a:t> </a:t>
            </a:r>
          </a:p>
          <a:p>
            <a:pPr>
              <a:spcBef>
                <a:spcPts val="0"/>
              </a:spcBef>
              <a:buFont typeface="Arial" panose="020B0604020202020204" pitchFamily="34" charset="0"/>
              <a:buChar char="•"/>
            </a:pPr>
            <a:r>
              <a:rPr lang="en-US" altLang="en-US" dirty="0"/>
              <a:t>Meeting times: Wednesday 2024-03-12 AM2 and Thursday 2024-03-14 AM1, see </a:t>
            </a:r>
            <a:r>
              <a:rPr lang="en-US" altLang="en-US" dirty="0">
                <a:hlinkClick r:id="rId3"/>
              </a:rPr>
              <a:t>https://www.ieee802.org/18/</a:t>
            </a:r>
            <a:r>
              <a:rPr lang="en-US" altLang="en-US" dirty="0"/>
              <a:t> and </a:t>
            </a:r>
            <a:r>
              <a:rPr lang="en-US" altLang="en-US" dirty="0">
                <a:hlinkClick r:id="rId4"/>
              </a:rPr>
              <a:t>https://ieee802.org/802tele_calendar.html</a:t>
            </a:r>
            <a:r>
              <a:rPr lang="en-US" altLang="en-US" dirty="0"/>
              <a:t> </a:t>
            </a:r>
          </a:p>
          <a:p>
            <a:pPr>
              <a:spcBef>
                <a:spcPts val="0"/>
              </a:spcBef>
              <a:buFont typeface="Arial" panose="020B0604020202020204" pitchFamily="34" charset="0"/>
              <a:buChar char="•"/>
            </a:pPr>
            <a:endParaRPr lang="en-US" altLang="en-US" sz="2400" dirty="0"/>
          </a:p>
          <a:p>
            <a:pPr>
              <a:spcBef>
                <a:spcPts val="0"/>
              </a:spcBef>
              <a:buFont typeface="Arial" panose="020B0604020202020204" pitchFamily="34" charset="0"/>
              <a:buChar char="•"/>
            </a:pPr>
            <a:r>
              <a:rPr lang="en-US" altLang="en-US" dirty="0"/>
              <a:t>Discussion items of interest to 802.11 WG include</a:t>
            </a:r>
          </a:p>
          <a:p>
            <a:pPr lvl="1">
              <a:spcBef>
                <a:spcPts val="0"/>
              </a:spcBef>
              <a:buFont typeface="Arial" panose="020B0604020202020204" pitchFamily="34" charset="0"/>
              <a:buChar char="•"/>
            </a:pPr>
            <a:r>
              <a:rPr lang="en-US" altLang="en-US" dirty="0"/>
              <a:t>Recent Americas, European ETSI, CEPT and Asia Pacific activities status and discussion</a:t>
            </a:r>
          </a:p>
          <a:p>
            <a:pPr lvl="1">
              <a:spcBef>
                <a:spcPts val="0"/>
              </a:spcBef>
              <a:buFont typeface="Arial" panose="020B0604020202020204" pitchFamily="34" charset="0"/>
              <a:buChar char="•"/>
            </a:pPr>
            <a:r>
              <a:rPr lang="en-US" dirty="0"/>
              <a:t>IEEE 802 ITU-R WP5A contributions</a:t>
            </a:r>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9</a:t>
            </a:fld>
            <a:endParaRPr lang="en-US"/>
          </a:p>
        </p:txBody>
      </p:sp>
    </p:spTree>
    <p:extLst>
      <p:ext uri="{BB962C8B-B14F-4D97-AF65-F5344CB8AC3E}">
        <p14:creationId xmlns:p14="http://schemas.microsoft.com/office/powerpoint/2010/main" val="371744886"/>
      </p:ext>
    </p:extLst>
  </p:cSld>
  <p:clrMapOvr>
    <a:masterClrMapping/>
  </p:clrMapOvr>
</p:sld>
</file>

<file path=ppt/theme/theme1.xml><?xml version="1.0" encoding="utf-8"?>
<a:theme xmlns:a="http://schemas.openxmlformats.org/drawingml/2006/main" name="Default Design">
  <a:themeElements>
    <a:clrScheme name="Custom 4">
      <a:dk1>
        <a:srgbClr val="000000"/>
      </a:dk1>
      <a:lt1>
        <a:srgbClr val="FFFFFF"/>
      </a:lt1>
      <a:dk2>
        <a:srgbClr val="000000"/>
      </a:dk2>
      <a:lt2>
        <a:srgbClr val="969696"/>
      </a:lt2>
      <a:accent1>
        <a:srgbClr val="0070C0"/>
      </a:accent1>
      <a:accent2>
        <a:srgbClr val="FF0000"/>
      </a:accent2>
      <a:accent3>
        <a:srgbClr val="00B050"/>
      </a:accent3>
      <a:accent4>
        <a:srgbClr val="FFFF00"/>
      </a:accent4>
      <a:accent5>
        <a:srgbClr val="AAE2CA"/>
      </a:accent5>
      <a:accent6>
        <a:srgbClr val="2D2DB9"/>
      </a:accent6>
      <a:hlink>
        <a:srgbClr val="2D2DB9"/>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193463</TotalTime>
  <Words>2985</Words>
  <Application>Microsoft Office PowerPoint</Application>
  <PresentationFormat>Widescreen</PresentationFormat>
  <Paragraphs>712</Paragraphs>
  <Slides>32</Slides>
  <Notes>17</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32</vt:i4>
      </vt:variant>
    </vt:vector>
  </HeadingPairs>
  <TitlesOfParts>
    <vt:vector size="41" baseType="lpstr">
      <vt:lpstr>Arial</vt:lpstr>
      <vt:lpstr>Arial Narrow</vt:lpstr>
      <vt:lpstr>Calibri</vt:lpstr>
      <vt:lpstr>Tahoma</vt:lpstr>
      <vt:lpstr>Times New Roman</vt:lpstr>
      <vt:lpstr>Wingdings</vt:lpstr>
      <vt:lpstr>Default Design</vt:lpstr>
      <vt:lpstr>Custom Design</vt:lpstr>
      <vt:lpstr>Document</vt:lpstr>
      <vt:lpstr>802.11 Working Group Opening Report March 2024</vt:lpstr>
      <vt:lpstr>Introduction</vt:lpstr>
      <vt:lpstr>M1.3 Meeting Decorum</vt:lpstr>
      <vt:lpstr>M2.2.1 Summary of Liaisons </vt:lpstr>
      <vt:lpstr>M2.3 Recent and anticipated 802 EC actions</vt:lpstr>
      <vt:lpstr>M2.3 IEEE-SA Standards Board (SASB)</vt:lpstr>
      <vt:lpstr>M3.1 802.11 Working Group Session Documents</vt:lpstr>
      <vt:lpstr>M3.2 Joint meetings and Reciprocal Credit</vt:lpstr>
      <vt:lpstr>M3.2 802.18 details</vt:lpstr>
      <vt:lpstr>M3.2 802.19 details</vt:lpstr>
      <vt:lpstr>M4.1.1/W2.6 IEEE 802.11 Groups </vt:lpstr>
      <vt:lpstr>M3.2 Other 802 WG meetings</vt:lpstr>
      <vt:lpstr>M4.1.2 /W2.6 PAR Expiration/Renewal Schedule</vt:lpstr>
      <vt:lpstr>M4.1.3 /W2.6 802.11 WG Appointed positions</vt:lpstr>
      <vt:lpstr>M4.1.3 /W2.6 Officers</vt:lpstr>
      <vt:lpstr>M4.1.4 /W2.6 IEEE 802.11 Revisions</vt:lpstr>
      <vt:lpstr>M4.1.4 /W2.6 IEEE 802.11 Standards Pipeline</vt:lpstr>
      <vt:lpstr>M4.1.5 /W2.6 Summary of ballots and comment collections</vt:lpstr>
      <vt:lpstr>M4.1.6 /W2.6 Current Membership Status</vt:lpstr>
      <vt:lpstr>PowerPoint Presentation</vt:lpstr>
      <vt:lpstr>PowerPoint Presentation</vt:lpstr>
      <vt:lpstr>Attendees by affiliation (attended at least one meeting January to March)</vt:lpstr>
      <vt:lpstr>Attendance by subgroup (January to March)</vt:lpstr>
      <vt:lpstr>M6.2 – WG Officer Elections March 2024</vt:lpstr>
      <vt:lpstr>M6.2 – WG Officer Call for Candidates</vt:lpstr>
      <vt:lpstr>M6.3 – Direct Vote Live</vt:lpstr>
      <vt:lpstr>M6.4 Announcements: 2024 March Designation of Individual experts</vt:lpstr>
      <vt:lpstr>M6.4 Announcements</vt:lpstr>
      <vt:lpstr>M6.4 Announcements</vt:lpstr>
      <vt:lpstr>Additional Reference material</vt:lpstr>
      <vt:lpstr> Comment Resolution Resources</vt:lpstr>
      <vt:lpstr> Motion and other templates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WG Opening Report</dc:title>
  <dc:creator>dorothy.stanley@hpe.com</dc:creator>
  <cp:keywords>March 2024</cp:keywords>
  <cp:lastModifiedBy>Stanley, Dorothy</cp:lastModifiedBy>
  <cp:revision>2560</cp:revision>
  <cp:lastPrinted>1998-02-10T13:28:06Z</cp:lastPrinted>
  <dcterms:created xsi:type="dcterms:W3CDTF">1998-02-10T13:07:52Z</dcterms:created>
  <dcterms:modified xsi:type="dcterms:W3CDTF">2024-03-11T15:08:58Z</dcterms:modified>
  <cp:category>Dorothy Stanley, HP Enterprise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59ef7ea6-7660-4976-a5e3-adea9f669c32</vt:lpwstr>
  </property>
  <property fmtid="{D5CDD505-2E9C-101B-9397-08002B2CF9AE}" pid="3" name="CTP_TimeStamp">
    <vt:lpwstr>2018-09-10 22:21:28Z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