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4"/>
  </p:notesMasterIdLst>
  <p:handoutMasterIdLst>
    <p:handoutMasterId r:id="rId35"/>
  </p:handoutMasterIdLst>
  <p:sldIdLst>
    <p:sldId id="522" r:id="rId3"/>
    <p:sldId id="523" r:id="rId4"/>
    <p:sldId id="524" r:id="rId5"/>
    <p:sldId id="525" r:id="rId6"/>
    <p:sldId id="526" r:id="rId7"/>
    <p:sldId id="527" r:id="rId8"/>
    <p:sldId id="528" r:id="rId9"/>
    <p:sldId id="529" r:id="rId10"/>
    <p:sldId id="530" r:id="rId11"/>
    <p:sldId id="531" r:id="rId12"/>
    <p:sldId id="430" r:id="rId13"/>
    <p:sldId id="532" r:id="rId14"/>
    <p:sldId id="378" r:id="rId15"/>
    <p:sldId id="374" r:id="rId16"/>
    <p:sldId id="422" r:id="rId17"/>
    <p:sldId id="496" r:id="rId18"/>
    <p:sldId id="398" r:id="rId19"/>
    <p:sldId id="379" r:id="rId20"/>
    <p:sldId id="383" r:id="rId21"/>
    <p:sldId id="564" r:id="rId22"/>
    <p:sldId id="565" r:id="rId23"/>
    <p:sldId id="566" r:id="rId24"/>
    <p:sldId id="567" r:id="rId25"/>
    <p:sldId id="513" r:id="rId26"/>
    <p:sldId id="568" r:id="rId27"/>
    <p:sldId id="569" r:id="rId28"/>
    <p:sldId id="550" r:id="rId29"/>
    <p:sldId id="563" r:id="rId30"/>
    <p:sldId id="489" r:id="rId31"/>
    <p:sldId id="458" r:id="rId32"/>
    <p:sldId id="562" r:id="rId33"/>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2269" autoAdjust="0"/>
  </p:normalViewPr>
  <p:slideViewPr>
    <p:cSldViewPr>
      <p:cViewPr varScale="1">
        <p:scale>
          <a:sx n="86" d="100"/>
          <a:sy n="86" d="100"/>
        </p:scale>
        <p:origin x="840" y="58"/>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27</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28</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29</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11</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12</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March 2024</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March 2024</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March 2024</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March 2024</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March 2024</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March 2024</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March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March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802.11-24/0276r0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March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0159-01-0000-directvote-live-overview.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isabella.bates@colorado.ed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mark.lofquist@colorado.edu" TargetMode="External"/><Relationship Id="rId5" Type="http://schemas.openxmlformats.org/officeDocument/2006/relationships/hyperlink" Target="mailto:stefan.tschimben@colorado.edu" TargetMode="External"/><Relationship Id="rId4" Type="http://schemas.openxmlformats.org/officeDocument/2006/relationships/hyperlink" Target="mailto:kevin.gifford@colorado.edu"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4/11-24-0306-00-0000-liaison-from-itu-t-sg15-re-the-4th-fttr-joint-workshop.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grouper.ieee.org/groups/802/11/Liaisons/Liaisons-and-External-Communications.html" TargetMode="External"/><Relationship Id="rId4" Type="http://schemas.openxmlformats.org/officeDocument/2006/relationships/hyperlink" Target="https://mentor.ieee.org/802.18/dcn/24/18-24-0017-00-0000-liaison-from-itu-r-working-party-5d-availability-of-addendum-1-to-circular-letter-5-lcce-109.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4/ec-24-0007" TargetMode="External"/><Relationship Id="rId3" Type="http://schemas.openxmlformats.org/officeDocument/2006/relationships/hyperlink" Target="https://mentor.ieee.org/802.11/dcn/24/11-24-0275" TargetMode="External"/><Relationship Id="rId7" Type="http://schemas.openxmlformats.org/officeDocument/2006/relationships/hyperlink" Target="https://mentor.ieee.org/802.11/dcn/24/11-24-025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0208" TargetMode="External"/><Relationship Id="rId11" Type="http://schemas.openxmlformats.org/officeDocument/2006/relationships/hyperlink" Target="https://mentor.ieee.org/802.11/dcn/24/11-24-0005" TargetMode="External"/><Relationship Id="rId5" Type="http://schemas.openxmlformats.org/officeDocument/2006/relationships/hyperlink" Target="https://mentor.ieee.org/802.11/dcn/24/11-24-0249" TargetMode="External"/><Relationship Id="rId10" Type="http://schemas.openxmlformats.org/officeDocument/2006/relationships/hyperlink" Target="https://mentor.ieee.org/802.11/dcn/24/11-24-0240" TargetMode="External"/><Relationship Id="rId4" Type="http://schemas.openxmlformats.org/officeDocument/2006/relationships/hyperlink" Target="https://mentor.ieee.org/802.11/dcn/24/11-24-0276" TargetMode="External"/><Relationship Id="rId9" Type="http://schemas.openxmlformats.org/officeDocument/2006/relationships/hyperlink" Target="https://mentor.ieee.org/802.11/dcn/24/11-24-0277"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March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2024-03-10</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March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588135992"/>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March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89825885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883722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08174223"/>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879904933"/>
              </p:ext>
            </p:extLst>
          </p:nvPr>
        </p:nvGraphicFramePr>
        <p:xfrm>
          <a:off x="6248400" y="1719575"/>
          <a:ext cx="5744499" cy="357630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3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WG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P802.11-2020 COR 2</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**Published, see WG email to download</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11</a:t>
            </a:fld>
            <a:endParaRPr lang="en-US"/>
          </a:p>
        </p:txBody>
      </p:sp>
    </p:spTree>
    <p:extLst>
      <p:ext uri="{BB962C8B-B14F-4D97-AF65-F5344CB8AC3E}">
        <p14:creationId xmlns:p14="http://schemas.microsoft.com/office/powerpoint/2010/main" val="3703323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12</a:t>
            </a:fld>
            <a:endParaRPr lang="en-US"/>
          </a:p>
        </p:txBody>
      </p:sp>
    </p:spTree>
    <p:extLst>
      <p:ext uri="{BB962C8B-B14F-4D97-AF65-F5344CB8AC3E}">
        <p14:creationId xmlns:p14="http://schemas.microsoft.com/office/powerpoint/2010/main" val="2167334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2669932117"/>
              </p:ext>
            </p:extLst>
          </p:nvPr>
        </p:nvGraphicFramePr>
        <p:xfrm>
          <a:off x="3200400" y="1647614"/>
          <a:ext cx="5656072" cy="413632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2025</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72787818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P802.11-2020 Cor 2</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916709035"/>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91191" y="5889545"/>
            <a:ext cx="4965975" cy="369332"/>
          </a:xfrm>
          <a:prstGeom prst="rect">
            <a:avLst/>
          </a:prstGeom>
          <a:solidFill>
            <a:schemeClr val="accent4"/>
          </a:solidFill>
        </p:spPr>
        <p:txBody>
          <a:bodyPr wrap="none" rtlCol="0">
            <a:spAutoFit/>
          </a:bodyPr>
          <a:lstStyle/>
          <a:p>
            <a:r>
              <a:rPr lang="en-US" sz="1800" dirty="0">
                <a:highlight>
                  <a:srgbClr val="FFFF00"/>
                </a:highlight>
              </a:rPr>
              <a:t>PAR Extension Request – consider in May 2024</a:t>
            </a:r>
            <a:endParaRPr lang="en-GB" sz="1800" dirty="0">
              <a:highlight>
                <a:srgbClr val="FFFF00"/>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2024</a:t>
            </a:r>
            <a:endParaRPr lang="en-US" dirty="0"/>
          </a:p>
        </p:txBody>
      </p:sp>
      <p:sp>
        <p:nvSpPr>
          <p:cNvPr id="4" name="TextBox 3"/>
          <p:cNvSpPr txBox="1"/>
          <p:nvPr/>
        </p:nvSpPr>
        <p:spPr>
          <a:xfrm>
            <a:off x="7162800" y="5715000"/>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904470675"/>
              </p:ext>
            </p:extLst>
          </p:nvPr>
        </p:nvGraphicFramePr>
        <p:xfrm>
          <a:off x="152400" y="897598"/>
          <a:ext cx="11734800" cy="421118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 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Hao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09198269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039806322"/>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March 2024</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7023552"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873747"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4845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71921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674084"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141160"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940371"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403860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57362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March 2024</a:t>
            </a:r>
            <a:endParaRPr lang="en-US" dirty="0"/>
          </a:p>
        </p:txBody>
      </p:sp>
      <p:sp>
        <p:nvSpPr>
          <p:cNvPr id="44" name="AutoShape 46"/>
          <p:cNvSpPr>
            <a:spLocks noChangeArrowheads="1"/>
          </p:cNvSpPr>
          <p:nvPr/>
        </p:nvSpPr>
        <p:spPr bwMode="auto">
          <a:xfrm>
            <a:off x="8001000" y="21336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8001000" y="274320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6816914" y="470042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4113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6814683" y="2874274"/>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0446" y="1977865"/>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5149850"/>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8020990" y="3438798"/>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5564297" y="1918482"/>
            <a:ext cx="961029"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4233051" y="367928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38399" y="441960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5536603" y="2577615"/>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2571"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endParaRPr lang="en-US" sz="1100" dirty="0">
              <a:latin typeface="Tahoma" pitchFamily="34" charset="0"/>
              <a:ea typeface="ＭＳ Ｐゴシック" charset="-128"/>
              <a:cs typeface="Arial" pitchFamily="34" charset="0"/>
            </a:endParaRPr>
          </a:p>
        </p:txBody>
      </p:sp>
      <p:sp>
        <p:nvSpPr>
          <p:cNvPr id="6" name="AutoShape 46">
            <a:extLst>
              <a:ext uri="{FF2B5EF4-FFF2-40B4-BE49-F238E27FC236}">
                <a16:creationId xmlns:a16="http://schemas.microsoft.com/office/drawing/2014/main" id="{40BECB86-3943-CE43-8BDE-2845BF1EB1E5}"/>
              </a:ext>
            </a:extLst>
          </p:cNvPr>
          <p:cNvSpPr>
            <a:spLocks noChangeArrowheads="1"/>
          </p:cNvSpPr>
          <p:nvPr/>
        </p:nvSpPr>
        <p:spPr bwMode="auto">
          <a:xfrm>
            <a:off x="6841226" y="1285863"/>
            <a:ext cx="1018261" cy="59974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2</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3615419169"/>
              </p:ext>
            </p:extLst>
          </p:nvPr>
        </p:nvGraphicFramePr>
        <p:xfrm>
          <a:off x="750357" y="1371600"/>
          <a:ext cx="10908243" cy="3800476"/>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1st SA</a:t>
                      </a:r>
                    </a:p>
                  </a:txBody>
                  <a:tcPr/>
                </a:tc>
                <a:tc>
                  <a:txBody>
                    <a:bodyPr/>
                    <a:lstStyle/>
                    <a:p>
                      <a:pPr algn="ctr"/>
                      <a:r>
                        <a:rPr lang="en-GB" sz="2000" b="1" dirty="0" err="1">
                          <a:latin typeface="Calibri" panose="020F0502020204030204" pitchFamily="34" charset="0"/>
                          <a:cs typeface="Calibri" panose="020F0502020204030204" pitchFamily="34" charset="0"/>
                        </a:rPr>
                        <a:t>TGme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2-12</a:t>
                      </a:r>
                    </a:p>
                  </a:txBody>
                  <a:tcPr/>
                </a:tc>
                <a:tc>
                  <a:txBody>
                    <a:bodyPr/>
                    <a:lstStyle/>
                    <a:p>
                      <a:pPr algn="ctr"/>
                      <a:r>
                        <a:rPr lang="en-GB" sz="2000" b="1" dirty="0">
                          <a:latin typeface="Calibri" panose="020F0502020204030204" pitchFamily="34" charset="0"/>
                          <a:cs typeface="Calibri" panose="020F0502020204030204" pitchFamily="34" charset="0"/>
                        </a:rPr>
                        <a:t>22</a:t>
                      </a:r>
                    </a:p>
                  </a:txBody>
                  <a:tcPr/>
                </a:tc>
                <a:tc>
                  <a:txBody>
                    <a:bodyPr/>
                    <a:lstStyle/>
                    <a:p>
                      <a:pPr algn="ctr"/>
                      <a:r>
                        <a:rPr lang="en-GB" sz="2000" b="1" dirty="0">
                          <a:latin typeface="Calibri" panose="020F0502020204030204" pitchFamily="34" charset="0"/>
                          <a:cs typeface="Calibri" panose="020F0502020204030204" pitchFamily="34" charset="0"/>
                        </a:rPr>
                        <a:t>240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2</a:t>
                      </a:r>
                      <a:r>
                        <a:rPr lang="en-GB" sz="2000" b="1" baseline="30000" dirty="0">
                          <a:latin typeface="Calibri" panose="020F0502020204030204" pitchFamily="34" charset="0"/>
                          <a:cs typeface="Calibri" panose="020F0502020204030204" pitchFamily="34" charset="0"/>
                        </a:rPr>
                        <a:t>nd</a:t>
                      </a:r>
                      <a:r>
                        <a:rPr lang="en-GB" sz="2000" b="1" dirty="0">
                          <a:latin typeface="Calibri" panose="020F0502020204030204" pitchFamily="34" charset="0"/>
                          <a:cs typeface="Calibri" panose="020F0502020204030204" pitchFamily="34" charset="0"/>
                        </a:rPr>
                        <a:t> Recirc</a:t>
                      </a:r>
                    </a:p>
                  </a:txBody>
                  <a:tcPr/>
                </a:tc>
                <a:tc>
                  <a:txBody>
                    <a:bodyPr/>
                    <a:lstStyle/>
                    <a:p>
                      <a:pPr algn="ctr"/>
                      <a:r>
                        <a:rPr lang="en-GB" sz="2000" b="1" dirty="0" err="1">
                          <a:latin typeface="Calibri" panose="020F0502020204030204" pitchFamily="34" charset="0"/>
                          <a:cs typeface="Calibri" panose="020F0502020204030204" pitchFamily="34" charset="0"/>
                        </a:rPr>
                        <a:t>TGbh</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02-09</a:t>
                      </a:r>
                    </a:p>
                  </a:txBody>
                  <a:tcPr/>
                </a:tc>
                <a:tc>
                  <a:txBody>
                    <a:bodyPr/>
                    <a:lstStyle/>
                    <a:p>
                      <a:pPr algn="ctr"/>
                      <a:r>
                        <a:rPr lang="en-GB" sz="2000" b="1" dirty="0">
                          <a:latin typeface="Calibri" panose="020F0502020204030204" pitchFamily="34" charset="0"/>
                          <a:cs typeface="Calibri" panose="020F0502020204030204" pitchFamily="34" charset="0"/>
                        </a:rPr>
                        <a:t>15</a:t>
                      </a:r>
                    </a:p>
                  </a:txBody>
                  <a:tcPr/>
                </a:tc>
                <a:tc>
                  <a:txBody>
                    <a:bodyPr/>
                    <a:lstStyle/>
                    <a:p>
                      <a:pPr algn="ctr"/>
                      <a:r>
                        <a:rPr lang="en-GB" sz="2000" b="1" dirty="0">
                          <a:latin typeface="Calibri" panose="020F0502020204030204" pitchFamily="34" charset="0"/>
                          <a:cs typeface="Calibri" panose="020F0502020204030204" pitchFamily="34" charset="0"/>
                        </a:rPr>
                        <a:t>89</a:t>
                      </a:r>
                    </a:p>
                  </a:txBody>
                  <a:tcPr/>
                </a:tc>
                <a:tc>
                  <a:txBody>
                    <a:bodyPr/>
                    <a:lstStyle/>
                    <a:p>
                      <a:pPr algn="ctr"/>
                      <a:r>
                        <a:rPr lang="en-GB" sz="2000" b="1" dirty="0">
                          <a:latin typeface="Calibri" panose="020F0502020204030204" pitchFamily="34" charset="0"/>
                          <a:cs typeface="Calibri" panose="020F0502020204030204" pitchFamily="34" charset="0"/>
                        </a:rPr>
                        <a:t>527</a:t>
                      </a:r>
                    </a:p>
                  </a:txBody>
                  <a:tcPr/>
                </a:tc>
                <a:tc>
                  <a:txBody>
                    <a:bodyPr/>
                    <a:lstStyle/>
                    <a:p>
                      <a:pPr algn="ctr"/>
                      <a:r>
                        <a:rPr lang="en-GB" sz="2000" b="1" dirty="0">
                          <a:latin typeface="Calibri" panose="020F0502020204030204" pitchFamily="34" charset="0"/>
                          <a:cs typeface="Calibri" panose="020F0502020204030204" pitchFamily="34" charset="0"/>
                        </a:rPr>
                        <a:t>341</a:t>
                      </a:r>
                    </a:p>
                  </a:txBody>
                  <a:tcPr/>
                </a:tc>
                <a:tc>
                  <a:txBody>
                    <a:bodyPr/>
                    <a:lstStyle/>
                    <a:p>
                      <a:pPr algn="ctr"/>
                      <a:r>
                        <a:rPr lang="en-GB" sz="2000" b="1" dirty="0">
                          <a:latin typeface="Calibri" panose="020F0502020204030204" pitchFamily="34" charset="0"/>
                          <a:cs typeface="Calibri" panose="020F0502020204030204" pitchFamily="34" charset="0"/>
                        </a:rPr>
                        <a:t>8</a:t>
                      </a:r>
                    </a:p>
                  </a:txBody>
                  <a:tcPr/>
                </a:tc>
                <a:tc>
                  <a:txBody>
                    <a:bodyPr/>
                    <a:lstStyle/>
                    <a:p>
                      <a:pPr algn="ctr"/>
                      <a:r>
                        <a:rPr lang="en-GB" sz="2000" b="1" dirty="0">
                          <a:latin typeface="Calibri" panose="020F0502020204030204" pitchFamily="34" charset="0"/>
                          <a:cs typeface="Calibri" panose="020F0502020204030204" pitchFamily="34" charset="0"/>
                        </a:rPr>
                        <a:t>55</a:t>
                      </a:r>
                    </a:p>
                  </a:txBody>
                  <a:tcPr/>
                </a:tc>
                <a:tc>
                  <a:txBody>
                    <a:bodyPr/>
                    <a:lstStyle/>
                    <a:p>
                      <a:pPr algn="ctr"/>
                      <a:r>
                        <a:rPr lang="en-GB" sz="2000" b="1" dirty="0">
                          <a:latin typeface="Calibri" panose="020F0502020204030204" pitchFamily="34" charset="0"/>
                          <a:cs typeface="Calibri" panose="020F0502020204030204" pitchFamily="34" charset="0"/>
                        </a:rPr>
                        <a:t>84.9</a:t>
                      </a:r>
                    </a:p>
                  </a:txBody>
                  <a:tcPr/>
                </a:tc>
                <a:tc>
                  <a:txBody>
                    <a:bodyPr/>
                    <a:lstStyle/>
                    <a:p>
                      <a:pPr algn="ctr"/>
                      <a:r>
                        <a:rPr lang="en-GB" sz="2000" b="1" dirty="0">
                          <a:latin typeface="Calibri" panose="020F0502020204030204" pitchFamily="34" charset="0"/>
                          <a:cs typeface="Calibri" panose="020F0502020204030204" pitchFamily="34" charset="0"/>
                        </a:rPr>
                        <a:t>97.7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2"/>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6"/>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algn="ctr" defTabSz="914400" rtl="0" eaLnBrk="1" latinLnBrk="0" hangingPunct="1"/>
                      <a:endParaRPr lang="en-GB" sz="18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959381458"/>
                  </a:ext>
                </a:extLst>
              </a:tr>
            </a:tbl>
          </a:graphicData>
        </a:graphic>
      </p:graphicFrame>
      <p:sp>
        <p:nvSpPr>
          <p:cNvPr id="6" name="Date Placeholder 5"/>
          <p:cNvSpPr>
            <a:spLocks noGrp="1"/>
          </p:cNvSpPr>
          <p:nvPr>
            <p:ph type="dt" sz="half" idx="10"/>
          </p:nvPr>
        </p:nvSpPr>
        <p:spPr/>
        <p:txBody>
          <a:bodyPr/>
          <a:lstStyle/>
          <a:p>
            <a:pPr>
              <a:defRPr/>
            </a:pPr>
            <a:r>
              <a:rPr lang="en-US"/>
              <a:t>March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2024-02-15</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985488435"/>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98</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78</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556</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March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March 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March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9" name="Picture 8">
            <a:extLst>
              <a:ext uri="{FF2B5EF4-FFF2-40B4-BE49-F238E27FC236}">
                <a16:creationId xmlns:a16="http://schemas.microsoft.com/office/drawing/2014/main" id="{933F567F-B860-ABE4-4EEE-8302DCF5A6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7080" y="674750"/>
            <a:ext cx="10615157" cy="5800663"/>
          </a:xfrm>
          <a:prstGeom prst="rect">
            <a:avLst/>
          </a:prstGeom>
        </p:spPr>
      </p:pic>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March 2024</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7" name="Picture 6">
            <a:extLst>
              <a:ext uri="{FF2B5EF4-FFF2-40B4-BE49-F238E27FC236}">
                <a16:creationId xmlns:a16="http://schemas.microsoft.com/office/drawing/2014/main" id="{0EDD8978-E1F7-AFA1-124F-B4A5B07301C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1825" y="609603"/>
            <a:ext cx="10734375" cy="5865810"/>
          </a:xfrm>
          <a:prstGeom prst="rect">
            <a:avLst/>
          </a:prstGeom>
        </p:spPr>
      </p:pic>
    </p:spTree>
    <p:extLst>
      <p:ext uri="{BB962C8B-B14F-4D97-AF65-F5344CB8AC3E}">
        <p14:creationId xmlns:p14="http://schemas.microsoft.com/office/powerpoint/2010/main" val="1024149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January to March)</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March 2024</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8" name="Content Placeholder 7">
            <a:extLst>
              <a:ext uri="{FF2B5EF4-FFF2-40B4-BE49-F238E27FC236}">
                <a16:creationId xmlns:a16="http://schemas.microsoft.com/office/drawing/2014/main" id="{4FE43719-C842-C46C-190C-05E91F2D155B}"/>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76400" y="1688450"/>
            <a:ext cx="8763000" cy="4788550"/>
          </a:xfrm>
        </p:spPr>
      </p:pic>
    </p:spTree>
    <p:extLst>
      <p:ext uri="{BB962C8B-B14F-4D97-AF65-F5344CB8AC3E}">
        <p14:creationId xmlns:p14="http://schemas.microsoft.com/office/powerpoint/2010/main" val="2413220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(January to March)</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March 2024</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8" name="Content Placeholder 7">
            <a:extLst>
              <a:ext uri="{FF2B5EF4-FFF2-40B4-BE49-F238E27FC236}">
                <a16:creationId xmlns:a16="http://schemas.microsoft.com/office/drawing/2014/main" id="{F44BF1F3-E82E-91C9-E1C3-BA754CB7EA54}"/>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606964" y="1524001"/>
            <a:ext cx="9061036" cy="4951412"/>
          </a:xfrm>
        </p:spPr>
      </p:pic>
    </p:spTree>
    <p:extLst>
      <p:ext uri="{BB962C8B-B14F-4D97-AF65-F5344CB8AC3E}">
        <p14:creationId xmlns:p14="http://schemas.microsoft.com/office/powerpoint/2010/main" val="1573330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696913" y="1295400"/>
            <a:ext cx="10363200" cy="5027613"/>
          </a:xfrm>
        </p:spPr>
        <p:txBody>
          <a:bodyPr/>
          <a:lstStyle/>
          <a:p>
            <a:r>
              <a:rPr lang="en-GB" altLang="en-US" dirty="0"/>
              <a:t>The WG11 officer elected positions (Chair, 2 vice chairs) are open for election in March 2024.</a:t>
            </a:r>
          </a:p>
          <a:p>
            <a:r>
              <a:rPr lang="en-GB" altLang="en-US" dirty="0"/>
              <a:t>Nominations will be opened, received and closed during the March 2024  Monday opening plenary. Self-nomination is valid.</a:t>
            </a:r>
          </a:p>
          <a:p>
            <a:r>
              <a:rPr lang="en-US" altLang="en-US" dirty="0"/>
              <a:t>The current WG Chair is not seeking re-election.</a:t>
            </a:r>
            <a:endParaRPr lang="en-GB" altLang="en-US" dirty="0"/>
          </a:p>
          <a:p>
            <a:r>
              <a:rPr lang="en-GB" altLang="en-US" dirty="0"/>
              <a:t>Introductory statements made by candidates with Q&amp;A on Monday.</a:t>
            </a:r>
          </a:p>
          <a:p>
            <a:r>
              <a:rPr lang="en-GB" altLang="en-US" dirty="0"/>
              <a:t>Elections take place during the Wednesday mid-week plenary.</a:t>
            </a:r>
          </a:p>
          <a:p>
            <a:pPr lvl="1"/>
            <a:r>
              <a:rPr lang="en-GB" altLang="en-US" dirty="0"/>
              <a:t>All positions require majority confirmation vote. </a:t>
            </a:r>
          </a:p>
          <a:p>
            <a:pPr lvl="1"/>
            <a:r>
              <a:rPr lang="en-GB" altLang="en-US" dirty="0"/>
              <a:t>We will use the </a:t>
            </a:r>
            <a:r>
              <a:rPr lang="en-GB" altLang="en-US" dirty="0" err="1"/>
              <a:t>DirectVote</a:t>
            </a:r>
            <a:r>
              <a:rPr lang="en-GB" altLang="en-US" dirty="0"/>
              <a:t> Live tool [secret ballot].</a:t>
            </a:r>
          </a:p>
          <a:p>
            <a:r>
              <a:rPr lang="en-GB" altLang="en-US" dirty="0"/>
              <a:t>The WG chair &amp; vice chairs are subject to confirmation by IEEE 802 EC, and must provide and have had accepted statements of affiliation and support to 802 EC secretary before the Friday closing EC meeting.</a:t>
            </a:r>
          </a:p>
        </p:txBody>
      </p:sp>
      <p:sp>
        <p:nvSpPr>
          <p:cNvPr id="24579" name="Title 2"/>
          <p:cNvSpPr>
            <a:spLocks noGrp="1"/>
          </p:cNvSpPr>
          <p:nvPr>
            <p:ph type="title"/>
          </p:nvPr>
        </p:nvSpPr>
        <p:spPr>
          <a:xfrm>
            <a:off x="914400" y="685800"/>
            <a:ext cx="10363200" cy="685800"/>
          </a:xfrm>
        </p:spPr>
        <p:txBody>
          <a:bodyPr/>
          <a:lstStyle/>
          <a:p>
            <a:r>
              <a:rPr lang="en-GB" altLang="en-US" dirty="0"/>
              <a:t>M6.2 – WG Officer Elections March 2024</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0EDCA67-571E-4F29-A6BA-F5C476F85358}" type="slidenum">
              <a:rPr lang="en-US" altLang="en-US" sz="1200" b="0" smtClean="0"/>
              <a:pPr>
                <a:spcBef>
                  <a:spcPct val="0"/>
                </a:spcBef>
                <a:buFontTx/>
                <a:buNone/>
              </a:pPr>
              <a:t>24</a:t>
            </a:fld>
            <a:endParaRPr lang="en-US" altLang="en-US" sz="1200" b="0"/>
          </a:p>
        </p:txBody>
      </p:sp>
    </p:spTree>
    <p:extLst>
      <p:ext uri="{BB962C8B-B14F-4D97-AF65-F5344CB8AC3E}">
        <p14:creationId xmlns:p14="http://schemas.microsoft.com/office/powerpoint/2010/main" val="6164196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4AF1AA-7896-1934-326D-22D3D32A4AFA}"/>
            </a:ext>
          </a:extLst>
        </p:cNvPr>
        <p:cNvGrpSpPr/>
        <p:nvPr/>
      </p:nvGrpSpPr>
      <p:grpSpPr>
        <a:xfrm>
          <a:off x="0" y="0"/>
          <a:ext cx="0" cy="0"/>
          <a:chOff x="0" y="0"/>
          <a:chExt cx="0" cy="0"/>
        </a:xfrm>
      </p:grpSpPr>
      <p:sp>
        <p:nvSpPr>
          <p:cNvPr id="24578" name="Content Placeholder 1">
            <a:extLst>
              <a:ext uri="{FF2B5EF4-FFF2-40B4-BE49-F238E27FC236}">
                <a16:creationId xmlns:a16="http://schemas.microsoft.com/office/drawing/2014/main" id="{A6B1999B-CFEA-A6BB-0C93-2F82BFC299E9}"/>
              </a:ext>
            </a:extLst>
          </p:cNvPr>
          <p:cNvSpPr>
            <a:spLocks noGrp="1"/>
          </p:cNvSpPr>
          <p:nvPr>
            <p:ph idx="1"/>
          </p:nvPr>
        </p:nvSpPr>
        <p:spPr>
          <a:xfrm>
            <a:off x="697501" y="1674816"/>
            <a:ext cx="10363200" cy="4038600"/>
          </a:xfrm>
        </p:spPr>
        <p:txBody>
          <a:bodyPr/>
          <a:lstStyle/>
          <a:p>
            <a:r>
              <a:rPr lang="en-GB" altLang="en-US" dirty="0"/>
              <a:t>Open call for nominations</a:t>
            </a:r>
          </a:p>
          <a:p>
            <a:r>
              <a:rPr lang="en-GB" altLang="en-US" dirty="0"/>
              <a:t>WG11 Chair</a:t>
            </a:r>
          </a:p>
          <a:p>
            <a:pPr lvl="1"/>
            <a:r>
              <a:rPr lang="en-GB" altLang="en-US" dirty="0"/>
              <a:t>Names</a:t>
            </a:r>
          </a:p>
          <a:p>
            <a:r>
              <a:rPr lang="en-GB" altLang="en-US" dirty="0"/>
              <a:t>WG11 Vice Chair</a:t>
            </a:r>
          </a:p>
          <a:p>
            <a:pPr lvl="1"/>
            <a:r>
              <a:rPr lang="en-GB" altLang="en-US" dirty="0"/>
              <a:t>Names</a:t>
            </a:r>
          </a:p>
          <a:p>
            <a:r>
              <a:rPr lang="en-GB" altLang="en-US" dirty="0"/>
              <a:t>Close call for nominations</a:t>
            </a:r>
          </a:p>
          <a:p>
            <a:r>
              <a:rPr lang="en-GB" altLang="en-US" dirty="0"/>
              <a:t>Candidate statements, member Q&amp;A</a:t>
            </a:r>
          </a:p>
        </p:txBody>
      </p:sp>
      <p:sp>
        <p:nvSpPr>
          <p:cNvPr id="24579" name="Title 2">
            <a:extLst>
              <a:ext uri="{FF2B5EF4-FFF2-40B4-BE49-F238E27FC236}">
                <a16:creationId xmlns:a16="http://schemas.microsoft.com/office/drawing/2014/main" id="{1F97DA98-0997-4D97-6E43-B96A6C99D453}"/>
              </a:ext>
            </a:extLst>
          </p:cNvPr>
          <p:cNvSpPr>
            <a:spLocks noGrp="1"/>
          </p:cNvSpPr>
          <p:nvPr>
            <p:ph type="title"/>
          </p:nvPr>
        </p:nvSpPr>
        <p:spPr>
          <a:xfrm>
            <a:off x="914400" y="685800"/>
            <a:ext cx="10363200" cy="685800"/>
          </a:xfrm>
        </p:spPr>
        <p:txBody>
          <a:bodyPr/>
          <a:lstStyle/>
          <a:p>
            <a:r>
              <a:rPr lang="en-GB" altLang="en-US" dirty="0"/>
              <a:t>M6.2 – WG Officer Call for Candidates</a:t>
            </a:r>
          </a:p>
        </p:txBody>
      </p:sp>
      <p:sp>
        <p:nvSpPr>
          <p:cNvPr id="24580" name="Date Placeholder 3">
            <a:extLst>
              <a:ext uri="{FF2B5EF4-FFF2-40B4-BE49-F238E27FC236}">
                <a16:creationId xmlns:a16="http://schemas.microsoft.com/office/drawing/2014/main" id="{E258AB52-6560-5265-D6B1-A15EC659E7E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4581" name="Footer Placeholder 4">
            <a:extLst>
              <a:ext uri="{FF2B5EF4-FFF2-40B4-BE49-F238E27FC236}">
                <a16:creationId xmlns:a16="http://schemas.microsoft.com/office/drawing/2014/main" id="{7A1F2447-572D-5A01-09C4-CCB12A60178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4582" name="Slide Number Placeholder 5">
            <a:extLst>
              <a:ext uri="{FF2B5EF4-FFF2-40B4-BE49-F238E27FC236}">
                <a16:creationId xmlns:a16="http://schemas.microsoft.com/office/drawing/2014/main" id="{A4F48143-51F0-47C9-4C46-25A3BB5208D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0EDCA67-571E-4F29-A6BA-F5C476F85358}"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3634685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3D7D6A-2AD5-989E-80DB-BBF1881E3BA9}"/>
            </a:ext>
          </a:extLst>
        </p:cNvPr>
        <p:cNvGrpSpPr/>
        <p:nvPr/>
      </p:nvGrpSpPr>
      <p:grpSpPr>
        <a:xfrm>
          <a:off x="0" y="0"/>
          <a:ext cx="0" cy="0"/>
          <a:chOff x="0" y="0"/>
          <a:chExt cx="0" cy="0"/>
        </a:xfrm>
      </p:grpSpPr>
      <p:sp>
        <p:nvSpPr>
          <p:cNvPr id="24578" name="Content Placeholder 1">
            <a:extLst>
              <a:ext uri="{FF2B5EF4-FFF2-40B4-BE49-F238E27FC236}">
                <a16:creationId xmlns:a16="http://schemas.microsoft.com/office/drawing/2014/main" id="{842678D0-56F1-2332-400B-EA7F9C8EBB92}"/>
              </a:ext>
            </a:extLst>
          </p:cNvPr>
          <p:cNvSpPr>
            <a:spLocks noGrp="1"/>
          </p:cNvSpPr>
          <p:nvPr>
            <p:ph idx="1"/>
          </p:nvPr>
        </p:nvSpPr>
        <p:spPr>
          <a:xfrm>
            <a:off x="697501" y="1674816"/>
            <a:ext cx="10363200" cy="4038600"/>
          </a:xfrm>
        </p:spPr>
        <p:txBody>
          <a:bodyPr/>
          <a:lstStyle/>
          <a:p>
            <a:r>
              <a:rPr lang="en-GB" altLang="en-US" dirty="0"/>
              <a:t>Please see </a:t>
            </a:r>
            <a:r>
              <a:rPr lang="en-GB" altLang="en-US" dirty="0">
                <a:hlinkClick r:id="rId2"/>
              </a:rPr>
              <a:t>https://mentor.ieee.org/802.11/dcn/24/11-24-0159-01-0000-directvote-live-overview.pptx</a:t>
            </a:r>
            <a:r>
              <a:rPr lang="en-GB" altLang="en-US" dirty="0"/>
              <a:t> </a:t>
            </a:r>
          </a:p>
          <a:p>
            <a:r>
              <a:rPr lang="en-GB" altLang="en-US" dirty="0"/>
              <a:t>Slide 14 has the link to the DVL system</a:t>
            </a:r>
          </a:p>
        </p:txBody>
      </p:sp>
      <p:sp>
        <p:nvSpPr>
          <p:cNvPr id="24579" name="Title 2">
            <a:extLst>
              <a:ext uri="{FF2B5EF4-FFF2-40B4-BE49-F238E27FC236}">
                <a16:creationId xmlns:a16="http://schemas.microsoft.com/office/drawing/2014/main" id="{A1CF24D3-C7BA-5B0E-F935-A12F7A38E231}"/>
              </a:ext>
            </a:extLst>
          </p:cNvPr>
          <p:cNvSpPr>
            <a:spLocks noGrp="1"/>
          </p:cNvSpPr>
          <p:nvPr>
            <p:ph type="title"/>
          </p:nvPr>
        </p:nvSpPr>
        <p:spPr>
          <a:xfrm>
            <a:off x="914400" y="685800"/>
            <a:ext cx="10363200" cy="685800"/>
          </a:xfrm>
        </p:spPr>
        <p:txBody>
          <a:bodyPr/>
          <a:lstStyle/>
          <a:p>
            <a:r>
              <a:rPr lang="en-GB" altLang="en-US" dirty="0"/>
              <a:t>M6.3 – Direct Vote Live</a:t>
            </a:r>
          </a:p>
        </p:txBody>
      </p:sp>
      <p:sp>
        <p:nvSpPr>
          <p:cNvPr id="24580" name="Date Placeholder 3">
            <a:extLst>
              <a:ext uri="{FF2B5EF4-FFF2-40B4-BE49-F238E27FC236}">
                <a16:creationId xmlns:a16="http://schemas.microsoft.com/office/drawing/2014/main" id="{DCE47F18-7BC6-C97E-DB77-8AF1948D9C4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4581" name="Footer Placeholder 4">
            <a:extLst>
              <a:ext uri="{FF2B5EF4-FFF2-40B4-BE49-F238E27FC236}">
                <a16:creationId xmlns:a16="http://schemas.microsoft.com/office/drawing/2014/main" id="{DA32AADE-19D0-AAE8-DC85-AC3B175289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4582" name="Slide Number Placeholder 5">
            <a:extLst>
              <a:ext uri="{FF2B5EF4-FFF2-40B4-BE49-F238E27FC236}">
                <a16:creationId xmlns:a16="http://schemas.microsoft.com/office/drawing/2014/main" id="{93636F08-5B6E-DF04-4144-D3FFFFBBFB7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0EDCA67-571E-4F29-A6BA-F5C476F85358}"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929124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Prof. Kevin Gifford - Research Professor - </a:t>
            </a:r>
            <a:r>
              <a:rPr lang="en-US" sz="1600" b="1" dirty="0">
                <a:solidFill>
                  <a:schemeClr val="accent6"/>
                </a:solidFill>
                <a:hlinkClick r:id="rId4">
                  <a:extLst>
                    <a:ext uri="{A12FA001-AC4F-418D-AE19-62706E023703}">
                      <ahyp:hlinkClr xmlns:ahyp="http://schemas.microsoft.com/office/drawing/2018/hyperlinkcolor" val="tx"/>
                    </a:ext>
                  </a:extLst>
                </a:hlinkClick>
              </a:rPr>
              <a:t>kevin.gifford@colorado.edu</a:t>
            </a:r>
            <a:r>
              <a:rPr lang="en-US" sz="1600" b="1" dirty="0">
                <a:solidFill>
                  <a:schemeClr val="accent6"/>
                </a:solidFill>
              </a:rPr>
              <a:t>  </a:t>
            </a:r>
            <a:r>
              <a:rPr lang="en-US" sz="1600" dirty="0"/>
              <a:t>– WNG – 1 timeslot</a:t>
            </a:r>
          </a:p>
          <a:p>
            <a:pPr lvl="1"/>
            <a:r>
              <a:rPr lang="en-US" sz="1600" dirty="0"/>
              <a:t>Dr. Stefan </a:t>
            </a:r>
            <a:r>
              <a:rPr lang="en-US" sz="1600" dirty="0" err="1"/>
              <a:t>Tschimben</a:t>
            </a:r>
            <a:r>
              <a:rPr lang="en-US" sz="1600" dirty="0"/>
              <a:t> - Research Associate - </a:t>
            </a:r>
            <a:r>
              <a:rPr lang="en-US" sz="1600" b="1" dirty="0">
                <a:solidFill>
                  <a:schemeClr val="accent6"/>
                </a:solidFill>
                <a:hlinkClick r:id="rId5">
                  <a:extLst>
                    <a:ext uri="{A12FA001-AC4F-418D-AE19-62706E023703}">
                      <ahyp:hlinkClr xmlns:ahyp="http://schemas.microsoft.com/office/drawing/2018/hyperlinkcolor" val="tx"/>
                    </a:ext>
                  </a:extLst>
                </a:hlinkClick>
              </a:rPr>
              <a:t>stefan.tschimben@colorado.edu</a:t>
            </a:r>
            <a:r>
              <a:rPr lang="en-US" sz="1600" b="1" dirty="0">
                <a:solidFill>
                  <a:schemeClr val="accent6"/>
                </a:solidFill>
              </a:rPr>
              <a:t>  </a:t>
            </a:r>
            <a:r>
              <a:rPr lang="en-US" sz="1600" dirty="0"/>
              <a:t>– WNG – 1 timeslot</a:t>
            </a:r>
          </a:p>
          <a:p>
            <a:pPr lvl="1"/>
            <a:r>
              <a:rPr lang="en-US" sz="1600" dirty="0"/>
              <a:t>Dr. Mark </a:t>
            </a:r>
            <a:r>
              <a:rPr lang="en-US" sz="1600" dirty="0" err="1"/>
              <a:t>Lofquist</a:t>
            </a:r>
            <a:r>
              <a:rPr lang="en-US" sz="1600" dirty="0"/>
              <a:t> - Research Associate/Lecturer - </a:t>
            </a:r>
            <a:r>
              <a:rPr lang="en-US" sz="1600" b="1" dirty="0">
                <a:solidFill>
                  <a:schemeClr val="accent6"/>
                </a:solidFill>
                <a:hlinkClick r:id="rId6">
                  <a:extLst>
                    <a:ext uri="{A12FA001-AC4F-418D-AE19-62706E023703}">
                      <ahyp:hlinkClr xmlns:ahyp="http://schemas.microsoft.com/office/drawing/2018/hyperlinkcolor" val="tx"/>
                    </a:ext>
                  </a:extLst>
                </a:hlinkClick>
              </a:rPr>
              <a:t>mark.lofquist@colorado.edu</a:t>
            </a:r>
            <a:r>
              <a:rPr lang="en-US" sz="1600" b="1" dirty="0">
                <a:solidFill>
                  <a:schemeClr val="accent6"/>
                </a:solidFill>
              </a:rPr>
              <a:t>  </a:t>
            </a:r>
            <a:r>
              <a:rPr lang="en-US" sz="1600" dirty="0"/>
              <a:t>– WNG – 1 timeslot</a:t>
            </a:r>
          </a:p>
          <a:p>
            <a:pPr lvl="1"/>
            <a:r>
              <a:rPr lang="en-US" sz="1600" dirty="0"/>
              <a:t>Isabella Bates - Student Assistant - </a:t>
            </a:r>
            <a:r>
              <a:rPr lang="en-US" sz="1600" b="1" dirty="0">
                <a:solidFill>
                  <a:schemeClr val="accent6"/>
                </a:solidFill>
                <a:hlinkClick r:id="rId7">
                  <a:extLst>
                    <a:ext uri="{A12FA001-AC4F-418D-AE19-62706E023703}">
                      <ahyp:hlinkClr xmlns:ahyp="http://schemas.microsoft.com/office/drawing/2018/hyperlinkcolor" val="tx"/>
                    </a:ext>
                  </a:extLst>
                </a:hlinkClick>
              </a:rPr>
              <a:t>isabella.bates@colorado.edu</a:t>
            </a:r>
            <a:r>
              <a:rPr lang="en-US" sz="1600" b="1" dirty="0">
                <a:solidFill>
                  <a:schemeClr val="accent6"/>
                </a:solidFill>
              </a:rPr>
              <a:t>  </a:t>
            </a:r>
            <a:r>
              <a:rPr lang="en-US" sz="1600" dirty="0"/>
              <a:t>– WNG – 1 timeslot</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M6.4 Announcements: 2024 March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27</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GB" altLang="en-US" dirty="0"/>
              <a:t>M6.4 Announcements</a:t>
            </a:r>
          </a:p>
        </p:txBody>
      </p:sp>
      <p:sp>
        <p:nvSpPr>
          <p:cNvPr id="21506" name="Content Placeholder 2"/>
          <p:cNvSpPr>
            <a:spLocks noGrp="1"/>
          </p:cNvSpPr>
          <p:nvPr>
            <p:ph idx="1"/>
          </p:nvPr>
        </p:nvSpPr>
        <p:spPr>
          <a:xfrm>
            <a:off x="887183" y="1600200"/>
            <a:ext cx="10363200" cy="4114800"/>
          </a:xfrm>
        </p:spPr>
        <p:txBody>
          <a:bodyPr/>
          <a:lstStyle/>
          <a:p>
            <a:pPr marL="0" indent="0">
              <a:buNone/>
            </a:pPr>
            <a:br>
              <a:rPr lang="en-US" dirty="0"/>
            </a:br>
            <a:r>
              <a:rPr lang="en-US" dirty="0"/>
              <a:t>Our web page on document submissions has been updated:</a:t>
            </a:r>
          </a:p>
          <a:p>
            <a:pPr marL="0" indent="0">
              <a:buNone/>
            </a:pPr>
            <a:r>
              <a:rPr lang="en-US" dirty="0"/>
              <a:t>See Documents </a:t>
            </a:r>
            <a:r>
              <a:rPr lang="en-US" dirty="0">
                <a:sym typeface="Wingdings" panose="05000000000000000000" pitchFamily="2" charset="2"/>
              </a:rPr>
              <a:t></a:t>
            </a:r>
            <a:r>
              <a:rPr lang="en-US" dirty="0"/>
              <a:t> IEEE 802.11 Document Instructions</a:t>
            </a:r>
          </a:p>
          <a:p>
            <a:pPr marL="0" indent="0">
              <a:buNone/>
            </a:pPr>
            <a:r>
              <a:rPr lang="en-US" dirty="0"/>
              <a:t>	https://grouper.ieee.org/groups/802/11/Rules/format-rules.html</a:t>
            </a:r>
          </a:p>
          <a:p>
            <a:pPr marL="0" indent="0">
              <a:buNone/>
            </a:pPr>
            <a:endParaRPr lang="en-US" dirty="0"/>
          </a:p>
          <a:p>
            <a:pPr marL="0" indent="0">
              <a:buNone/>
            </a:pPr>
            <a:r>
              <a:rPr lang="en-US" dirty="0"/>
              <a:t>Please use the document templates for your submissions</a:t>
            </a:r>
          </a:p>
        </p:txBody>
      </p:sp>
      <p:sp>
        <p:nvSpPr>
          <p:cNvPr id="204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28</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March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29</a:t>
            </a:fld>
            <a:endParaRPr lang="en-US"/>
          </a:p>
        </p:txBody>
      </p:sp>
    </p:spTree>
    <p:extLst>
      <p:ext uri="{BB962C8B-B14F-4D97-AF65-F5344CB8AC3E}">
        <p14:creationId xmlns:p14="http://schemas.microsoft.com/office/powerpoint/2010/main" val="1497510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March 2024</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30</a:t>
            </a:fld>
            <a:endParaRPr lang="en-US"/>
          </a:p>
        </p:txBody>
      </p:sp>
    </p:spTree>
    <p:extLst>
      <p:ext uri="{BB962C8B-B14F-4D97-AF65-F5344CB8AC3E}">
        <p14:creationId xmlns:p14="http://schemas.microsoft.com/office/powerpoint/2010/main" val="3783999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31</a:t>
            </a:fld>
            <a:endParaRPr lang="en-US"/>
          </a:p>
        </p:txBody>
      </p:sp>
    </p:spTree>
    <p:extLst>
      <p:ext uri="{BB962C8B-B14F-4D97-AF65-F5344CB8AC3E}">
        <p14:creationId xmlns:p14="http://schemas.microsoft.com/office/powerpoint/2010/main" val="3733953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January 2024:</a:t>
            </a:r>
          </a:p>
          <a:p>
            <a:pPr marL="0" indent="0">
              <a:buNone/>
            </a:pPr>
            <a:endParaRPr lang="en-US" sz="1100" dirty="0"/>
          </a:p>
          <a:p>
            <a:pPr marL="0" indent="0">
              <a:buNone/>
            </a:pPr>
            <a:r>
              <a:rPr lang="en-US" sz="2000" dirty="0"/>
              <a:t>From </a:t>
            </a:r>
            <a:r>
              <a:rPr lang="en-GB" sz="1800" dirty="0">
                <a:effectLst/>
                <a:latin typeface="Times New Roman" panose="02020603050405020304" pitchFamily="18" charset="0"/>
                <a:ea typeface="Times New Roman" panose="02020603050405020304" pitchFamily="18" charset="0"/>
              </a:rPr>
              <a:t>ITU-T Study Group 15 </a:t>
            </a:r>
            <a:r>
              <a:rPr lang="en-GB" sz="1800" dirty="0">
                <a:latin typeface="Times New Roman" panose="02020603050405020304" pitchFamily="18" charset="0"/>
                <a:ea typeface="Times New Roman" panose="02020603050405020304" pitchFamily="18" charset="0"/>
              </a:rPr>
              <a:t>re: a planned fibre to the room workshop in 2024 July, </a:t>
            </a:r>
            <a:r>
              <a:rPr lang="en-US" sz="2000" dirty="0"/>
              <a:t>see </a:t>
            </a:r>
            <a:r>
              <a:rPr lang="en-US" sz="2000" dirty="0">
                <a:hlinkClick r:id="rId3"/>
              </a:rPr>
              <a:t>https://mentor.ieee.org/802.11/dcn/24/11-24-0306-00-0000-liaison-from-itu-t-sg15-re-the-4th-fttr-joint-workshop.docx</a:t>
            </a:r>
            <a:r>
              <a:rPr lang="en-US" sz="2000" dirty="0"/>
              <a:t>  [assigned to ITU Ad-Hoc Group, Hassan Yaghoobi Chair]</a:t>
            </a:r>
          </a:p>
          <a:p>
            <a:pPr marL="0" indent="0">
              <a:buNone/>
            </a:pPr>
            <a:endParaRPr lang="en-US" sz="2000" dirty="0"/>
          </a:p>
          <a:p>
            <a:pPr marL="0" indent="0">
              <a:buNone/>
            </a:pPr>
            <a:r>
              <a:rPr lang="en-US" sz="1800" dirty="0"/>
              <a:t>From ITU-R Working Party 5D "IEEE Standards Association - Documents Availability of Addendum 1 to Circular Letter 5/LCCE/109" </a:t>
            </a:r>
            <a:r>
              <a:rPr lang="en-US" sz="1800" dirty="0">
                <a:hlinkClick r:id="rId4"/>
              </a:rPr>
              <a:t>https://mentor.ieee.org/802.18/dcn/24/18-24-0017-00-0000-liaison-from-itu-r-working-party-5d-availability-of-addendum-1-to-circular-letter-5-lcce-109.docx</a:t>
            </a:r>
            <a:r>
              <a:rPr lang="en-US" sz="1800" dirty="0"/>
              <a:t> . This liaison contains the information about the proposed development process of Revision 3 of the ITU.R Recommendation M.2150.</a:t>
            </a:r>
            <a:br>
              <a:rPr lang="en-US" sz="2000" dirty="0"/>
            </a:br>
            <a:endParaRPr lang="en-US" sz="2000" dirty="0"/>
          </a:p>
          <a:p>
            <a:pPr marL="0" indent="0">
              <a:buNone/>
            </a:pPr>
            <a:r>
              <a:rPr lang="en-US" sz="2000" dirty="0"/>
              <a:t>Liaisons website, see </a:t>
            </a:r>
            <a:r>
              <a:rPr lang="en-US" sz="2000" dirty="0">
                <a:hlinkClick r:id="rId5"/>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sz="2400" dirty="0"/>
              <a:t>January 2024 </a:t>
            </a:r>
          </a:p>
          <a:p>
            <a:pPr marL="0" indent="0">
              <a:buNone/>
            </a:pPr>
            <a:r>
              <a:rPr lang="en-US" altLang="en-US" sz="2400" b="0" dirty="0"/>
              <a:t>P802.11-2020 Cor 2 PAR unconditional to RevCom</a:t>
            </a:r>
            <a:br>
              <a:rPr lang="en-US" altLang="en-US" sz="2400" b="0" dirty="0"/>
            </a:br>
            <a:endParaRPr lang="en-US" altLang="en-US" sz="2400" b="0" dirty="0"/>
          </a:p>
          <a:p>
            <a:pPr marL="0" indent="0">
              <a:buNone/>
            </a:pPr>
            <a:r>
              <a:rPr lang="en-US" altLang="en-US" sz="2400" dirty="0"/>
              <a:t>March 2024 </a:t>
            </a:r>
          </a:p>
          <a:p>
            <a:pPr marL="0" indent="0">
              <a:buNone/>
            </a:pPr>
            <a:r>
              <a:rPr lang="en-US" altLang="en-US" sz="2400" b="0" dirty="0"/>
              <a:t>P802.11bf (Sensing) PAR Modification</a:t>
            </a:r>
          </a:p>
          <a:p>
            <a:pPr marL="0" indent="0">
              <a:buNone/>
            </a:pPr>
            <a:r>
              <a:rPr lang="en-US" altLang="en-US" sz="2400" b="0" dirty="0"/>
              <a:t>P802.11bp (Ambient Power) PAR and CSD</a:t>
            </a:r>
          </a:p>
          <a:p>
            <a:pPr marL="0" indent="0">
              <a:buNone/>
            </a:pPr>
            <a:endParaRPr lang="en-US" altLang="en-US" dirty="0"/>
          </a:p>
          <a:p>
            <a:pPr marL="0" indent="0">
              <a:buNone/>
            </a:pPr>
            <a:endParaRPr lang="en-US" altLang="en-US" dirty="0"/>
          </a:p>
          <a:p>
            <a:pPr marL="0" indent="0">
              <a:buNone/>
            </a:pPr>
            <a:endParaRPr lang="en-US" altLang="en-US" b="0" dirty="0"/>
          </a:p>
          <a:p>
            <a:pPr marL="0" indent="0">
              <a:buNone/>
            </a:pPr>
            <a:endParaRPr lang="en-US" altLang="en-US" b="0" dirty="0"/>
          </a:p>
          <a:p>
            <a:pPr marL="0" indent="0">
              <a:buNone/>
            </a:pP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January/February 2024 – RevCom/SASB</a:t>
            </a:r>
          </a:p>
          <a:p>
            <a:pPr marL="0" indent="0">
              <a:buNone/>
            </a:pPr>
            <a:r>
              <a:rPr lang="en-US" altLang="en-US" sz="2800" b="0" dirty="0"/>
              <a:t>P802.11-2020 Cor 2 D1.0 – Approved and published</a:t>
            </a:r>
          </a:p>
          <a:p>
            <a:pPr marL="0" indent="0">
              <a:buNone/>
            </a:pPr>
            <a:endParaRPr lang="en-US" altLang="en-US" sz="2800" b="0" dirty="0"/>
          </a:p>
          <a:p>
            <a:pPr marL="0" indent="0">
              <a:buNone/>
            </a:pPr>
            <a:r>
              <a:rPr lang="en-US" altLang="en-US" sz="2800" dirty="0"/>
              <a:t>March 19-21, 2024 –</a:t>
            </a:r>
            <a:r>
              <a:rPr lang="en-US" altLang="en-US" sz="2800" dirty="0" err="1"/>
              <a:t>NesCom</a:t>
            </a:r>
            <a:r>
              <a:rPr lang="en-US" altLang="en-US" sz="2800" dirty="0"/>
              <a:t>/SASB</a:t>
            </a:r>
          </a:p>
          <a:p>
            <a:pPr marL="0" indent="0">
              <a:buNone/>
            </a:pPr>
            <a:r>
              <a:rPr lang="en-US" altLang="en-US" sz="2800" b="0" dirty="0"/>
              <a:t>P802.11bf (Sensing) PAR Modification</a:t>
            </a:r>
          </a:p>
          <a:p>
            <a:pPr marL="0" indent="0">
              <a:buNone/>
            </a:pPr>
            <a:r>
              <a:rPr lang="en-US" altLang="en-US" sz="2800" b="0" dirty="0"/>
              <a:t>P802.11bp (Ambient Power) PAR and CSD</a:t>
            </a:r>
          </a:p>
          <a:p>
            <a:pPr marL="0" indent="0">
              <a:buNone/>
            </a:pP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March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3289421334"/>
              </p:ext>
            </p:extLst>
          </p:nvPr>
        </p:nvGraphicFramePr>
        <p:xfrm>
          <a:off x="914400" y="1828802"/>
          <a:ext cx="9639831" cy="3914524"/>
        </p:xfrm>
        <a:graphic>
          <a:graphicData uri="http://schemas.openxmlformats.org/drawingml/2006/table">
            <a:tbl>
              <a:tblPr/>
              <a:tblGrid>
                <a:gridCol w="3620031">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https://mentor.ieee.org/802.11/dcn/24/11-24-0275</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https://mentor.ieee.org/802.11/dcn/24/11-24-0276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https://mentor.ieee.org/802.11/dcn/24/11-24-0249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https://mentor.ieee.org/802.11/dcn/24/11-24-0208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https://mentor.ieee.org/802.11/dcn/24/11-24-0251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https://mentor.ieee.org/802-ec/dcn/24/ec-24-0007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https://mentor.ieee.org/802.11/dcn/24/11-24-0277</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0"/>
                        </a:rPr>
                        <a:t>https://mentor.ieee.org/802.11/dcn/24/11-24-0240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https://mentor.ieee.org/802.11/dcn/24/11-24-0251</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1"/>
                        </a:rPr>
                        <a:t>https://mentor.ieee.org/802.11/dcn/24/11-24-0005</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March 2024 session, reciprocal credit is given for other WG/TAG meetings which occur during the WG11 session, Monday March 11, 2024 10:30 am Denver time to Friday, March 15, 2024 noon Denver time. </a:t>
            </a:r>
          </a:p>
          <a:p>
            <a:endParaRPr lang="en-US" altLang="en-US" dirty="0"/>
          </a:p>
          <a:p>
            <a:r>
              <a:rPr lang="en-US" altLang="en-US" dirty="0"/>
              <a:t>The </a:t>
            </a:r>
            <a:r>
              <a:rPr lang="en-US" altLang="en-US" u="sng" dirty="0"/>
              <a:t>March</a:t>
            </a:r>
            <a:r>
              <a:rPr lang="en-US" altLang="en-US" dirty="0"/>
              <a:t> 2024 in-person and electronic meeting DOES count towards voting credit. NOTE: 12 meetings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a:xfrm>
            <a:off x="914400" y="1981200"/>
            <a:ext cx="10591800" cy="4114800"/>
          </a:xfrm>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Wednesday 2024-03-12 AM2 and Thursday 2024-03-14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192704</TotalTime>
  <Words>2918</Words>
  <Application>Microsoft Office PowerPoint</Application>
  <PresentationFormat>Widescreen</PresentationFormat>
  <Paragraphs>701</Paragraphs>
  <Slides>31</Slides>
  <Notes>16</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31</vt:i4>
      </vt:variant>
    </vt:vector>
  </HeadingPairs>
  <TitlesOfParts>
    <vt:vector size="40"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March 2024</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M4.1.1/W2.6 IEEE 802.11 Groups </vt:lpstr>
      <vt:lpstr>M3.2 Other 802 WG meetings</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PowerPoint Presentation</vt:lpstr>
      <vt:lpstr>Attendees by affiliation (attended at least one meeting January to March)</vt:lpstr>
      <vt:lpstr>Attendance by subgroup (January to March)</vt:lpstr>
      <vt:lpstr>M6.2 – WG Officer Elections March 2024</vt:lpstr>
      <vt:lpstr>M6.2 – WG Officer Call for Candidates</vt:lpstr>
      <vt:lpstr>M6.3 – Direct Vote Live</vt:lpstr>
      <vt:lpstr>M6.4 Announcements: 2024 March Designation of Individual experts</vt:lpstr>
      <vt:lpstr>M6.4 Announcements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March 2024</cp:keywords>
  <cp:lastModifiedBy>Stanley, Dorothy</cp:lastModifiedBy>
  <cp:revision>2558</cp:revision>
  <cp:lastPrinted>1998-02-10T13:28:06Z</cp:lastPrinted>
  <dcterms:created xsi:type="dcterms:W3CDTF">1998-02-10T13:07:52Z</dcterms:created>
  <dcterms:modified xsi:type="dcterms:W3CDTF">2024-03-11T02:29:55Z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