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57" r:id="rId3"/>
    <p:sldId id="258" r:id="rId4"/>
    <p:sldId id="2378" r:id="rId5"/>
    <p:sldId id="267" r:id="rId6"/>
    <p:sldId id="268" r:id="rId7"/>
    <p:sldId id="269" r:id="rId8"/>
    <p:sldId id="270" r:id="rId9"/>
    <p:sldId id="271" r:id="rId10"/>
    <p:sldId id="272" r:id="rId11"/>
    <p:sldId id="273" r:id="rId12"/>
    <p:sldId id="274" r:id="rId13"/>
    <p:sldId id="275" r:id="rId14"/>
    <p:sldId id="276" r:id="rId15"/>
    <p:sldId id="2415" r:id="rId16"/>
    <p:sldId id="2418" r:id="rId17"/>
    <p:sldId id="2417" r:id="rId18"/>
    <p:sldId id="2416" r:id="rId19"/>
    <p:sldId id="2379" r:id="rId20"/>
    <p:sldId id="2369" r:id="rId21"/>
    <p:sldId id="2374" r:id="rId22"/>
    <p:sldId id="2420" r:id="rId23"/>
    <p:sldId id="2419" r:id="rId24"/>
    <p:sldId id="2377" r:id="rId25"/>
    <p:sldId id="278" r:id="rId26"/>
    <p:sldId id="279" r:id="rId2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p:cViewPr varScale="1">
        <p:scale>
          <a:sx n="128" d="100"/>
          <a:sy n="128" d="100"/>
        </p:scale>
        <p:origin x="200" y="17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D0BFD967-5EE8-DE41-B187-15F7673F4117}" type="presOf" srcId="{E34A5937-51EC-8D43-BB77-DAB59D9E385E}" destId="{66938D0C-9A21-1F4A-A60A-8FE90FD4AF1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2" y="36142"/>
        <a:ext cx="7475826" cy="1161679"/>
      </dsp:txXfrm>
    </dsp:sp>
    <dsp:sp modelId="{7064C985-DF20-5245-844B-7AE3D022FAD3}">
      <dsp:nvSpPr>
        <dsp:cNvPr id="0" name=""/>
        <dsp:cNvSpPr/>
      </dsp:nvSpPr>
      <dsp:spPr>
        <a:xfrm>
          <a:off x="777120" y="1439624"/>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813262" y="1475766"/>
        <a:ext cx="7155889" cy="1161679"/>
      </dsp:txXfrm>
    </dsp:sp>
    <dsp:sp modelId="{3EAB7F97-7588-C94B-9C7B-EB77FE124974}">
      <dsp:nvSpPr>
        <dsp:cNvPr id="0" name=""/>
        <dsp:cNvSpPr/>
      </dsp:nvSpPr>
      <dsp:spPr>
        <a:xfrm>
          <a:off x="1554241" y="2879249"/>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590383" y="2915391"/>
        <a:ext cx="7155889" cy="1161679"/>
      </dsp:txXfrm>
    </dsp:sp>
    <dsp:sp modelId="{DB9FE80C-61B6-9E42-952D-DDA131F441A6}">
      <dsp:nvSpPr>
        <dsp:cNvPr id="0" name=""/>
        <dsp:cNvSpPr/>
      </dsp:nvSpPr>
      <dsp:spPr>
        <a:xfrm>
          <a:off x="8005294" y="935755"/>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185761" y="935755"/>
        <a:ext cx="441142" cy="603562"/>
      </dsp:txXfrm>
    </dsp:sp>
    <dsp:sp modelId="{66938D0C-9A21-1F4A-A60A-8FE90FD4AF1D}">
      <dsp:nvSpPr>
        <dsp:cNvPr id="0" name=""/>
        <dsp:cNvSpPr/>
      </dsp:nvSpPr>
      <dsp:spPr>
        <a:xfrm>
          <a:off x="8782415" y="2367154"/>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962882" y="2367154"/>
        <a:ext cx="441142" cy="603562"/>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3/14/24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20269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237058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997192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438642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130687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a:prstGeom prst="rect">
            <a:avLst/>
          </a:prstGeo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29400"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802.11-24/270r6</a:t>
            </a:r>
          </a:p>
        </p:txBody>
      </p:sp>
      <p:sp>
        <p:nvSpPr>
          <p:cNvPr id="2" name="Date Placeholder 3">
            <a:extLst>
              <a:ext uri="{FF2B5EF4-FFF2-40B4-BE49-F238E27FC236}">
                <a16:creationId xmlns:a16="http://schemas.microsoft.com/office/drawing/2014/main" id="{3C061AC4-5C74-F51D-3B07-3ED0A0AC6AB9}"/>
              </a:ext>
            </a:extLst>
          </p:cNvPr>
          <p:cNvSpPr txBox="1">
            <a:spLocks/>
          </p:cNvSpPr>
          <p:nvPr userDrawn="1"/>
        </p:nvSpPr>
        <p:spPr bwMode="auto">
          <a:xfrm>
            <a:off x="901221" y="323545"/>
            <a:ext cx="3389865"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March 2024</a:t>
            </a:r>
          </a:p>
        </p:txBody>
      </p:sp>
      <p:sp>
        <p:nvSpPr>
          <p:cNvPr id="3" name="Date Placeholder 3">
            <a:extLst>
              <a:ext uri="{FF2B5EF4-FFF2-40B4-BE49-F238E27FC236}">
                <a16:creationId xmlns:a16="http://schemas.microsoft.com/office/drawing/2014/main" id="{43A40642-7FDF-FAFB-C065-EFF1E8C41828}"/>
              </a:ext>
            </a:extLst>
          </p:cNvPr>
          <p:cNvSpPr txBox="1">
            <a:spLocks/>
          </p:cNvSpPr>
          <p:nvPr userDrawn="1"/>
        </p:nvSpPr>
        <p:spPr bwMode="auto">
          <a:xfrm>
            <a:off x="6507999" y="6500834"/>
            <a:ext cx="4667283" cy="20317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Carol Ansley, Cox Communications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4.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cvent.me/PE85XZ"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511175"/>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March Plenary Session Agenda</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2024-03-14</a:t>
            </a:r>
          </a:p>
        </p:txBody>
      </p:sp>
      <p:sp>
        <p:nvSpPr>
          <p:cNvPr id="7" name="Footer Placeholder 4"/>
          <p:cNvSpPr>
            <a:spLocks noGrp="1"/>
          </p:cNvSpPr>
          <p:nvPr>
            <p:ph type="ftr" idx="4294967295"/>
          </p:nvPr>
        </p:nvSpPr>
        <p:spPr>
          <a:xfrm>
            <a:off x="7026657" y="5924549"/>
            <a:ext cx="4246027" cy="180975"/>
          </a:xfrm>
          <a:prstGeom prst="rect">
            <a:avLst/>
          </a:prstGeom>
        </p:spPr>
        <p:txBody>
          <a:bodyPr/>
          <a:lstStyle/>
          <a:p>
            <a:r>
              <a:rPr lang="en-GB"/>
              <a:t>Name, Affiliation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54207478"/>
              </p:ext>
            </p:extLst>
          </p:nvPr>
        </p:nvGraphicFramePr>
        <p:xfrm>
          <a:off x="993775" y="2419350"/>
          <a:ext cx="10234613" cy="2487613"/>
        </p:xfrm>
        <a:graphic>
          <a:graphicData uri="http://schemas.openxmlformats.org/presentationml/2006/ole">
            <mc:AlternateContent xmlns:mc="http://schemas.openxmlformats.org/markup-compatibility/2006">
              <mc:Choice xmlns:v="urn:schemas-microsoft-com:vml" Requires="v">
                <p:oleObj name="Document" r:id="rId3" imgW="10439485" imgH="2543802" progId="Word.Document.8">
                  <p:embed/>
                </p:oleObj>
              </mc:Choice>
              <mc:Fallback>
                <p:oleObj name="Document" r:id="rId3" imgW="10439485" imgH="2543802" progId="Word.Document.8">
                  <p:embed/>
                  <p:pic>
                    <p:nvPicPr>
                      <p:cNvPr id="3075" name="Object 3"/>
                      <p:cNvPicPr>
                        <a:picLocks noChangeAspect="1" noChangeArrowheads="1"/>
                      </p:cNvPicPr>
                      <p:nvPr/>
                    </p:nvPicPr>
                    <p:blipFill>
                      <a:blip r:embed="rId4"/>
                      <a:srcRect/>
                      <a:stretch>
                        <a:fillRect/>
                      </a:stretch>
                    </p:blipFill>
                    <p:spPr bwMode="auto">
                      <a:xfrm>
                        <a:off x="993775" y="2419350"/>
                        <a:ext cx="10234613" cy="24876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429EE-EABD-364C-C7E5-C4618995CE8E}"/>
              </a:ext>
            </a:extLst>
          </p:cNvPr>
          <p:cNvSpPr>
            <a:spLocks noGrp="1"/>
          </p:cNvSpPr>
          <p:nvPr>
            <p:ph type="title"/>
          </p:nvPr>
        </p:nvSpPr>
        <p:spPr/>
        <p:txBody>
          <a:bodyPr/>
          <a:lstStyle/>
          <a:p>
            <a:r>
              <a:rPr lang="en-US" dirty="0"/>
              <a:t>Participation in IEEE 802 Meetings</a:t>
            </a:r>
          </a:p>
        </p:txBody>
      </p:sp>
      <p:sp>
        <p:nvSpPr>
          <p:cNvPr id="3" name="Content Placeholder 2">
            <a:extLst>
              <a:ext uri="{FF2B5EF4-FFF2-40B4-BE49-F238E27FC236}">
                <a16:creationId xmlns:a16="http://schemas.microsoft.com/office/drawing/2014/main" id="{66BF023F-1AEB-E350-C077-D11AF72D7CC9}"/>
              </a:ext>
            </a:extLst>
          </p:cNvPr>
          <p:cNvSpPr>
            <a:spLocks noGrp="1"/>
          </p:cNvSpPr>
          <p:nvPr>
            <p:ph idx="1"/>
          </p:nvPr>
        </p:nvSpPr>
        <p:spPr>
          <a:xfrm>
            <a:off x="914401" y="1751014"/>
            <a:ext cx="10361084" cy="4497385"/>
          </a:xfrm>
        </p:spPr>
        <p:txBody>
          <a:bodyPr/>
          <a:lstStyle/>
          <a:p>
            <a:pPr marL="318239" indent="-314278">
              <a:spcBef>
                <a:spcPts val="600"/>
              </a:spcBef>
              <a:defRPr sz="1600" b="1" spc="-1">
                <a:latin typeface="Times New Roman"/>
                <a:ea typeface="Times New Roman"/>
                <a:cs typeface="Times New Roman"/>
                <a:sym typeface="Times New Roman"/>
              </a:defRPr>
            </a:pPr>
            <a:r>
              <a:rPr lang="en-US" dirty="0"/>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rPr lang="en-US" dirty="0"/>
              <a:t>•     </a:t>
            </a:r>
            <a:r>
              <a:rPr lang="en-US" i="0" dirty="0"/>
              <a:t>Participants in the IEEE standards development individual process shall act based on their qualifications and experience. (</a:t>
            </a:r>
            <a:r>
              <a:rPr lang="en-US" i="0" u="sng" dirty="0">
                <a:solidFill>
                  <a:srgbClr val="0000FF"/>
                </a:solidFill>
                <a:uFill>
                  <a:solidFill>
                    <a:srgbClr val="0000FF"/>
                  </a:solidFill>
                </a:uFill>
                <a:hlinkClick r:id="rId2"/>
              </a:rPr>
              <a:t>https://standards.ieee.org/develop/policies/bylaws/sb_bylaws.pdf</a:t>
            </a:r>
            <a:r>
              <a:rPr lang="en-US" i="0" u="sng" dirty="0">
                <a:solidFill>
                  <a:srgbClr val="CCCCFF"/>
                </a:solidFill>
              </a:rPr>
              <a:t> </a:t>
            </a:r>
            <a:r>
              <a:rPr lang="en-US" i="0" dirty="0"/>
              <a:t>section 5.2.1)</a:t>
            </a:r>
          </a:p>
          <a:p>
            <a:pPr marL="318239" indent="-314278">
              <a:spcBef>
                <a:spcPts val="600"/>
              </a:spcBef>
              <a:defRPr sz="1400" b="1" spc="-1">
                <a:latin typeface="Times New Roman"/>
                <a:ea typeface="Times New Roman"/>
                <a:cs typeface="Times New Roman"/>
                <a:sym typeface="Times New Roman"/>
              </a:defRPr>
            </a:pPr>
            <a:r>
              <a:rPr lang="en-US" dirty="0"/>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rPr lang="en-US" dirty="0"/>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rPr lang="en-US" dirty="0"/>
              <a:t>•    Participants shall not direct the actions or votes of any other member of an IEEE 802 Working Group or retaliate against any other member for their actions or votes within IEEE 802 Working Group meetings, see </a:t>
            </a:r>
            <a:r>
              <a:rPr lang="en-US" u="sng" dirty="0">
                <a:solidFill>
                  <a:srgbClr val="0000FF"/>
                </a:solidFill>
                <a:uFill>
                  <a:solidFill>
                    <a:srgbClr val="0000FF"/>
                  </a:solidFill>
                </a:uFill>
                <a:hlinkClick r:id="rId3"/>
              </a:rPr>
              <a:t>https://standards.ieee.org/develop/policies/bylaws/sb_bylaws.pdf </a:t>
            </a:r>
            <a:r>
              <a:rPr lang="en-US" dirty="0"/>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rPr lang="en-US" dirty="0"/>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rPr lang="en-US" dirty="0"/>
              <a:t>(Latest revision of IEEE 802 LMSC Working Group Policies and Procedures: </a:t>
            </a:r>
            <a:r>
              <a:rPr lang="en-US" u="sng" dirty="0">
                <a:solidFill>
                  <a:srgbClr val="0000FF"/>
                </a:solidFill>
                <a:uFill>
                  <a:solidFill>
                    <a:srgbClr val="0000FF"/>
                  </a:solidFill>
                </a:uFill>
                <a:hlinkClick r:id="rId4"/>
              </a:rPr>
              <a:t>http://www.ieee802.org/devdocs.shtml</a:t>
            </a:r>
            <a:r>
              <a:rPr lang="en-US" dirty="0"/>
              <a:t>)</a:t>
            </a:r>
          </a:p>
          <a:p>
            <a:endParaRPr lang="en-US" dirty="0"/>
          </a:p>
        </p:txBody>
      </p:sp>
      <p:sp>
        <p:nvSpPr>
          <p:cNvPr id="4" name="Slide Number Placeholder 3">
            <a:extLst>
              <a:ext uri="{FF2B5EF4-FFF2-40B4-BE49-F238E27FC236}">
                <a16:creationId xmlns:a16="http://schemas.microsoft.com/office/drawing/2014/main" id="{F7E194B6-A35E-1CE1-1D6E-06F19774E096}"/>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271709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B63E3-F16C-0F41-911D-25F533C4D6E8}"/>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D9552A3D-1FCF-3E4D-10E1-7B5B160B96C0}"/>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81F21FDC-2B89-B2DF-B834-E8E1F59D8D5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90925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625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p:txBody>
          <a:bodyPr>
            <a:noAutofit/>
          </a:bodyPr>
          <a:lstStyle/>
          <a:p>
            <a:endParaRPr lang="en-US" sz="1600" dirty="0"/>
          </a:p>
          <a:p>
            <a:r>
              <a:rPr lang="en-US" sz="1600" dirty="0"/>
              <a:t>The current version of the IEEE-SA Standards Board Bylaws is available at: </a:t>
            </a:r>
          </a:p>
          <a:p>
            <a:pPr lvl="1">
              <a:buNone/>
            </a:pPr>
            <a:r>
              <a:rPr lang="en-US" sz="1600" dirty="0">
                <a:hlinkClick r:id="rId8"/>
              </a:rPr>
              <a:t>http://standards.ieee.org/develop/policies/bylaws/index.html</a:t>
            </a:r>
            <a:r>
              <a:rPr lang="en-US" sz="1600" dirty="0"/>
              <a:t> (HTML version) </a:t>
            </a:r>
          </a:p>
          <a:p>
            <a:pPr lvl="1">
              <a:buNone/>
            </a:pPr>
            <a:r>
              <a:rPr lang="en-US" sz="1600" dirty="0">
                <a:hlinkClick r:id="rId9"/>
              </a:rPr>
              <a:t>http://standards.ieee.org/develop/policies/bylaws/sb_bylaws.pdf</a:t>
            </a:r>
            <a:r>
              <a:rPr lang="en-US" sz="1600" dirty="0"/>
              <a:t> (PDF version) </a:t>
            </a:r>
          </a:p>
          <a:p>
            <a:pPr>
              <a:buNone/>
            </a:pPr>
            <a:br>
              <a:rPr lang="en-US" sz="1600" dirty="0"/>
            </a:br>
            <a:endParaRPr lang="en-US" sz="1600" dirty="0"/>
          </a:p>
          <a:p>
            <a:r>
              <a:rPr lang="en-US" sz="1600" dirty="0"/>
              <a:t>The current version of the IEEE-SA Standards Board Operations Manual is available at: </a:t>
            </a:r>
          </a:p>
          <a:p>
            <a:pPr lvl="1">
              <a:buNone/>
            </a:pPr>
            <a:r>
              <a:rPr lang="en-US" sz="1600" dirty="0">
                <a:hlinkClick r:id="rId10"/>
              </a:rPr>
              <a:t>http://standards.ieee.org/develop/policies/opman/index.html</a:t>
            </a:r>
            <a:r>
              <a:rPr lang="en-US" sz="1600" dirty="0"/>
              <a:t> (HTML version) </a:t>
            </a:r>
          </a:p>
          <a:p>
            <a:pPr lvl="1">
              <a:buNone/>
            </a:pPr>
            <a:r>
              <a:rPr lang="en-US" sz="1600" dirty="0">
                <a:hlinkClick r:id="rId11"/>
              </a:rPr>
              <a:t>http://standards.ieee.org/develop/policies/opman/sb_om.pdf</a:t>
            </a:r>
            <a:r>
              <a:rPr lang="en-US" sz="1600" dirty="0"/>
              <a:t> (PDF version) </a:t>
            </a:r>
          </a:p>
          <a:p>
            <a:endParaRPr lang="en-US" sz="16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762637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81C26-9F70-9A0B-53F4-54E995E4235E}"/>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001797A3-D07F-981D-D519-41CE722C893B}"/>
              </a:ext>
            </a:extLst>
          </p:cNvPr>
          <p:cNvSpPr>
            <a:spLocks noGrp="1"/>
          </p:cNvSpPr>
          <p:nvPr>
            <p:ph idx="1"/>
          </p:nvPr>
        </p:nvSpPr>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8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endParaRPr lang="en-US" sz="3200" dirty="0"/>
          </a:p>
        </p:txBody>
      </p:sp>
      <p:sp>
        <p:nvSpPr>
          <p:cNvPr id="4" name="Slide Number Placeholder 3">
            <a:extLst>
              <a:ext uri="{FF2B5EF4-FFF2-40B4-BE49-F238E27FC236}">
                <a16:creationId xmlns:a16="http://schemas.microsoft.com/office/drawing/2014/main" id="{31438623-4356-DC01-773C-DF9246DDF9A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659409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6C99E-8990-33D3-9E44-CC08EBC527BC}"/>
              </a:ext>
            </a:extLst>
          </p:cNvPr>
          <p:cNvSpPr>
            <a:spLocks noGrp="1"/>
          </p:cNvSpPr>
          <p:nvPr>
            <p:ph type="title"/>
          </p:nvPr>
        </p:nvSpPr>
        <p:spPr/>
        <p:txBody>
          <a:bodyPr/>
          <a:lstStyle/>
          <a:p>
            <a:r>
              <a:rPr lang="en-US" dirty="0"/>
              <a:t>IEEE SA Copyright Policy </a:t>
            </a:r>
          </a:p>
        </p:txBody>
      </p:sp>
      <p:sp>
        <p:nvSpPr>
          <p:cNvPr id="3" name="Content Placeholder 2">
            <a:extLst>
              <a:ext uri="{FF2B5EF4-FFF2-40B4-BE49-F238E27FC236}">
                <a16:creationId xmlns:a16="http://schemas.microsoft.com/office/drawing/2014/main" id="{043072B5-A055-EDAE-7A94-E17BEB15BF8A}"/>
              </a:ext>
            </a:extLst>
          </p:cNvPr>
          <p:cNvSpPr>
            <a:spLocks noGrp="1"/>
          </p:cNvSpPr>
          <p:nvPr>
            <p:ph idx="1"/>
          </p:nvPr>
        </p:nvSpPr>
        <p:spPr/>
        <p:txBody>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endParaRPr lang="en-US" dirty="0"/>
          </a:p>
        </p:txBody>
      </p:sp>
      <p:sp>
        <p:nvSpPr>
          <p:cNvPr id="4" name="Slide Number Placeholder 3">
            <a:extLst>
              <a:ext uri="{FF2B5EF4-FFF2-40B4-BE49-F238E27FC236}">
                <a16:creationId xmlns:a16="http://schemas.microsoft.com/office/drawing/2014/main" id="{97054BFC-5433-B939-EF1B-A1B1E1773F4A}"/>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TextBox 4">
            <a:extLst>
              <a:ext uri="{FF2B5EF4-FFF2-40B4-BE49-F238E27FC236}">
                <a16:creationId xmlns:a16="http://schemas.microsoft.com/office/drawing/2014/main" id="{6325B905-C158-C284-8126-8D061D98E88D}"/>
              </a:ext>
            </a:extLst>
          </p:cNvPr>
          <p:cNvSpPr txBox="1"/>
          <p:nvPr/>
        </p:nvSpPr>
        <p:spPr>
          <a:xfrm>
            <a:off x="9525000" y="2743200"/>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202686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wrap="square" lIns="91440" tIns="45720" rIns="91440" bIns="45720" numCol="1" rtlCol="0" anchor="t" anchorCtr="0" compatLnSpc="1">
            <a:prstTxWarp prst="textNoShape">
              <a:avLst/>
            </a:prstTxWarp>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In-room Attendees</a:t>
            </a:r>
          </a:p>
          <a:p>
            <a:pPr marL="285750" lvl="1" indent="-285750"/>
            <a:r>
              <a:rPr lang="en-US" sz="2000" dirty="0"/>
              <a:t>In Webex choose connect without audio before you join</a:t>
            </a:r>
          </a:p>
          <a:p>
            <a:pPr marL="285750" lvl="1" indent="-285750"/>
            <a:r>
              <a:rPr lang="en-US" sz="2000" dirty="0"/>
              <a:t>Use the Webex queue to indicate you want to speak</a:t>
            </a:r>
          </a:p>
          <a:p>
            <a:pPr marL="285750" lvl="1" indent="-285750"/>
            <a:r>
              <a:rPr lang="en-US" sz="2000" dirty="0"/>
              <a:t>Wait to hold the microphone to make a comment</a:t>
            </a:r>
          </a:p>
          <a:p>
            <a:pPr marL="285750" lvl="1" indent="-285750"/>
            <a:r>
              <a:rPr lang="en-US" sz="2000" dirty="0"/>
              <a:t>Repeat any questions that are inadvertently asked away from the microphone</a:t>
            </a:r>
          </a:p>
          <a:p>
            <a:pPr marL="285750" lvl="1" indent="-285750"/>
            <a:endParaRPr lang="en-US" sz="2000" dirty="0"/>
          </a:p>
          <a:p>
            <a:pPr marL="0" lvl="1" indent="0">
              <a:buNone/>
            </a:pPr>
            <a:r>
              <a:rPr lang="en-US" dirty="0"/>
              <a:t>Remote Attendees</a:t>
            </a:r>
          </a:p>
          <a:p>
            <a:pPr marL="285750" lvl="1" indent="-285750"/>
            <a:r>
              <a:rPr lang="en-US" sz="2000" dirty="0"/>
              <a:t>Join Webex and set Webex audio as ‘music’</a:t>
            </a:r>
          </a:p>
          <a:p>
            <a:pPr marL="285750" lvl="1" indent="-285750"/>
            <a:r>
              <a:rPr lang="en-US" sz="2000" dirty="0"/>
              <a:t>Use the Webex queue to indicate you want to speak</a:t>
            </a:r>
          </a:p>
          <a:p>
            <a:pPr marL="285750" lvl="1" indent="-285750"/>
            <a:endParaRPr lang="en-US" sz="2000" dirty="0"/>
          </a:p>
          <a:p>
            <a:pPr marL="285750" lvl="1" indent="-285750"/>
            <a:endParaRPr lang="en-US" sz="2000" dirty="0"/>
          </a:p>
          <a:p>
            <a:pPr lvl="1"/>
            <a:endParaRPr lang="en-US" sz="2000" dirty="0"/>
          </a:p>
        </p:txBody>
      </p:sp>
    </p:spTree>
    <p:extLst>
      <p:ext uri="{BB962C8B-B14F-4D97-AF65-F5344CB8AC3E}">
        <p14:creationId xmlns:p14="http://schemas.microsoft.com/office/powerpoint/2010/main" val="5824728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tx1"/>
                </a:solidFill>
              </a:rPr>
              <a:t>TGbi Agenda – March 14, 2024 – AM1</a:t>
            </a:r>
          </a:p>
        </p:txBody>
      </p:sp>
      <p:sp>
        <p:nvSpPr>
          <p:cNvPr id="9218" name="Rectangle 2"/>
          <p:cNvSpPr>
            <a:spLocks noGrp="1" noChangeArrowheads="1"/>
          </p:cNvSpPr>
          <p:nvPr>
            <p:ph idx="1"/>
          </p:nvPr>
        </p:nvSpPr>
        <p:spPr>
          <a:xfrm>
            <a:off x="914401" y="1338927"/>
            <a:ext cx="10361084" cy="4833271"/>
          </a:xfrm>
          <a:ln/>
        </p:spPr>
        <p:txBody>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tx1"/>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800" b="0" spc="-1" dirty="0">
                <a:solidFill>
                  <a:schemeClr val="tx1"/>
                </a:solidFill>
                <a:latin typeface="Times New Roman" panose="02020603050405020304" pitchFamily="18" charset="0"/>
                <a:cs typeface="Times New Roman" panose="02020603050405020304" pitchFamily="18" charset="0"/>
                <a:sym typeface="Arial"/>
              </a:rPr>
              <a:t>Agenda approval –  approved by unanimous consent (34 participants on-line, 7 participants in the room)</a:t>
            </a:r>
          </a:p>
          <a:p>
            <a:pPr marL="0" lvl="1" indent="0">
              <a:defRPr sz="1500" spc="-1">
                <a:latin typeface="Arial"/>
                <a:ea typeface="Arial"/>
                <a:cs typeface="Arial"/>
                <a:sym typeface="Arial"/>
              </a:defRPr>
            </a:pPr>
            <a:endParaRPr lang="en-US" sz="1800" spc="-1" dirty="0">
              <a:solidFill>
                <a:schemeClr val="tx1"/>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solidFill>
                <a:latin typeface="Times New Roman" panose="02020603050405020304" pitchFamily="18" charset="0"/>
                <a:cs typeface="Times New Roman" panose="02020603050405020304" pitchFamily="18" charset="0"/>
                <a:sym typeface="Times New Roman"/>
              </a:rPr>
              <a:t>Tentative teleconference schedule: 10amEDT Thursdays (or Wednesdays to avoid </a:t>
            </a:r>
            <a:r>
              <a:rPr lang="en-US" sz="1800" spc="-1" dirty="0" err="1">
                <a:solidFill>
                  <a:schemeClr val="tx1"/>
                </a:solidFill>
                <a:latin typeface="Times New Roman" panose="02020603050405020304" pitchFamily="18" charset="0"/>
                <a:cs typeface="Times New Roman" panose="02020603050405020304" pitchFamily="18" charset="0"/>
                <a:sym typeface="Times New Roman"/>
              </a:rPr>
              <a:t>TGbn</a:t>
            </a:r>
            <a:r>
              <a:rPr lang="en-US" sz="1800" spc="-1" dirty="0">
                <a:solidFill>
                  <a:schemeClr val="tx1"/>
                </a:solidFill>
                <a:latin typeface="Times New Roman" panose="02020603050405020304" pitchFamily="18" charset="0"/>
                <a:cs typeface="Times New Roman" panose="02020603050405020304" pitchFamily="18" charset="0"/>
                <a:sym typeface="Times New Roman"/>
              </a:rPr>
              <a:t>)</a:t>
            </a: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solidFill>
                <a:latin typeface="Times New Roman" panose="02020603050405020304" pitchFamily="18" charset="0"/>
                <a:cs typeface="Times New Roman" panose="02020603050405020304" pitchFamily="18" charset="0"/>
                <a:sym typeface="Times New Roman"/>
              </a:rPr>
              <a:t>Mar 28, Apr 4, 11, 18, 25, May 2, 9</a:t>
            </a:r>
          </a:p>
          <a:p>
            <a:pPr marL="57150" lvl="1" indent="-342900">
              <a:buFont typeface="Arial" panose="020B0604020202020204" pitchFamily="34" charset="0"/>
              <a:buChar char="•"/>
              <a:defRPr sz="1500" spc="-1">
                <a:latin typeface="Arial"/>
                <a:ea typeface="Arial"/>
                <a:cs typeface="Arial"/>
                <a:sym typeface="Arial"/>
              </a:defRPr>
            </a:pPr>
            <a:endParaRPr lang="en-US" sz="1800" b="1" spc="-1" dirty="0">
              <a:solidFill>
                <a:schemeClr val="tx1"/>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tx1"/>
                </a:solidFill>
                <a:latin typeface="Times New Roman"/>
                <a:cs typeface="Times New Roman"/>
                <a:sym typeface="Times New Roman"/>
              </a:rPr>
              <a:t>Discussion</a:t>
            </a:r>
            <a:endParaRPr lang="en-US" sz="1800" spc="-1" dirty="0">
              <a:solidFill>
                <a:schemeClr val="tx1"/>
              </a:solidFill>
              <a:latin typeface="Times New Roman" panose="02020603050405020304" pitchFamily="18" charset="0"/>
              <a:cs typeface="Times New Roman" panose="02020603050405020304" pitchFamily="18" charset="0"/>
              <a:sym typeface="Arial"/>
            </a:endParaRPr>
          </a:p>
          <a:p>
            <a:pPr marL="285750" indent="-285750">
              <a:buFont typeface="Arial" panose="020B0604020202020204" pitchFamily="34" charset="0"/>
              <a:buChar char="•"/>
              <a:defRPr sz="1500" spc="-1">
                <a:latin typeface="Arial"/>
                <a:ea typeface="Arial"/>
                <a:cs typeface="Arial"/>
                <a:sym typeface="Arial"/>
              </a:defRPr>
            </a:pPr>
            <a:r>
              <a:rPr lang="en-US" sz="1800" b="0" spc="-1" dirty="0">
                <a:solidFill>
                  <a:schemeClr val="tx1"/>
                </a:solidFill>
                <a:latin typeface="Times New Roman" panose="02020603050405020304" pitchFamily="18" charset="0"/>
                <a:cs typeface="Times New Roman" panose="02020603050405020304" pitchFamily="18" charset="0"/>
                <a:sym typeface="Arial"/>
              </a:rPr>
              <a:t>AM1 - </a:t>
            </a:r>
            <a:r>
              <a:rPr lang="en-US" sz="1800" b="0" spc="-1" dirty="0" err="1">
                <a:solidFill>
                  <a:schemeClr val="tx1"/>
                </a:solidFill>
                <a:latin typeface="Times New Roman" panose="02020603050405020304" pitchFamily="18" charset="0"/>
                <a:cs typeface="Times New Roman" panose="02020603050405020304" pitchFamily="18" charset="0"/>
                <a:sym typeface="Arial"/>
              </a:rPr>
              <a:t>Jouni</a:t>
            </a:r>
            <a:r>
              <a:rPr lang="en-US" sz="1800" b="0" spc="-1" dirty="0">
                <a:solidFill>
                  <a:schemeClr val="tx1"/>
                </a:solidFill>
                <a:latin typeface="Times New Roman" panose="02020603050405020304" pitchFamily="18" charset="0"/>
                <a:cs typeface="Times New Roman" panose="02020603050405020304" pitchFamily="18" charset="0"/>
                <a:sym typeface="Arial"/>
              </a:rPr>
              <a:t> </a:t>
            </a:r>
            <a:r>
              <a:rPr lang="en-US" sz="1800" b="0" spc="-1" dirty="0" err="1">
                <a:solidFill>
                  <a:schemeClr val="tx1"/>
                </a:solidFill>
                <a:latin typeface="Times New Roman" panose="02020603050405020304" pitchFamily="18" charset="0"/>
                <a:cs typeface="Times New Roman" panose="02020603050405020304" pitchFamily="18" charset="0"/>
                <a:sym typeface="Arial"/>
              </a:rPr>
              <a:t>Malinen</a:t>
            </a:r>
            <a:r>
              <a:rPr lang="en-US" sz="1800" b="0" spc="-1" dirty="0">
                <a:solidFill>
                  <a:schemeClr val="tx1"/>
                </a:solidFill>
                <a:latin typeface="Times New Roman" panose="02020603050405020304" pitchFamily="18" charset="0"/>
                <a:cs typeface="Times New Roman" panose="02020603050405020304" pitchFamily="18" charset="0"/>
                <a:sym typeface="Arial"/>
              </a:rPr>
              <a:t> 24/46r2</a:t>
            </a:r>
            <a:r>
              <a:rPr lang="en-US" sz="1800" b="0" spc="-1" dirty="0">
                <a:solidFill>
                  <a:schemeClr val="tx1"/>
                </a:solidFill>
                <a:latin typeface="Times New Roman" panose="02020603050405020304" pitchFamily="18" charset="0"/>
                <a:cs typeface="Times New Roman" panose="02020603050405020304" pitchFamily="18" charset="0"/>
                <a:sym typeface="Times New Roman"/>
              </a:rPr>
              <a:t>, continue discussion of 24/604r2, 24/568r1, 24/553r3</a:t>
            </a:r>
            <a:endParaRPr lang="en-US" sz="1800" b="0" spc="-1" dirty="0">
              <a:solidFill>
                <a:schemeClr val="tx1"/>
              </a:solidFill>
              <a:latin typeface="Times New Roman" panose="02020603050405020304" pitchFamily="18" charset="0"/>
              <a:cs typeface="Times New Roman" panose="02020603050405020304" pitchFamily="18" charset="0"/>
              <a:sym typeface="Arial"/>
            </a:endParaRPr>
          </a:p>
          <a:p>
            <a:pPr marL="457200" lvl="2" indent="-342900">
              <a:buFont typeface="Arial" panose="020B0604020202020204" pitchFamily="34" charset="0"/>
              <a:buChar char="•"/>
              <a:defRPr sz="1500" spc="-1">
                <a:latin typeface="Arial"/>
                <a:ea typeface="Arial"/>
                <a:cs typeface="Arial"/>
                <a:sym typeface="Arial"/>
              </a:defRPr>
            </a:pPr>
            <a:endParaRPr lang="en-US" spc="-1" dirty="0">
              <a:solidFill>
                <a:schemeClr val="tx1"/>
              </a:solidFill>
              <a:latin typeface="Times New Roman"/>
              <a:cs typeface="Times New Roman"/>
              <a:sym typeface="Times New Roman"/>
            </a:endParaRPr>
          </a:p>
          <a:p>
            <a:pPr marL="34290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solidFill>
                <a:latin typeface="Times New Roman" panose="02020603050405020304" pitchFamily="18" charset="0"/>
                <a:cs typeface="Times New Roman" panose="02020603050405020304" pitchFamily="18" charset="0"/>
                <a:sym typeface="Arial"/>
              </a:rPr>
              <a:t>Ready for comment collection? End of meeting</a:t>
            </a:r>
          </a:p>
          <a:p>
            <a:pPr marL="34290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tx1"/>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b="1" spc="-1" dirty="0">
                <a:solidFill>
                  <a:schemeClr val="tx1"/>
                </a:solidFill>
                <a:latin typeface="Times New Roman" panose="02020603050405020304" pitchFamily="18" charset="0"/>
                <a:cs typeface="Times New Roman" panose="02020603050405020304" pitchFamily="18" charset="0"/>
                <a:sym typeface="Arial"/>
              </a:rPr>
              <a:t>Adjourn</a:t>
            </a:r>
            <a:endParaRPr lang="en-US" sz="1800" dirty="0">
              <a:solidFill>
                <a:schemeClr val="tx1"/>
              </a:solidFill>
            </a:endParaRP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39585769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March 13, 2024 – PM2</a:t>
            </a:r>
          </a:p>
        </p:txBody>
      </p:sp>
      <p:sp>
        <p:nvSpPr>
          <p:cNvPr id="9218" name="Rectangle 2"/>
          <p:cNvSpPr>
            <a:spLocks noGrp="1" noChangeArrowheads="1"/>
          </p:cNvSpPr>
          <p:nvPr>
            <p:ph idx="1"/>
          </p:nvPr>
        </p:nvSpPr>
        <p:spPr>
          <a:xfrm>
            <a:off x="914401" y="1338927"/>
            <a:ext cx="10361084" cy="4833271"/>
          </a:xfrm>
          <a:ln/>
        </p:spPr>
        <p:txBody>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800" b="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(26 participants on-line, 7 participants in the room)</a:t>
            </a:r>
          </a:p>
          <a:p>
            <a:pPr marL="0" lvl="1" indent="0">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Plenary schedule:</a:t>
            </a:r>
          </a:p>
          <a:p>
            <a:pPr marL="457200" lvl="2"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a:cs typeface="Times New Roman"/>
                <a:sym typeface="Times New Roman"/>
              </a:rPr>
              <a:t>Thursday	AM1 - </a:t>
            </a:r>
            <a:r>
              <a:rPr lang="en-US" sz="1600" spc="-1" dirty="0" err="1">
                <a:solidFill>
                  <a:schemeClr val="bg1">
                    <a:lumMod val="50000"/>
                  </a:schemeClr>
                </a:solidFill>
                <a:latin typeface="Times New Roman" panose="02020603050405020304" pitchFamily="18" charset="0"/>
                <a:cs typeface="Times New Roman" panose="02020603050405020304" pitchFamily="18" charset="0"/>
                <a:sym typeface="Arial"/>
              </a:rPr>
              <a:t>Jouni</a:t>
            </a: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a:t>
            </a:r>
            <a:r>
              <a:rPr lang="en-US" sz="1600" spc="-1" dirty="0" err="1">
                <a:solidFill>
                  <a:schemeClr val="bg1">
                    <a:lumMod val="50000"/>
                  </a:schemeClr>
                </a:solidFill>
                <a:latin typeface="Times New Roman" panose="02020603050405020304" pitchFamily="18" charset="0"/>
                <a:cs typeface="Times New Roman" panose="02020603050405020304" pitchFamily="18" charset="0"/>
                <a:sym typeface="Arial"/>
              </a:rPr>
              <a:t>Malinen</a:t>
            </a: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24/46r2</a:t>
            </a:r>
            <a:endParaRPr lang="en-US" sz="1600" spc="-1" dirty="0">
              <a:solidFill>
                <a:schemeClr val="bg1">
                  <a:lumMod val="50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endParaRPr lang="en-US" sz="18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bg1">
                    <a:lumMod val="50000"/>
                  </a:schemeClr>
                </a:solidFill>
                <a:latin typeface="Times New Roman"/>
                <a:cs typeface="Times New Roman"/>
                <a:sym typeface="Times New Roman"/>
              </a:rPr>
              <a:t>Discussion</a:t>
            </a: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Arial"/>
              </a:rPr>
              <a:t>PM2 - Stephane Baron 24/568r0- presented, Jerome Henry 24/604r0 - presented, Duncan Ho 24/68r3 – presented and ran straw poll</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Arial"/>
              </a:rPr>
              <a:t>discussed 24/553r2</a:t>
            </a:r>
          </a:p>
          <a:p>
            <a:pPr marL="457200" lvl="2" indent="-342900">
              <a:buFont typeface="Arial" panose="020B0604020202020204" pitchFamily="34" charset="0"/>
              <a:buChar char="•"/>
              <a:defRPr sz="1500" spc="-1">
                <a:latin typeface="Arial"/>
                <a:ea typeface="Arial"/>
                <a:cs typeface="Arial"/>
                <a:sym typeface="Arial"/>
              </a:defRPr>
            </a:pPr>
            <a:endParaRPr lang="en-US" spc="-1" dirty="0">
              <a:solidFill>
                <a:schemeClr val="bg1">
                  <a:lumMod val="50000"/>
                </a:schemeClr>
              </a:solidFill>
              <a:latin typeface="Times New Roman"/>
              <a:cs typeface="Times New Roman"/>
              <a:sym typeface="Times New Roman"/>
            </a:endParaRPr>
          </a:p>
          <a:p>
            <a:pPr marL="34290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b="1" spc="-1" dirty="0">
                <a:solidFill>
                  <a:schemeClr val="bg1">
                    <a:lumMod val="50000"/>
                  </a:schemeClr>
                </a:solidFill>
                <a:latin typeface="Times New Roman" panose="02020603050405020304" pitchFamily="18" charset="0"/>
                <a:cs typeface="Times New Roman" panose="02020603050405020304" pitchFamily="18" charset="0"/>
                <a:sym typeface="Arial"/>
              </a:rPr>
              <a:t>Recess</a:t>
            </a:r>
            <a:endParaRPr lang="en-US" sz="1800" dirty="0">
              <a:solidFill>
                <a:schemeClr val="bg1">
                  <a:lumMod val="50000"/>
                </a:schemeClr>
              </a:solidFill>
            </a:endParaRP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17</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355275415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March 12, 2024 – PM2</a:t>
            </a:r>
          </a:p>
        </p:txBody>
      </p:sp>
      <p:sp>
        <p:nvSpPr>
          <p:cNvPr id="9218" name="Rectangle 2"/>
          <p:cNvSpPr>
            <a:spLocks noGrp="1" noChangeArrowheads="1"/>
          </p:cNvSpPr>
          <p:nvPr>
            <p:ph idx="1"/>
          </p:nvPr>
        </p:nvSpPr>
        <p:spPr>
          <a:xfrm>
            <a:off x="914401" y="1338927"/>
            <a:ext cx="10361084" cy="4833271"/>
          </a:xfrm>
          <a:ln/>
        </p:spPr>
        <p:txBody>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b="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(19 participants on-line, 7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400" b="0" spc="-1" dirty="0">
              <a:solidFill>
                <a:schemeClr val="bg1">
                  <a:lumMod val="50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Approve the prior session minutes and teleconference minutes – Motion 39 – completed (note 1 teleconference minutes not ready)</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Times New Roman"/>
              </a:rPr>
              <a:t>Plenary schedule:</a:t>
            </a:r>
          </a:p>
          <a:p>
            <a:pPr marL="457200" lvl="2" indent="-342900">
              <a:buFont typeface="Arial" panose="020B0604020202020204" pitchFamily="34" charset="0"/>
              <a:buChar char="•"/>
              <a:defRPr sz="1500" spc="-1">
                <a:latin typeface="Arial"/>
                <a:ea typeface="Arial"/>
                <a:cs typeface="Arial"/>
                <a:sym typeface="Arial"/>
              </a:defRPr>
            </a:pPr>
            <a:r>
              <a:rPr lang="en-US" sz="1200" spc="-1" dirty="0">
                <a:solidFill>
                  <a:schemeClr val="bg1">
                    <a:lumMod val="50000"/>
                  </a:schemeClr>
                </a:solidFill>
                <a:latin typeface="Times New Roman"/>
                <a:cs typeface="Times New Roman"/>
                <a:sym typeface="Times New Roman"/>
              </a:rPr>
              <a:t>Wednesday	PM2 - </a:t>
            </a:r>
            <a:r>
              <a:rPr lang="en-US" sz="1200" spc="-1" dirty="0">
                <a:solidFill>
                  <a:schemeClr val="bg1">
                    <a:lumMod val="50000"/>
                  </a:schemeClr>
                </a:solidFill>
                <a:latin typeface="Times New Roman" panose="02020603050405020304" pitchFamily="18" charset="0"/>
                <a:cs typeface="Times New Roman" panose="02020603050405020304" pitchFamily="18" charset="0"/>
                <a:sym typeface="Arial"/>
              </a:rPr>
              <a:t>Stephane Baron 24/568r0</a:t>
            </a:r>
            <a:endParaRPr lang="en-US" sz="1200" spc="-1" dirty="0">
              <a:solidFill>
                <a:schemeClr val="bg1">
                  <a:lumMod val="50000"/>
                </a:schemeClr>
              </a:solidFill>
              <a:latin typeface="Times New Roman"/>
              <a:cs typeface="Times New Roman"/>
              <a:sym typeface="Times New Roman"/>
            </a:endParaRPr>
          </a:p>
          <a:p>
            <a:pPr marL="457200" lvl="2" indent="-342900">
              <a:buFont typeface="Arial" panose="020B0604020202020204" pitchFamily="34" charset="0"/>
              <a:buChar char="•"/>
              <a:defRPr sz="1500" spc="-1">
                <a:latin typeface="Arial"/>
                <a:ea typeface="Arial"/>
                <a:cs typeface="Arial"/>
                <a:sym typeface="Arial"/>
              </a:defRPr>
            </a:pPr>
            <a:r>
              <a:rPr lang="en-US" sz="1200" spc="-1" dirty="0">
                <a:solidFill>
                  <a:schemeClr val="bg1">
                    <a:lumMod val="50000"/>
                  </a:schemeClr>
                </a:solidFill>
                <a:latin typeface="Times New Roman"/>
                <a:cs typeface="Times New Roman"/>
                <a:sym typeface="Times New Roman"/>
              </a:rPr>
              <a:t>Thursday	AM1 - </a:t>
            </a:r>
            <a:r>
              <a:rPr lang="en-US" sz="1200" spc="-1" dirty="0" err="1">
                <a:solidFill>
                  <a:schemeClr val="bg1">
                    <a:lumMod val="50000"/>
                  </a:schemeClr>
                </a:solidFill>
                <a:latin typeface="Times New Roman" panose="02020603050405020304" pitchFamily="18" charset="0"/>
                <a:cs typeface="Times New Roman" panose="02020603050405020304" pitchFamily="18" charset="0"/>
                <a:sym typeface="Arial"/>
              </a:rPr>
              <a:t>Jouni</a:t>
            </a:r>
            <a:r>
              <a:rPr lang="en-US" sz="1200" spc="-1" dirty="0">
                <a:solidFill>
                  <a:schemeClr val="bg1">
                    <a:lumMod val="50000"/>
                  </a:schemeClr>
                </a:solidFill>
                <a:latin typeface="Times New Roman" panose="02020603050405020304" pitchFamily="18" charset="0"/>
                <a:cs typeface="Times New Roman" panose="02020603050405020304" pitchFamily="18" charset="0"/>
                <a:sym typeface="Arial"/>
              </a:rPr>
              <a:t> </a:t>
            </a:r>
            <a:r>
              <a:rPr lang="en-US" sz="1200" spc="-1" dirty="0" err="1">
                <a:solidFill>
                  <a:schemeClr val="bg1">
                    <a:lumMod val="50000"/>
                  </a:schemeClr>
                </a:solidFill>
                <a:latin typeface="Times New Roman" panose="02020603050405020304" pitchFamily="18" charset="0"/>
                <a:cs typeface="Times New Roman" panose="02020603050405020304" pitchFamily="18" charset="0"/>
                <a:sym typeface="Arial"/>
              </a:rPr>
              <a:t>Malinen</a:t>
            </a:r>
            <a:r>
              <a:rPr lang="en-US" sz="1200" spc="-1" dirty="0">
                <a:solidFill>
                  <a:schemeClr val="bg1">
                    <a:lumMod val="50000"/>
                  </a:schemeClr>
                </a:solidFill>
                <a:latin typeface="Times New Roman" panose="02020603050405020304" pitchFamily="18" charset="0"/>
                <a:cs typeface="Times New Roman" panose="02020603050405020304" pitchFamily="18" charset="0"/>
                <a:sym typeface="Arial"/>
              </a:rPr>
              <a:t> 24/46r2</a:t>
            </a:r>
            <a:endParaRPr lang="en-US" sz="1200" spc="-1" dirty="0">
              <a:solidFill>
                <a:schemeClr val="bg1">
                  <a:lumMod val="50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PM2 - </a:t>
            </a:r>
            <a:r>
              <a:rPr lang="en-US" sz="1400" spc="-1" dirty="0">
                <a:solidFill>
                  <a:schemeClr val="bg1">
                    <a:lumMod val="50000"/>
                  </a:schemeClr>
                </a:solidFill>
                <a:latin typeface="Times New Roman"/>
                <a:cs typeface="Times New Roman"/>
                <a:sym typeface="Times New Roman"/>
              </a:rPr>
              <a:t>doc 24/0553 review - presented, Ugo Campiglio 24/550r0 - presented</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Recess</a:t>
            </a:r>
            <a:endParaRPr lang="en-US" sz="1400" dirty="0">
              <a:solidFill>
                <a:schemeClr val="bg1">
                  <a:lumMod val="50000"/>
                </a:schemeClr>
              </a:solidFill>
            </a:endParaRP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18</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8936264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March 12, 2024 – AM2</a:t>
            </a:r>
          </a:p>
        </p:txBody>
      </p:sp>
      <p:sp>
        <p:nvSpPr>
          <p:cNvPr id="9218" name="Rectangle 2"/>
          <p:cNvSpPr>
            <a:spLocks noGrp="1" noChangeArrowheads="1"/>
          </p:cNvSpPr>
          <p:nvPr>
            <p:ph idx="1"/>
          </p:nvPr>
        </p:nvSpPr>
        <p:spPr>
          <a:xfrm>
            <a:off x="914401" y="1338927"/>
            <a:ext cx="10361084" cy="4833271"/>
          </a:xfrm>
          <a:ln/>
        </p:spPr>
        <p:txBody>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b="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(18 participants on-line, 8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400" b="0" spc="-1" dirty="0">
              <a:solidFill>
                <a:schemeClr val="bg1">
                  <a:lumMod val="50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Postponed to PM2 - Approve the prior session minutes and teleconference minutes – Motion 39</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Times New Roman"/>
              </a:rPr>
              <a:t>Plenary schedule:</a:t>
            </a:r>
          </a:p>
          <a:p>
            <a:pPr marL="457200" lvl="2" indent="-342900">
              <a:buFont typeface="Arial" panose="020B0604020202020204" pitchFamily="34" charset="0"/>
              <a:buChar char="•"/>
              <a:defRPr sz="1500" spc="-1">
                <a:latin typeface="Arial"/>
                <a:ea typeface="Arial"/>
                <a:cs typeface="Arial"/>
                <a:sym typeface="Arial"/>
              </a:defRPr>
            </a:pPr>
            <a:r>
              <a:rPr lang="en-US" sz="1200" spc="-1" dirty="0">
                <a:solidFill>
                  <a:schemeClr val="bg1">
                    <a:lumMod val="50000"/>
                  </a:schemeClr>
                </a:solidFill>
                <a:latin typeface="Times New Roman"/>
                <a:cs typeface="Times New Roman"/>
                <a:sym typeface="Times New Roman"/>
              </a:rPr>
              <a:t>Tuesday	PM2 – doc 24/0553 review, Ugo Campiglio 24/550r0</a:t>
            </a:r>
          </a:p>
          <a:p>
            <a:pPr marL="457200" lvl="2" indent="-342900">
              <a:buFont typeface="Arial" panose="020B0604020202020204" pitchFamily="34" charset="0"/>
              <a:buChar char="•"/>
              <a:defRPr sz="1500" spc="-1">
                <a:latin typeface="Arial"/>
                <a:ea typeface="Arial"/>
                <a:cs typeface="Arial"/>
                <a:sym typeface="Arial"/>
              </a:defRPr>
            </a:pPr>
            <a:r>
              <a:rPr lang="en-US" sz="1200" spc="-1" dirty="0">
                <a:solidFill>
                  <a:schemeClr val="bg1">
                    <a:lumMod val="50000"/>
                  </a:schemeClr>
                </a:solidFill>
                <a:latin typeface="Times New Roman"/>
                <a:cs typeface="Times New Roman"/>
                <a:sym typeface="Times New Roman"/>
              </a:rPr>
              <a:t>Wednesday	PM2 - </a:t>
            </a:r>
            <a:r>
              <a:rPr lang="en-US" sz="1200" spc="-1" dirty="0">
                <a:solidFill>
                  <a:schemeClr val="bg1">
                    <a:lumMod val="50000"/>
                  </a:schemeClr>
                </a:solidFill>
                <a:latin typeface="Times New Roman" panose="02020603050405020304" pitchFamily="18" charset="0"/>
                <a:cs typeface="Times New Roman" panose="02020603050405020304" pitchFamily="18" charset="0"/>
                <a:sym typeface="Arial"/>
              </a:rPr>
              <a:t>Stephane Baron 24/568r0</a:t>
            </a:r>
            <a:endParaRPr lang="en-US" sz="1200" spc="-1" dirty="0">
              <a:solidFill>
                <a:schemeClr val="bg1">
                  <a:lumMod val="50000"/>
                </a:schemeClr>
              </a:solidFill>
              <a:latin typeface="Times New Roman"/>
              <a:cs typeface="Times New Roman"/>
              <a:sym typeface="Times New Roman"/>
            </a:endParaRPr>
          </a:p>
          <a:p>
            <a:pPr marL="457200" lvl="2" indent="-342900">
              <a:buFont typeface="Arial" panose="020B0604020202020204" pitchFamily="34" charset="0"/>
              <a:buChar char="•"/>
              <a:defRPr sz="1500" spc="-1">
                <a:latin typeface="Arial"/>
                <a:ea typeface="Arial"/>
                <a:cs typeface="Arial"/>
                <a:sym typeface="Arial"/>
              </a:defRPr>
            </a:pPr>
            <a:r>
              <a:rPr lang="en-US" sz="1200" spc="-1" dirty="0">
                <a:solidFill>
                  <a:schemeClr val="bg1">
                    <a:lumMod val="50000"/>
                  </a:schemeClr>
                </a:solidFill>
                <a:latin typeface="Times New Roman"/>
                <a:cs typeface="Times New Roman"/>
                <a:sym typeface="Times New Roman"/>
              </a:rPr>
              <a:t>Thursday	AM1 - </a:t>
            </a:r>
            <a:r>
              <a:rPr lang="en-US" sz="1200" spc="-1" dirty="0" err="1">
                <a:solidFill>
                  <a:schemeClr val="bg1">
                    <a:lumMod val="50000"/>
                  </a:schemeClr>
                </a:solidFill>
                <a:latin typeface="Times New Roman" panose="02020603050405020304" pitchFamily="18" charset="0"/>
                <a:cs typeface="Times New Roman" panose="02020603050405020304" pitchFamily="18" charset="0"/>
                <a:sym typeface="Arial"/>
              </a:rPr>
              <a:t>Jouni</a:t>
            </a:r>
            <a:r>
              <a:rPr lang="en-US" sz="1200" spc="-1" dirty="0">
                <a:solidFill>
                  <a:schemeClr val="bg1">
                    <a:lumMod val="50000"/>
                  </a:schemeClr>
                </a:solidFill>
                <a:latin typeface="Times New Roman" panose="02020603050405020304" pitchFamily="18" charset="0"/>
                <a:cs typeface="Times New Roman" panose="02020603050405020304" pitchFamily="18" charset="0"/>
                <a:sym typeface="Arial"/>
              </a:rPr>
              <a:t> </a:t>
            </a:r>
            <a:r>
              <a:rPr lang="en-US" sz="1200" spc="-1" dirty="0" err="1">
                <a:solidFill>
                  <a:schemeClr val="bg1">
                    <a:lumMod val="50000"/>
                  </a:schemeClr>
                </a:solidFill>
                <a:latin typeface="Times New Roman" panose="02020603050405020304" pitchFamily="18" charset="0"/>
                <a:cs typeface="Times New Roman" panose="02020603050405020304" pitchFamily="18" charset="0"/>
                <a:sym typeface="Arial"/>
              </a:rPr>
              <a:t>Malinen</a:t>
            </a:r>
            <a:r>
              <a:rPr lang="en-US" sz="1200" spc="-1" dirty="0">
                <a:solidFill>
                  <a:schemeClr val="bg1">
                    <a:lumMod val="50000"/>
                  </a:schemeClr>
                </a:solidFill>
                <a:latin typeface="Times New Roman" panose="02020603050405020304" pitchFamily="18" charset="0"/>
                <a:cs typeface="Times New Roman" panose="02020603050405020304" pitchFamily="18" charset="0"/>
                <a:sym typeface="Arial"/>
              </a:rPr>
              <a:t> 24/46r2</a:t>
            </a:r>
            <a:endParaRPr lang="en-US" sz="1200" spc="-1" dirty="0">
              <a:solidFill>
                <a:schemeClr val="bg1">
                  <a:lumMod val="50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AM2 - Submissions: Jarkko </a:t>
            </a:r>
            <a:r>
              <a:rPr lang="en-US" sz="1400" spc="-1" dirty="0" err="1">
                <a:solidFill>
                  <a:schemeClr val="bg1">
                    <a:lumMod val="50000"/>
                  </a:schemeClr>
                </a:solidFill>
                <a:latin typeface="Times New Roman" panose="02020603050405020304" pitchFamily="18" charset="0"/>
                <a:cs typeface="Times New Roman" panose="02020603050405020304" pitchFamily="18" charset="0"/>
                <a:sym typeface="Arial"/>
              </a:rPr>
              <a:t>Kneckt</a:t>
            </a: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 24/579r0, Antonio de la Oliva-withdrew, Domenico </a:t>
            </a:r>
            <a:r>
              <a:rPr lang="en-US" sz="1400" spc="-1" dirty="0" err="1">
                <a:solidFill>
                  <a:schemeClr val="bg1">
                    <a:lumMod val="50000"/>
                  </a:schemeClr>
                </a:solidFill>
                <a:latin typeface="Times New Roman" panose="02020603050405020304" pitchFamily="18" charset="0"/>
                <a:cs typeface="Times New Roman" panose="02020603050405020304" pitchFamily="18" charset="0"/>
                <a:sym typeface="Arial"/>
              </a:rPr>
              <a:t>Ficara</a:t>
            </a: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 23/1984r3, Duncan Ho 24/68r2</a:t>
            </a: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Recess</a:t>
            </a:r>
            <a:endParaRPr lang="en-US" sz="1400" dirty="0">
              <a:solidFill>
                <a:schemeClr val="bg1">
                  <a:lumMod val="50000"/>
                </a:schemeClr>
              </a:solidFill>
            </a:endParaRP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19</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10660453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for 2024 March Plenary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March 11, 2024</a:t>
            </a:r>
          </a:p>
        </p:txBody>
      </p:sp>
      <p:sp>
        <p:nvSpPr>
          <p:cNvPr id="9218" name="Rectangle 2"/>
          <p:cNvSpPr>
            <a:spLocks noGrp="1" noChangeArrowheads="1"/>
          </p:cNvSpPr>
          <p:nvPr>
            <p:ph idx="1"/>
          </p:nvPr>
        </p:nvSpPr>
        <p:spPr>
          <a:xfrm>
            <a:off x="914401" y="1338927"/>
            <a:ext cx="10361084" cy="4833271"/>
          </a:xfrm>
          <a:ln/>
        </p:spPr>
        <p:txBody>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b="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(32 participants on-line, 7 participants in the room)</a:t>
            </a:r>
            <a:endParaRPr lang="en-US" sz="1400" b="0" spc="-1" dirty="0">
              <a:solidFill>
                <a:schemeClr val="bg1">
                  <a:lumMod val="50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Plenary schedule:</a:t>
            </a:r>
          </a:p>
          <a:p>
            <a:pPr marL="457200" lvl="2" indent="-342900">
              <a:buFont typeface="Arial" panose="020B0604020202020204" pitchFamily="34" charset="0"/>
              <a:buChar char="•"/>
              <a:defRPr sz="1500" spc="-1">
                <a:latin typeface="Arial"/>
                <a:ea typeface="Arial"/>
                <a:cs typeface="Arial"/>
                <a:sym typeface="Arial"/>
              </a:defRPr>
            </a:pPr>
            <a:r>
              <a:rPr lang="en-US" sz="1200" spc="-1" dirty="0">
                <a:solidFill>
                  <a:schemeClr val="bg1">
                    <a:lumMod val="50000"/>
                  </a:schemeClr>
                </a:solidFill>
                <a:latin typeface="Times New Roman"/>
                <a:cs typeface="Times New Roman"/>
                <a:sym typeface="Times New Roman"/>
              </a:rPr>
              <a:t>Tuesday 	AM2 - </a:t>
            </a:r>
            <a:r>
              <a:rPr lang="en-US" sz="1200" spc="-1" dirty="0">
                <a:solidFill>
                  <a:schemeClr val="bg1">
                    <a:lumMod val="50000"/>
                  </a:schemeClr>
                </a:solidFill>
                <a:latin typeface="Times New Roman" panose="02020603050405020304" pitchFamily="18" charset="0"/>
                <a:cs typeface="Times New Roman" panose="02020603050405020304" pitchFamily="18" charset="0"/>
                <a:sym typeface="Arial"/>
              </a:rPr>
              <a:t>Jarkko </a:t>
            </a:r>
            <a:r>
              <a:rPr lang="en-US" sz="1200" spc="-1" dirty="0" err="1">
                <a:solidFill>
                  <a:schemeClr val="bg1">
                    <a:lumMod val="50000"/>
                  </a:schemeClr>
                </a:solidFill>
                <a:latin typeface="Times New Roman" panose="02020603050405020304" pitchFamily="18" charset="0"/>
                <a:cs typeface="Times New Roman" panose="02020603050405020304" pitchFamily="18" charset="0"/>
                <a:sym typeface="Arial"/>
              </a:rPr>
              <a:t>Kneckt</a:t>
            </a:r>
            <a:r>
              <a:rPr lang="en-US" sz="1200" spc="-1" dirty="0">
                <a:solidFill>
                  <a:schemeClr val="bg1">
                    <a:lumMod val="50000"/>
                  </a:schemeClr>
                </a:solidFill>
                <a:latin typeface="Times New Roman" panose="02020603050405020304" pitchFamily="18" charset="0"/>
                <a:cs typeface="Times New Roman" panose="02020603050405020304" pitchFamily="18" charset="0"/>
                <a:sym typeface="Arial"/>
              </a:rPr>
              <a:t>, Antonio de la Oliva, Domenico </a:t>
            </a:r>
            <a:r>
              <a:rPr lang="en-US" sz="1200" spc="-1" dirty="0" err="1">
                <a:solidFill>
                  <a:schemeClr val="bg1">
                    <a:lumMod val="50000"/>
                  </a:schemeClr>
                </a:solidFill>
                <a:latin typeface="Times New Roman" panose="02020603050405020304" pitchFamily="18" charset="0"/>
                <a:cs typeface="Times New Roman" panose="02020603050405020304" pitchFamily="18" charset="0"/>
                <a:sym typeface="Arial"/>
              </a:rPr>
              <a:t>Ficara</a:t>
            </a:r>
            <a:endParaRPr lang="en-US" sz="1200" spc="-1" dirty="0">
              <a:solidFill>
                <a:schemeClr val="bg1">
                  <a:lumMod val="50000"/>
                </a:schemeClr>
              </a:solidFill>
              <a:latin typeface="Times New Roman"/>
              <a:cs typeface="Times New Roman"/>
              <a:sym typeface="Times New Roman"/>
            </a:endParaRPr>
          </a:p>
          <a:p>
            <a:pPr marL="457200" lvl="2" indent="-342900">
              <a:buFont typeface="Arial" panose="020B0604020202020204" pitchFamily="34" charset="0"/>
              <a:buChar char="•"/>
              <a:defRPr sz="1500" spc="-1">
                <a:latin typeface="Arial"/>
                <a:ea typeface="Arial"/>
                <a:cs typeface="Arial"/>
                <a:sym typeface="Arial"/>
              </a:defRPr>
            </a:pPr>
            <a:r>
              <a:rPr lang="en-US" sz="1200" spc="-1" dirty="0">
                <a:solidFill>
                  <a:schemeClr val="bg1">
                    <a:lumMod val="50000"/>
                  </a:schemeClr>
                </a:solidFill>
                <a:latin typeface="Times New Roman"/>
                <a:cs typeface="Times New Roman"/>
                <a:sym typeface="Times New Roman"/>
              </a:rPr>
              <a:t>Tuesday	PM2 – doc 24/0553 review</a:t>
            </a:r>
          </a:p>
          <a:p>
            <a:pPr marL="457200" lvl="2" indent="-342900">
              <a:buFont typeface="Arial" panose="020B0604020202020204" pitchFamily="34" charset="0"/>
              <a:buChar char="•"/>
              <a:defRPr sz="1500" spc="-1">
                <a:latin typeface="Arial"/>
                <a:ea typeface="Arial"/>
                <a:cs typeface="Arial"/>
                <a:sym typeface="Arial"/>
              </a:defRPr>
            </a:pPr>
            <a:r>
              <a:rPr lang="en-US" sz="1200" spc="-1" dirty="0">
                <a:solidFill>
                  <a:schemeClr val="bg1">
                    <a:lumMod val="50000"/>
                  </a:schemeClr>
                </a:solidFill>
                <a:latin typeface="Times New Roman"/>
                <a:cs typeface="Times New Roman"/>
                <a:sym typeface="Times New Roman"/>
              </a:rPr>
              <a:t>Wednesday	PM2 - </a:t>
            </a:r>
            <a:r>
              <a:rPr lang="en-US" sz="1200" spc="-1" dirty="0">
                <a:solidFill>
                  <a:schemeClr val="bg1">
                    <a:lumMod val="50000"/>
                  </a:schemeClr>
                </a:solidFill>
                <a:latin typeface="Times New Roman" panose="02020603050405020304" pitchFamily="18" charset="0"/>
                <a:cs typeface="Times New Roman" panose="02020603050405020304" pitchFamily="18" charset="0"/>
                <a:sym typeface="Arial"/>
              </a:rPr>
              <a:t>Stephane Baron, Duncan Ho</a:t>
            </a:r>
            <a:endParaRPr lang="en-US" sz="1200" spc="-1" dirty="0">
              <a:solidFill>
                <a:schemeClr val="bg1">
                  <a:lumMod val="50000"/>
                </a:schemeClr>
              </a:solidFill>
              <a:latin typeface="Times New Roman"/>
              <a:cs typeface="Times New Roman"/>
              <a:sym typeface="Times New Roman"/>
            </a:endParaRPr>
          </a:p>
          <a:p>
            <a:pPr marL="457200" lvl="2" indent="-342900">
              <a:buFont typeface="Arial" panose="020B0604020202020204" pitchFamily="34" charset="0"/>
              <a:buChar char="•"/>
              <a:defRPr sz="1500" spc="-1">
                <a:latin typeface="Arial"/>
                <a:ea typeface="Arial"/>
                <a:cs typeface="Arial"/>
                <a:sym typeface="Arial"/>
              </a:defRPr>
            </a:pPr>
            <a:r>
              <a:rPr lang="en-US" sz="1200" spc="-1" dirty="0">
                <a:solidFill>
                  <a:schemeClr val="bg1">
                    <a:lumMod val="50000"/>
                  </a:schemeClr>
                </a:solidFill>
                <a:latin typeface="Times New Roman"/>
                <a:cs typeface="Times New Roman"/>
                <a:sym typeface="Times New Roman"/>
              </a:rPr>
              <a:t>Thursday	AM1 - </a:t>
            </a:r>
            <a:r>
              <a:rPr lang="en-US" sz="1200" spc="-1" dirty="0" err="1">
                <a:solidFill>
                  <a:schemeClr val="bg1">
                    <a:lumMod val="50000"/>
                  </a:schemeClr>
                </a:solidFill>
                <a:latin typeface="Times New Roman" panose="02020603050405020304" pitchFamily="18" charset="0"/>
                <a:cs typeface="Times New Roman" panose="02020603050405020304" pitchFamily="18" charset="0"/>
                <a:sym typeface="Arial"/>
              </a:rPr>
              <a:t>Jouni</a:t>
            </a:r>
            <a:r>
              <a:rPr lang="en-US" sz="1200" spc="-1" dirty="0">
                <a:solidFill>
                  <a:schemeClr val="bg1">
                    <a:lumMod val="50000"/>
                  </a:schemeClr>
                </a:solidFill>
                <a:latin typeface="Times New Roman" panose="02020603050405020304" pitchFamily="18" charset="0"/>
                <a:cs typeface="Times New Roman" panose="02020603050405020304" pitchFamily="18" charset="0"/>
                <a:sym typeface="Arial"/>
              </a:rPr>
              <a:t> </a:t>
            </a:r>
            <a:r>
              <a:rPr lang="en-US" sz="1200" spc="-1" dirty="0" err="1">
                <a:solidFill>
                  <a:schemeClr val="bg1">
                    <a:lumMod val="50000"/>
                  </a:schemeClr>
                </a:solidFill>
                <a:latin typeface="Times New Roman" panose="02020603050405020304" pitchFamily="18" charset="0"/>
                <a:cs typeface="Times New Roman" panose="02020603050405020304" pitchFamily="18" charset="0"/>
                <a:sym typeface="Arial"/>
              </a:rPr>
              <a:t>Malinen</a:t>
            </a:r>
            <a:r>
              <a:rPr lang="en-US" sz="1200" spc="-1" dirty="0">
                <a:solidFill>
                  <a:schemeClr val="bg1">
                    <a:lumMod val="50000"/>
                  </a:schemeClr>
                </a:solidFill>
                <a:latin typeface="Times New Roman" panose="02020603050405020304" pitchFamily="18" charset="0"/>
                <a:cs typeface="Times New Roman" panose="02020603050405020304" pitchFamily="18" charset="0"/>
                <a:sym typeface="Arial"/>
              </a:rPr>
              <a:t> 24/46r2</a:t>
            </a:r>
            <a:endParaRPr lang="en-US" sz="1200" spc="-1" dirty="0">
              <a:solidFill>
                <a:schemeClr val="bg1">
                  <a:lumMod val="50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Phil Hawkes presented 24/0533</a:t>
            </a: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50000"/>
                </a:schemeClr>
              </a:solidFill>
            </a:endParaRP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20</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33749856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2209800" y="1751762"/>
            <a:ext cx="7770814" cy="3870664"/>
          </a:xfrm>
        </p:spPr>
        <p:txBody>
          <a:bodyPr>
            <a:normAutofit fontScale="85000" lnSpcReduction="20000"/>
          </a:bodyPr>
          <a:lstStyle/>
          <a:p>
            <a:r>
              <a:rPr lang="en-US" dirty="0"/>
              <a:t>TG use case start:				March 2021</a:t>
            </a:r>
          </a:p>
          <a:p>
            <a:r>
              <a:rPr lang="en-US" dirty="0"/>
              <a:t>Use case completion:			February 2022</a:t>
            </a:r>
          </a:p>
          <a:p>
            <a:r>
              <a:rPr lang="en-US" dirty="0"/>
              <a:t>Features identified:				September 2022</a:t>
            </a:r>
          </a:p>
          <a:p>
            <a:r>
              <a:rPr lang="en-US" dirty="0"/>
              <a:t>Comment collection:				</a:t>
            </a:r>
            <a:r>
              <a:rPr lang="en-US" strike="sngStrike" dirty="0">
                <a:solidFill>
                  <a:srgbClr val="FF0000"/>
                </a:solidFill>
              </a:rPr>
              <a:t>March </a:t>
            </a:r>
            <a:r>
              <a:rPr lang="en-US" strike="sngStrike">
                <a:solidFill>
                  <a:srgbClr val="FF0000"/>
                </a:solidFill>
              </a:rPr>
              <a:t>2024 </a:t>
            </a:r>
            <a:r>
              <a:rPr lang="en-US">
                <a:solidFill>
                  <a:srgbClr val="FF0000"/>
                </a:solidFill>
              </a:rPr>
              <a:t>May 2024</a:t>
            </a:r>
            <a:endParaRPr lang="en-US" dirty="0">
              <a:solidFill>
                <a:srgbClr val="FF0000"/>
              </a:solidFill>
            </a:endParaRPr>
          </a:p>
          <a:p>
            <a:r>
              <a:rPr lang="en-US" dirty="0"/>
              <a:t>LB initial:   						</a:t>
            </a:r>
            <a:r>
              <a:rPr lang="en-US" dirty="0">
                <a:solidFill>
                  <a:srgbClr val="FF0000"/>
                </a:solidFill>
              </a:rPr>
              <a:t>July 2024</a:t>
            </a:r>
          </a:p>
          <a:p>
            <a:r>
              <a:rPr lang="en-US" dirty="0"/>
              <a:t>LB re-circ:  						December 2024 </a:t>
            </a:r>
          </a:p>
          <a:p>
            <a:r>
              <a:rPr lang="en-US" dirty="0"/>
              <a:t>Ballot Pool: 						January 2025</a:t>
            </a:r>
          </a:p>
          <a:p>
            <a:r>
              <a:rPr lang="en-US" dirty="0"/>
              <a:t>MDR: 							January 2025</a:t>
            </a:r>
          </a:p>
          <a:p>
            <a:r>
              <a:rPr lang="en-US" dirty="0"/>
              <a:t>SA ballot: 						May 2025</a:t>
            </a:r>
          </a:p>
          <a:p>
            <a:r>
              <a:rPr lang="en-US" dirty="0"/>
              <a:t>SA re-circ: 						July 2025 </a:t>
            </a:r>
          </a:p>
          <a:p>
            <a:r>
              <a:rPr lang="en-US" dirty="0"/>
              <a:t>802.11/EC approval: 			January 2026</a:t>
            </a:r>
          </a:p>
          <a:p>
            <a:r>
              <a:rPr lang="en-US" dirty="0" err="1"/>
              <a:t>RevCom</a:t>
            </a:r>
            <a:r>
              <a:rPr lang="en-US" dirty="0"/>
              <a:t>/SASB approval: 		March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41</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sz="1800" b="0" dirty="0">
                <a:solidFill>
                  <a:schemeClr val="tx1"/>
                </a:solidFill>
                <a:sym typeface="Arial"/>
              </a:rPr>
              <a:t>Approve directing the Editor to create a Draft 0.3 with the texts that have been approved during this plenary and in earlier teleconferences.</a:t>
            </a:r>
          </a:p>
          <a:p>
            <a:pPr marL="0" indent="0">
              <a:buNone/>
            </a:pPr>
            <a:r>
              <a:rPr lang="en-US" sz="1800" b="0" dirty="0">
                <a:solidFill>
                  <a:schemeClr val="tx1"/>
                </a:solidFill>
                <a:sym typeface="Arial"/>
              </a:rPr>
              <a:t>Specifically: 24/568r2, 24/150r5, 23/1664r7, 23/68r4</a:t>
            </a:r>
            <a:endParaRPr lang="en-US" sz="1800" b="0" dirty="0">
              <a:solidFill>
                <a:schemeClr val="tx1"/>
              </a:solidFill>
            </a:endParaRPr>
          </a:p>
          <a:p>
            <a:endParaRPr lang="en-US" sz="1800" b="0" dirty="0">
              <a:solidFill>
                <a:schemeClr val="tx1"/>
              </a:solidFill>
            </a:endParaRPr>
          </a:p>
          <a:p>
            <a:r>
              <a:rPr lang="en-US" sz="1800" b="0" dirty="0"/>
              <a:t>Mover: Po-Kai Huang	</a:t>
            </a:r>
          </a:p>
          <a:p>
            <a:r>
              <a:rPr lang="en-US" sz="1800" b="0" dirty="0"/>
              <a:t>Second:   Jerome Henry</a:t>
            </a:r>
          </a:p>
          <a:p>
            <a:r>
              <a:rPr lang="en-US" sz="1800" b="0" strike="sngStrike" dirty="0"/>
              <a:t>Approved by unanimous consent</a:t>
            </a:r>
            <a:r>
              <a:rPr lang="en-US" sz="1800" b="0" dirty="0"/>
              <a:t>,   26 Yes, 1 No, 3 A</a:t>
            </a:r>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16650533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40</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sz="1800" b="0" dirty="0">
                <a:solidFill>
                  <a:schemeClr val="tx1"/>
                </a:solidFill>
                <a:sym typeface="Arial"/>
              </a:rPr>
              <a:t>Approve directing the Editor to add the text in 24/46r2 to the current draft.</a:t>
            </a:r>
            <a:endParaRPr lang="en-US" sz="1800" b="0" dirty="0">
              <a:solidFill>
                <a:srgbClr val="262626"/>
              </a:solidFill>
              <a:effectLst/>
              <a:latin typeface="Helvetica Neue" panose="02000503000000020004" pitchFamily="2" charset="0"/>
            </a:endParaRPr>
          </a:p>
          <a:p>
            <a:endParaRPr lang="en-US" sz="1800" b="0" dirty="0">
              <a:solidFill>
                <a:schemeClr val="tx1"/>
              </a:solidFill>
            </a:endParaRPr>
          </a:p>
          <a:p>
            <a:r>
              <a:rPr lang="en-US" sz="1800" b="0" dirty="0"/>
              <a:t>Mover: </a:t>
            </a:r>
            <a:r>
              <a:rPr lang="en-US" sz="1800" b="0" spc="-1" dirty="0" err="1">
                <a:solidFill>
                  <a:schemeClr val="tx1"/>
                </a:solidFill>
                <a:latin typeface="Times New Roman" panose="02020603050405020304" pitchFamily="18" charset="0"/>
                <a:cs typeface="Times New Roman" panose="02020603050405020304" pitchFamily="18" charset="0"/>
                <a:sym typeface="Arial"/>
              </a:rPr>
              <a:t>Jouni</a:t>
            </a:r>
            <a:r>
              <a:rPr lang="en-US" sz="1800" b="0" spc="-1" dirty="0">
                <a:solidFill>
                  <a:schemeClr val="tx1"/>
                </a:solidFill>
                <a:latin typeface="Times New Roman" panose="02020603050405020304" pitchFamily="18" charset="0"/>
                <a:cs typeface="Times New Roman" panose="02020603050405020304" pitchFamily="18" charset="0"/>
                <a:sym typeface="Arial"/>
              </a:rPr>
              <a:t> </a:t>
            </a:r>
            <a:r>
              <a:rPr lang="en-US" sz="1800" b="0" spc="-1" dirty="0" err="1">
                <a:solidFill>
                  <a:schemeClr val="tx1"/>
                </a:solidFill>
                <a:latin typeface="Times New Roman" panose="02020603050405020304" pitchFamily="18" charset="0"/>
                <a:cs typeface="Times New Roman" panose="02020603050405020304" pitchFamily="18" charset="0"/>
                <a:sym typeface="Arial"/>
              </a:rPr>
              <a:t>Malinen</a:t>
            </a:r>
            <a:r>
              <a:rPr lang="en-US" sz="1800" b="0" spc="-1" dirty="0">
                <a:solidFill>
                  <a:schemeClr val="tx1"/>
                </a:solidFill>
                <a:latin typeface="Times New Roman" panose="02020603050405020304" pitchFamily="18" charset="0"/>
                <a:cs typeface="Times New Roman" panose="02020603050405020304" pitchFamily="18" charset="0"/>
                <a:sym typeface="Arial"/>
              </a:rPr>
              <a:t> </a:t>
            </a:r>
            <a:endParaRPr lang="en-US" sz="1800" b="0" dirty="0"/>
          </a:p>
          <a:p>
            <a:r>
              <a:rPr lang="en-US" sz="1800" b="0" dirty="0"/>
              <a:t>Second:   Stephen McCann</a:t>
            </a:r>
          </a:p>
          <a:p>
            <a:r>
              <a:rPr lang="en-US" sz="1800" b="0" strike="sngStrike" dirty="0"/>
              <a:t>Approved by unanimous consent</a:t>
            </a:r>
            <a:r>
              <a:rPr lang="en-US" sz="1800" b="0" dirty="0"/>
              <a:t>,  22 Yes, 14 No, 5 A</a:t>
            </a:r>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40592382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39</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sz="1800" b="0" dirty="0">
                <a:solidFill>
                  <a:schemeClr val="tx1"/>
                </a:solidFill>
                <a:sym typeface="Arial"/>
              </a:rPr>
              <a:t>Approve the prior session minutes and teleconference minutes: </a:t>
            </a:r>
            <a:endParaRPr lang="en-US" sz="1800" b="0" dirty="0">
              <a:solidFill>
                <a:srgbClr val="262626"/>
              </a:solidFill>
              <a:effectLst/>
              <a:latin typeface="Helvetica Neue" panose="02000503000000020004" pitchFamily="2" charset="0"/>
            </a:endParaRPr>
          </a:p>
          <a:p>
            <a:r>
              <a:rPr lang="en-US" sz="1800" b="0" dirty="0">
                <a:solidFill>
                  <a:schemeClr val="tx1"/>
                </a:solidFill>
              </a:rPr>
              <a:t>24/125r0 (interim minutes), 24/228r0 (Jan. 31 telecon), 24/274r0 (Feb. 7 telecon), 24/394r0 (Feb. 15 telecon)</a:t>
            </a:r>
          </a:p>
          <a:p>
            <a:endParaRPr lang="en-US" sz="1800" b="0" dirty="0">
              <a:solidFill>
                <a:schemeClr val="tx1"/>
              </a:solidFill>
            </a:endParaRPr>
          </a:p>
          <a:p>
            <a:r>
              <a:rPr lang="en-US" sz="1800" b="0" dirty="0"/>
              <a:t>Mover:  Jarkko </a:t>
            </a:r>
            <a:r>
              <a:rPr lang="en-US" sz="1800" b="0" dirty="0" err="1"/>
              <a:t>Kneckt</a:t>
            </a:r>
            <a:endParaRPr lang="en-US" sz="1800" b="0" dirty="0"/>
          </a:p>
          <a:p>
            <a:r>
              <a:rPr lang="en-US" sz="1800" b="0" dirty="0"/>
              <a:t>Second:   Stephane Baron</a:t>
            </a:r>
          </a:p>
          <a:p>
            <a:r>
              <a:rPr lang="en-US" sz="1800" b="0" dirty="0"/>
              <a:t>Approved by unanimous consent, </a:t>
            </a:r>
            <a:r>
              <a:rPr lang="en-US" sz="1800" b="0" strike="sngStrike" dirty="0"/>
              <a:t> xx Yes, xx No, x A</a:t>
            </a:r>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15926523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DACF7-3A53-05EF-8109-4532F9A80083}"/>
              </a:ext>
            </a:extLst>
          </p:cNvPr>
          <p:cNvSpPr>
            <a:spLocks noGrp="1"/>
          </p:cNvSpPr>
          <p:nvPr>
            <p:ph type="title"/>
          </p:nvPr>
        </p:nvSpPr>
        <p:spPr/>
        <p:txBody>
          <a:bodyPr/>
          <a:lstStyle/>
          <a:p>
            <a:r>
              <a:rPr lang="en-US" dirty="0"/>
              <a:t>Organizing Plan</a:t>
            </a:r>
          </a:p>
        </p:txBody>
      </p:sp>
      <p:sp>
        <p:nvSpPr>
          <p:cNvPr id="4" name="Slide Number Placeholder 3">
            <a:extLst>
              <a:ext uri="{FF2B5EF4-FFF2-40B4-BE49-F238E27FC236}">
                <a16:creationId xmlns:a16="http://schemas.microsoft.com/office/drawing/2014/main" id="{33FF0A6E-092B-27B0-97AA-B288E9E29598}"/>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graphicFrame>
        <p:nvGraphicFramePr>
          <p:cNvPr id="5" name="Content Placeholder 4">
            <a:extLst>
              <a:ext uri="{FF2B5EF4-FFF2-40B4-BE49-F238E27FC236}">
                <a16:creationId xmlns:a16="http://schemas.microsoft.com/office/drawing/2014/main" id="{EA86CD28-5652-B4C3-1526-786B09C64409}"/>
              </a:ext>
            </a:extLst>
          </p:cNvPr>
          <p:cNvGraphicFramePr>
            <a:graphicFrameLocks noGrp="1"/>
          </p:cNvGraphicFramePr>
          <p:nvPr>
            <p:ph idx="1"/>
            <p:extLst>
              <p:ext uri="{D42A27DB-BD31-4B8C-83A1-F6EECF244321}">
                <p14:modId xmlns:p14="http://schemas.microsoft.com/office/powerpoint/2010/main" val="2620798557"/>
              </p:ext>
            </p:extLst>
          </p:nvPr>
        </p:nvGraphicFramePr>
        <p:xfrm>
          <a:off x="914400" y="1981200"/>
          <a:ext cx="10361613" cy="41132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38549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440F2-F4F3-57D7-068F-EE7CC89F5F01}"/>
              </a:ext>
            </a:extLst>
          </p:cNvPr>
          <p:cNvSpPr>
            <a:spLocks noGrp="1"/>
          </p:cNvSpPr>
          <p:nvPr>
            <p:ph type="title"/>
          </p:nvPr>
        </p:nvSpPr>
        <p:spPr/>
        <p:txBody>
          <a:bodyPr/>
          <a:lstStyle/>
          <a:p>
            <a:r>
              <a:rPr lang="en-US" dirty="0"/>
              <a:t>Amendment title</a:t>
            </a:r>
          </a:p>
        </p:txBody>
      </p:sp>
      <p:sp>
        <p:nvSpPr>
          <p:cNvPr id="3" name="Content Placeholder 2">
            <a:extLst>
              <a:ext uri="{FF2B5EF4-FFF2-40B4-BE49-F238E27FC236}">
                <a16:creationId xmlns:a16="http://schemas.microsoft.com/office/drawing/2014/main" id="{C4C11C74-8F1B-E411-874B-C743893FD4DF}"/>
              </a:ext>
            </a:extLst>
          </p:cNvPr>
          <p:cNvSpPr>
            <a:spLocks noGrp="1"/>
          </p:cNvSpPr>
          <p:nvPr>
            <p:ph idx="1"/>
          </p:nvPr>
        </p:nvSpPr>
        <p:spPr/>
        <p:txBody>
          <a:bodyPr/>
          <a:lstStyle/>
          <a:p>
            <a:r>
              <a:rPr lang="en-US"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a:p>
            <a:endParaRPr lang="en-US" dirty="0"/>
          </a:p>
        </p:txBody>
      </p:sp>
      <p:sp>
        <p:nvSpPr>
          <p:cNvPr id="4" name="Slide Number Placeholder 3">
            <a:extLst>
              <a:ext uri="{FF2B5EF4-FFF2-40B4-BE49-F238E27FC236}">
                <a16:creationId xmlns:a16="http://schemas.microsoft.com/office/drawing/2014/main" id="{AF66ACC4-B14C-F452-BCF5-F594B188275A}"/>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1178900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1943" y="1524000"/>
            <a:ext cx="10361084" cy="1065213"/>
          </a:xfrm>
          <a:ln/>
        </p:spPr>
        <p:txBody>
          <a:bodyPr/>
          <a:lstStyle/>
          <a:p>
            <a:pPr algn="ctr">
              <a:defRPr sz="2700" b="1" spc="-1">
                <a:latin typeface="Times New Roman"/>
                <a:ea typeface="Times New Roman"/>
                <a:cs typeface="Times New Roman"/>
                <a:sym typeface="Times New Roman"/>
              </a:defRPr>
            </a:pPr>
            <a:r>
              <a:rPr lang="en-US" dirty="0"/>
              <a:t>IEEE 802.11  </a:t>
            </a:r>
            <a:br>
              <a:rPr lang="en-US" dirty="0"/>
            </a:br>
            <a:r>
              <a:rPr lang="en-US" dirty="0"/>
              <a:t>Enhanced Data Privacy Task Group</a:t>
            </a:r>
          </a:p>
        </p:txBody>
      </p:sp>
      <p:sp>
        <p:nvSpPr>
          <p:cNvPr id="5122" name="Rectangle 2"/>
          <p:cNvSpPr>
            <a:spLocks noGrp="1" noChangeArrowheads="1"/>
          </p:cNvSpPr>
          <p:nvPr>
            <p:ph idx="1"/>
          </p:nvPr>
        </p:nvSpPr>
        <p:spPr>
          <a:xfrm>
            <a:off x="914401" y="2895600"/>
            <a:ext cx="10361084" cy="3198814"/>
          </a:xfrm>
          <a:ln/>
        </p:spPr>
        <p:txBody>
          <a:bodyPr/>
          <a:lstStyle/>
          <a:p>
            <a:pPr algn="ctr">
              <a:spcBef>
                <a:spcPts val="400"/>
              </a:spcBef>
              <a:defRPr sz="2000" b="1" spc="-1">
                <a:latin typeface="Times New Roman"/>
                <a:ea typeface="Times New Roman"/>
                <a:cs typeface="Times New Roman"/>
                <a:sym typeface="Times New Roman"/>
              </a:defRPr>
            </a:pPr>
            <a:r>
              <a:rPr lang="en-US" dirty="0"/>
              <a:t>Chair: Carol Ansley</a:t>
            </a:r>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March IEEE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March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https://cvent.me/PE85XZ</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2859787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6EBD6-6BC7-8AFA-A1BD-7FA59A9BFDFE}"/>
              </a:ext>
            </a:extLst>
          </p:cNvPr>
          <p:cNvSpPr>
            <a:spLocks noGrp="1"/>
          </p:cNvSpPr>
          <p:nvPr>
            <p:ph type="title"/>
          </p:nvPr>
        </p:nvSpPr>
        <p:spPr/>
        <p:txBody>
          <a:bodyPr/>
          <a:lstStyle/>
          <a:p>
            <a:r>
              <a:rPr lang="en-US" dirty="0"/>
              <a:t>Attendance, etc.</a:t>
            </a:r>
          </a:p>
        </p:txBody>
      </p:sp>
      <p:sp>
        <p:nvSpPr>
          <p:cNvPr id="3" name="Content Placeholder 2">
            <a:extLst>
              <a:ext uri="{FF2B5EF4-FFF2-40B4-BE49-F238E27FC236}">
                <a16:creationId xmlns:a16="http://schemas.microsoft.com/office/drawing/2014/main" id="{8F6F0028-72F9-766A-1926-5AF778E5EAB9}"/>
              </a:ext>
            </a:extLst>
          </p:cNvPr>
          <p:cNvSpPr>
            <a:spLocks noGrp="1"/>
          </p:cNvSpPr>
          <p:nvPr>
            <p:ph idx="1"/>
          </p:nvPr>
        </p:nvSpPr>
        <p:spPr/>
        <p:txBody>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lang="en-US"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 recordings</a:t>
            </a:r>
          </a:p>
          <a:p>
            <a:endParaRPr lang="en-US" dirty="0"/>
          </a:p>
        </p:txBody>
      </p:sp>
      <p:sp>
        <p:nvSpPr>
          <p:cNvPr id="4" name="Slide Number Placeholder 3">
            <a:extLst>
              <a:ext uri="{FF2B5EF4-FFF2-40B4-BE49-F238E27FC236}">
                <a16:creationId xmlns:a16="http://schemas.microsoft.com/office/drawing/2014/main" id="{0741C079-578C-6C49-2972-6CD0C65178E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67846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946A4-C6A2-983C-A92C-C712B151C9A6}"/>
              </a:ext>
            </a:extLst>
          </p:cNvPr>
          <p:cNvSpPr>
            <a:spLocks noGrp="1"/>
          </p:cNvSpPr>
          <p:nvPr>
            <p:ph type="title"/>
          </p:nvPr>
        </p:nvSpPr>
        <p:spPr/>
        <p:txBody>
          <a:bodyPr/>
          <a:lstStyle/>
          <a:p>
            <a:r>
              <a:rPr lang="en-US" sz="3600" dirty="0"/>
              <a:t>Essential Patent Claims</a:t>
            </a:r>
          </a:p>
        </p:txBody>
      </p:sp>
      <p:sp>
        <p:nvSpPr>
          <p:cNvPr id="3" name="Content Placeholder 2">
            <a:extLst>
              <a:ext uri="{FF2B5EF4-FFF2-40B4-BE49-F238E27FC236}">
                <a16:creationId xmlns:a16="http://schemas.microsoft.com/office/drawing/2014/main" id="{1B51169A-CA24-92E7-6F94-5EA60F95650D}"/>
              </a:ext>
            </a:extLst>
          </p:cNvPr>
          <p:cNvSpPr>
            <a:spLocks noGrp="1"/>
          </p:cNvSpPr>
          <p:nvPr>
            <p:ph idx="1"/>
          </p:nvPr>
        </p:nvSpPr>
        <p:spPr/>
        <p:txBody>
          <a:bodyPr/>
          <a:lstStyle/>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shall</a:t>
            </a:r>
            <a:r>
              <a:rPr lang="en-US" altLang="en-US" sz="2400"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457200" lvl="1" indent="0" eaLnBrk="1" hangingPunct="1">
              <a:buClr>
                <a:srgbClr val="4AC9E3"/>
              </a:buClr>
              <a:buSzPct val="150000"/>
              <a:defRPr/>
            </a:pPr>
            <a:endParaRPr lang="en-US" altLang="en-US" sz="2400" b="1" dirty="0">
              <a:latin typeface="Calibri" panose="020F0502020204030204" pitchFamily="34" charset="0"/>
              <a:cs typeface="Calibri" panose="020F0502020204030204" pitchFamily="34" charset="0"/>
            </a:endParaRPr>
          </a:p>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should </a:t>
            </a:r>
            <a:r>
              <a:rPr lang="en-US" altLang="en-US" sz="2400"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marL="457200" lvl="1" indent="0" eaLnBrk="1" hangingPunct="1">
              <a:buSzPct val="150000"/>
              <a:defRPr/>
            </a:pPr>
            <a:endParaRPr lang="en-US" altLang="en-US" sz="2800" b="1" dirty="0">
              <a:latin typeface="Calibri" panose="020F0502020204030204" pitchFamily="34" charset="0"/>
              <a:cs typeface="Calibri" panose="020F0502020204030204" pitchFamily="34" charset="0"/>
            </a:endParaRPr>
          </a:p>
          <a:p>
            <a:pPr marL="457200" lvl="1" indent="0" algn="ctr" hangingPunct="1">
              <a:defRPr/>
            </a:pPr>
            <a:r>
              <a:rPr lang="en-US" altLang="en-US" sz="3600" b="1" dirty="0">
                <a:latin typeface="Calibri" panose="020F0502020204030204" pitchFamily="34" charset="0"/>
                <a:cs typeface="Calibri" panose="020F0502020204030204" pitchFamily="34" charset="0"/>
              </a:rPr>
              <a:t>Early identification of holders of potential Essential Patent Claims is encouraged</a:t>
            </a:r>
          </a:p>
          <a:p>
            <a:pPr marL="0" indent="0"/>
            <a:endParaRPr lang="en-US" dirty="0"/>
          </a:p>
        </p:txBody>
      </p:sp>
      <p:sp>
        <p:nvSpPr>
          <p:cNvPr id="4" name="Slide Number Placeholder 3">
            <a:extLst>
              <a:ext uri="{FF2B5EF4-FFF2-40B4-BE49-F238E27FC236}">
                <a16:creationId xmlns:a16="http://schemas.microsoft.com/office/drawing/2014/main" id="{EC3AC30C-08EB-3168-3A81-FC0BA1D3306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730441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74924-9F4E-B190-4642-DE81F5E48529}"/>
              </a:ext>
            </a:extLst>
          </p:cNvPr>
          <p:cNvSpPr>
            <a:spLocks noGrp="1"/>
          </p:cNvSpPr>
          <p:nvPr>
            <p:ph type="title"/>
          </p:nvPr>
        </p:nvSpPr>
        <p:spPr/>
        <p:txBody>
          <a:bodyPr/>
          <a:lstStyle/>
          <a:p>
            <a:r>
              <a:rPr lang="en-US" dirty="0"/>
              <a:t>Inform IEEE of Essential Patent Claims</a:t>
            </a:r>
          </a:p>
        </p:txBody>
      </p:sp>
      <p:sp>
        <p:nvSpPr>
          <p:cNvPr id="3" name="Content Placeholder 2">
            <a:extLst>
              <a:ext uri="{FF2B5EF4-FFF2-40B4-BE49-F238E27FC236}">
                <a16:creationId xmlns:a16="http://schemas.microsoft.com/office/drawing/2014/main" id="{E192BC4F-B453-F637-529A-293154F5A5FC}"/>
              </a:ext>
            </a:extLst>
          </p:cNvPr>
          <p:cNvSpPr>
            <a:spLocks noGrp="1"/>
          </p:cNvSpPr>
          <p:nvPr>
            <p:ph idx="1"/>
          </p:nvPr>
        </p:nvSpPr>
        <p:spPr/>
        <p:txBody>
          <a:bodyPr/>
          <a:lstStyle/>
          <a:p>
            <a:pPr marL="0" indent="0" hangingPunct="1">
              <a:buClr>
                <a:srgbClr val="4AC9E3"/>
              </a:buClr>
              <a:buSzPct val="150000"/>
              <a:defRPr/>
            </a:pPr>
            <a:r>
              <a:rPr lang="en-US" altLang="en-US" sz="2000" b="1" dirty="0">
                <a:latin typeface="Calibri" pitchFamily="34" charset="0"/>
                <a:cs typeface="Calibri" pitchFamily="34" charset="0"/>
              </a:rPr>
              <a:t>Cause an LOA to be submitted to the IEEE SA (patcom@ieee.org);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Provide the chair of this group with the identity of the holder(s) of any and all such claims as soon as possible;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Speak up now and respond to this Call for Potentially Essential Patents</a:t>
            </a:r>
          </a:p>
          <a:p>
            <a:pPr eaLnBrk="1" hangingPunct="1">
              <a:buClr>
                <a:srgbClr val="C00000"/>
              </a:buClr>
              <a:buSzPct val="150000"/>
              <a:buFont typeface="Arial" panose="020B0604020202020204" pitchFamily="34" charset="0"/>
              <a:buChar char="•"/>
              <a:defRPr/>
            </a:pPr>
            <a:endParaRPr lang="en-US" altLang="en-US" sz="2000" b="1" dirty="0">
              <a:latin typeface="Calibri" pitchFamily="34" charset="0"/>
              <a:cs typeface="Calibri" pitchFamily="34" charset="0"/>
            </a:endParaRPr>
          </a:p>
          <a:p>
            <a:pPr marL="0" indent="0" eaLnBrk="1" hangingPunct="1">
              <a:buClr>
                <a:srgbClr val="C00000"/>
              </a:buClr>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sz="2000" dirty="0"/>
          </a:p>
        </p:txBody>
      </p:sp>
      <p:sp>
        <p:nvSpPr>
          <p:cNvPr id="4" name="Slide Number Placeholder 3">
            <a:extLst>
              <a:ext uri="{FF2B5EF4-FFF2-40B4-BE49-F238E27FC236}">
                <a16:creationId xmlns:a16="http://schemas.microsoft.com/office/drawing/2014/main" id="{9B03A2C2-4BDE-DD27-9431-83E5685167A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4256938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9759A-D8C5-F47B-CC70-4277A357FAE7}"/>
              </a:ext>
            </a:extLst>
          </p:cNvPr>
          <p:cNvSpPr>
            <a:spLocks noGrp="1"/>
          </p:cNvSpPr>
          <p:nvPr>
            <p:ph type="title"/>
          </p:nvPr>
        </p:nvSpPr>
        <p:spPr/>
        <p:txBody>
          <a:bodyPr/>
          <a:lstStyle/>
          <a:p>
            <a:r>
              <a:rPr lang="en-US" dirty="0"/>
              <a:t>Additional patent-related information</a:t>
            </a:r>
          </a:p>
        </p:txBody>
      </p:sp>
      <p:sp>
        <p:nvSpPr>
          <p:cNvPr id="3" name="Content Placeholder 2">
            <a:extLst>
              <a:ext uri="{FF2B5EF4-FFF2-40B4-BE49-F238E27FC236}">
                <a16:creationId xmlns:a16="http://schemas.microsoft.com/office/drawing/2014/main" id="{0BCDE9FB-2C50-4FF1-7260-9EAB381C640C}"/>
              </a:ext>
            </a:extLst>
          </p:cNvPr>
          <p:cNvSpPr>
            <a:spLocks noGrp="1"/>
          </p:cNvSpPr>
          <p:nvPr>
            <p:ph idx="1"/>
          </p:nvPr>
        </p:nvSpPr>
        <p:spPr/>
        <p:txBody>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endParaRPr lang="en-US" dirty="0"/>
          </a:p>
        </p:txBody>
      </p:sp>
      <p:sp>
        <p:nvSpPr>
          <p:cNvPr id="4" name="Slide Number Placeholder 3">
            <a:extLst>
              <a:ext uri="{FF2B5EF4-FFF2-40B4-BE49-F238E27FC236}">
                <a16:creationId xmlns:a16="http://schemas.microsoft.com/office/drawing/2014/main" id="{EA8CBFD6-83CB-8668-01AE-3DA14CF936A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881313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0672F-BDB6-C733-F966-1509036306E3}"/>
              </a:ext>
            </a:extLst>
          </p:cNvPr>
          <p:cNvSpPr>
            <a:spLocks noGrp="1"/>
          </p:cNvSpPr>
          <p:nvPr>
            <p:ph type="title"/>
          </p:nvPr>
        </p:nvSpPr>
        <p:spPr/>
        <p:txBody>
          <a:bodyPr/>
          <a:lstStyle/>
          <a:p>
            <a:r>
              <a:rPr lang="en-US" altLang="en-US" dirty="0"/>
              <a:t>Other Guidelines for IEEE Working Group Meetings</a:t>
            </a:r>
            <a:endParaRPr lang="en-US" dirty="0"/>
          </a:p>
        </p:txBody>
      </p:sp>
      <p:sp>
        <p:nvSpPr>
          <p:cNvPr id="3" name="Content Placeholder 2">
            <a:extLst>
              <a:ext uri="{FF2B5EF4-FFF2-40B4-BE49-F238E27FC236}">
                <a16:creationId xmlns:a16="http://schemas.microsoft.com/office/drawing/2014/main" id="{8F18A120-B0AE-5214-8E92-FC26A8917AF8}"/>
              </a:ext>
            </a:extLst>
          </p:cNvPr>
          <p:cNvSpPr>
            <a:spLocks noGrp="1"/>
          </p:cNvSpPr>
          <p:nvPr>
            <p:ph idx="1"/>
          </p:nvPr>
        </p:nvSpPr>
        <p:spPr>
          <a:xfrm>
            <a:off x="914401" y="1905001"/>
            <a:ext cx="10361084" cy="4189414"/>
          </a:xfrm>
        </p:spPr>
        <p:txBody>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C611DB45-F510-8724-F16A-CBFF0AA7458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8406328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4190</TotalTime>
  <Words>2762</Words>
  <Application>Microsoft Macintosh PowerPoint</Application>
  <PresentationFormat>Widescreen</PresentationFormat>
  <Paragraphs>300</Paragraphs>
  <Slides>26</Slides>
  <Notes>8</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4" baseType="lpstr">
      <vt:lpstr>Arial</vt:lpstr>
      <vt:lpstr>Calibri</vt:lpstr>
      <vt:lpstr>Helvetica Neue</vt:lpstr>
      <vt:lpstr>Monotype Sorts</vt:lpstr>
      <vt:lpstr>Symbol</vt:lpstr>
      <vt:lpstr>Times New Roman</vt:lpstr>
      <vt:lpstr>Office Theme</vt:lpstr>
      <vt:lpstr>Document</vt:lpstr>
      <vt:lpstr>March Plenary Session Agenda</vt:lpstr>
      <vt:lpstr>Abstract</vt:lpstr>
      <vt:lpstr>IEEE 802.11   Enhanced Data Privacy Task Group</vt:lpstr>
      <vt:lpstr>Registration for the March IEEE 802 plenary session</vt:lpstr>
      <vt:lpstr>Attendance, etc.</vt:lpstr>
      <vt:lpstr>Essential Patent Claims</vt:lpstr>
      <vt:lpstr>Inform IEEE of Essential Patent Claims</vt:lpstr>
      <vt:lpstr>Additional patent-related information</vt:lpstr>
      <vt:lpstr>Other Guidelines for IEEE Working Group Meetings</vt:lpstr>
      <vt:lpstr>Participation in IEEE 802 Meetings</vt:lpstr>
      <vt:lpstr>IEEE-SA standards activities shall allow the fair &amp; equitable consideration of all viewpoints</vt:lpstr>
      <vt:lpstr>IEEE SA Policy and Rules Documents</vt:lpstr>
      <vt:lpstr>IEEE SA Copyright Policy</vt:lpstr>
      <vt:lpstr>IEEE SA Copyright Policy </vt:lpstr>
      <vt:lpstr>Successful Hybrid Meeting Protocols</vt:lpstr>
      <vt:lpstr>TGbi Agenda – March 14, 2024 – AM1</vt:lpstr>
      <vt:lpstr>TGbi Agenda – March 13, 2024 – PM2</vt:lpstr>
      <vt:lpstr>TGbi Agenda – March 12, 2024 – PM2</vt:lpstr>
      <vt:lpstr>TGbi Agenda – March 12, 2024 – AM2</vt:lpstr>
      <vt:lpstr>TGbi Agenda – March 11, 2024</vt:lpstr>
      <vt:lpstr>Timeline</vt:lpstr>
      <vt:lpstr>Motion # 41</vt:lpstr>
      <vt:lpstr>Motion # 40</vt:lpstr>
      <vt:lpstr>Motion # 39</vt:lpstr>
      <vt:lpstr>Organizing Plan</vt:lpstr>
      <vt:lpstr>Amendment title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Ansley, Carol (CCI-Atlanta)</dc:creator>
  <cp:keywords/>
  <cp:lastModifiedBy>Carol Ansley</cp:lastModifiedBy>
  <cp:revision>42</cp:revision>
  <cp:lastPrinted>1601-01-01T00:00:00Z</cp:lastPrinted>
  <dcterms:created xsi:type="dcterms:W3CDTF">2023-11-10T19:40:49Z</dcterms:created>
  <dcterms:modified xsi:type="dcterms:W3CDTF">2024-03-14T16:49:51Z</dcterms:modified>
  <cp:category>Name, Affiliation</cp:category>
</cp:coreProperties>
</file>