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900" r:id="rId3"/>
    <p:sldId id="918" r:id="rId4"/>
    <p:sldId id="921" r:id="rId5"/>
    <p:sldId id="919" r:id="rId6"/>
    <p:sldId id="922" r:id="rId7"/>
    <p:sldId id="923" r:id="rId8"/>
    <p:sldId id="925" r:id="rId9"/>
    <p:sldId id="926" r:id="rId10"/>
    <p:sldId id="920" r:id="rId11"/>
    <p:sldId id="927" r:id="rId12"/>
    <p:sldId id="928" r:id="rId13"/>
    <p:sldId id="929" r:id="rId14"/>
    <p:sldId id="930" r:id="rId15"/>
    <p:sldId id="924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95405" autoAdjust="0"/>
  </p:normalViewPr>
  <p:slideViewPr>
    <p:cSldViewPr>
      <p:cViewPr>
        <p:scale>
          <a:sx n="100" d="100"/>
          <a:sy n="100" d="100"/>
        </p:scale>
        <p:origin x="264" y="-25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203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7855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109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6981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3839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571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975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841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747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6170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195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0961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134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90133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Editor’s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802.11-24/0255r4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ocuments?is_dcn=430&amp;is_group=00be&amp;is_year=2024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faqs/public-review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896949" y="1435894"/>
            <a:ext cx="10380651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TGbe</a:t>
            </a:r>
            <a:r>
              <a:rPr lang="en-US" altLang="en-US" dirty="0"/>
              <a:t> Editor’s Report on initial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11 March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2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1</a:t>
            </a:r>
            <a:r>
              <a:rPr lang="en-US" sz="2800" baseline="30000" dirty="0" smtClean="0">
                <a:solidFill>
                  <a:srgbClr val="0070C0"/>
                </a:solidFill>
              </a:rPr>
              <a:t>st</a:t>
            </a:r>
            <a:r>
              <a:rPr lang="en-US" sz="2800" dirty="0" smtClean="0">
                <a:solidFill>
                  <a:srgbClr val="0070C0"/>
                </a:solidFill>
              </a:rPr>
              <a:t> Issue raising </a:t>
            </a:r>
            <a:r>
              <a:rPr lang="en-US" sz="2800" dirty="0" smtClean="0">
                <a:solidFill>
                  <a:srgbClr val="0070C0"/>
                </a:solidFill>
              </a:rPr>
              <a:t>from </a:t>
            </a:r>
            <a:r>
              <a:rPr lang="en-US" sz="2800" dirty="0" smtClean="0">
                <a:solidFill>
                  <a:srgbClr val="0070C0"/>
                </a:solidFill>
              </a:rPr>
              <a:t>text alignment with </a:t>
            </a:r>
            <a:r>
              <a:rPr lang="en-US" sz="2800" dirty="0" err="1" smtClean="0">
                <a:solidFill>
                  <a:srgbClr val="0070C0"/>
                </a:solidFill>
              </a:rPr>
              <a:t>REVme</a:t>
            </a:r>
            <a:r>
              <a:rPr lang="en-US" sz="2800" dirty="0" smtClean="0">
                <a:solidFill>
                  <a:srgbClr val="0070C0"/>
                </a:solidFill>
              </a:rPr>
              <a:t> 5.0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Table 9-511 (FT Request frame body) in P802.11be D5.01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/>
              <a:t>We allocated a value of 4 for the Basic Multi-Link element.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/>
              <a:t>After reviewing the same figure of </a:t>
            </a:r>
            <a:r>
              <a:rPr lang="en-US" altLang="en-US" sz="1600" dirty="0" err="1"/>
              <a:t>REVme</a:t>
            </a:r>
            <a:r>
              <a:rPr lang="en-US" altLang="en-US" sz="1600" dirty="0"/>
              <a:t> D5.0, value 4 is already used for RSN extension.  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7000" y="2865149"/>
            <a:ext cx="6172200" cy="21223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61814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1</a:t>
            </a:r>
            <a:r>
              <a:rPr lang="en-US" sz="2800" baseline="30000" dirty="0" smtClean="0">
                <a:solidFill>
                  <a:srgbClr val="0070C0"/>
                </a:solidFill>
              </a:rPr>
              <a:t>st</a:t>
            </a:r>
            <a:r>
              <a:rPr lang="en-US" sz="2800" dirty="0" smtClean="0">
                <a:solidFill>
                  <a:srgbClr val="0070C0"/>
                </a:solidFill>
              </a:rPr>
              <a:t> Issue raising </a:t>
            </a:r>
            <a:r>
              <a:rPr lang="en-US" sz="2800" dirty="0" smtClean="0">
                <a:solidFill>
                  <a:srgbClr val="0070C0"/>
                </a:solidFill>
              </a:rPr>
              <a:t>from </a:t>
            </a:r>
            <a:r>
              <a:rPr lang="en-US" sz="2800" dirty="0" smtClean="0">
                <a:solidFill>
                  <a:srgbClr val="0070C0"/>
                </a:solidFill>
              </a:rPr>
              <a:t>text alignment with </a:t>
            </a:r>
            <a:r>
              <a:rPr lang="en-US" sz="2800" dirty="0" err="1" smtClean="0">
                <a:solidFill>
                  <a:srgbClr val="0070C0"/>
                </a:solidFill>
              </a:rPr>
              <a:t>REVme</a:t>
            </a:r>
            <a:r>
              <a:rPr lang="en-US" sz="2800" dirty="0" smtClean="0">
                <a:solidFill>
                  <a:srgbClr val="0070C0"/>
                </a:solidFill>
              </a:rPr>
              <a:t> 5.0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Table 9-511 (FT Request frame body) in P802.11be D5.01 (cont’d)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As of the writing of this report, no concern was received in changing the value of the Basic Multi-Link element from 4 to 5.</a:t>
            </a:r>
            <a:endParaRPr lang="en-US" altLang="en-US" sz="16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50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2</a:t>
            </a:r>
            <a:r>
              <a:rPr lang="en-US" sz="2800" baseline="30000" dirty="0" smtClean="0">
                <a:solidFill>
                  <a:srgbClr val="0070C0"/>
                </a:solidFill>
              </a:rPr>
              <a:t>nd</a:t>
            </a:r>
            <a:r>
              <a:rPr lang="en-US" sz="2800" dirty="0" smtClean="0">
                <a:solidFill>
                  <a:srgbClr val="0070C0"/>
                </a:solidFill>
              </a:rPr>
              <a:t> Issue raising </a:t>
            </a:r>
            <a:r>
              <a:rPr lang="en-US" sz="2800" dirty="0" smtClean="0">
                <a:solidFill>
                  <a:srgbClr val="0070C0"/>
                </a:solidFill>
              </a:rPr>
              <a:t>from </a:t>
            </a:r>
            <a:r>
              <a:rPr lang="en-US" sz="2800" dirty="0" smtClean="0">
                <a:solidFill>
                  <a:srgbClr val="0070C0"/>
                </a:solidFill>
              </a:rPr>
              <a:t>text alignment with </a:t>
            </a:r>
            <a:r>
              <a:rPr lang="en-US" sz="2800" dirty="0" err="1" smtClean="0">
                <a:solidFill>
                  <a:srgbClr val="0070C0"/>
                </a:solidFill>
              </a:rPr>
              <a:t>REVme</a:t>
            </a:r>
            <a:r>
              <a:rPr lang="en-US" sz="2800" dirty="0" smtClean="0">
                <a:solidFill>
                  <a:srgbClr val="0070C0"/>
                </a:solidFill>
              </a:rPr>
              <a:t> 5.0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Figure 9-416 </a:t>
            </a:r>
            <a:r>
              <a:rPr lang="en-US" altLang="en-US" sz="2000" dirty="0" smtClean="0"/>
              <a:t>(BSSID </a:t>
            </a:r>
            <a:r>
              <a:rPr lang="en-US" altLang="en-US" sz="2000" dirty="0"/>
              <a:t>Information field format) </a:t>
            </a:r>
            <a:r>
              <a:rPr lang="en-US" altLang="en-US" sz="2000" dirty="0" smtClean="0"/>
              <a:t>in P802.11be D5.01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/>
              <a:t>We used bit 21 to indicate "Extremely High Throughput".  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/>
              <a:t>After reviewing the same figure of </a:t>
            </a:r>
            <a:r>
              <a:rPr lang="en-US" altLang="en-US" sz="1600" dirty="0" err="1"/>
              <a:t>REVme</a:t>
            </a:r>
            <a:r>
              <a:rPr lang="en-US" altLang="en-US" sz="1600" dirty="0"/>
              <a:t> D5.0, bit 21 has been allocated to 802.11az-2022 for "DMG Positioning".  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4620" y="2868612"/>
            <a:ext cx="6164580" cy="27137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20396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2</a:t>
            </a:r>
            <a:r>
              <a:rPr lang="en-US" sz="2800" baseline="30000" dirty="0" smtClean="0">
                <a:solidFill>
                  <a:srgbClr val="0070C0"/>
                </a:solidFill>
              </a:rPr>
              <a:t>nd</a:t>
            </a:r>
            <a:r>
              <a:rPr lang="en-US" sz="2800" dirty="0" smtClean="0">
                <a:solidFill>
                  <a:srgbClr val="0070C0"/>
                </a:solidFill>
              </a:rPr>
              <a:t> Issue raising </a:t>
            </a:r>
            <a:r>
              <a:rPr lang="en-US" sz="2800" dirty="0" smtClean="0">
                <a:solidFill>
                  <a:srgbClr val="0070C0"/>
                </a:solidFill>
              </a:rPr>
              <a:t>from </a:t>
            </a:r>
            <a:r>
              <a:rPr lang="en-US" sz="2800" dirty="0" smtClean="0">
                <a:solidFill>
                  <a:srgbClr val="0070C0"/>
                </a:solidFill>
              </a:rPr>
              <a:t>text alignment with </a:t>
            </a:r>
            <a:r>
              <a:rPr lang="en-US" sz="2800" dirty="0" err="1" smtClean="0">
                <a:solidFill>
                  <a:srgbClr val="0070C0"/>
                </a:solidFill>
              </a:rPr>
              <a:t>REVme</a:t>
            </a:r>
            <a:r>
              <a:rPr lang="en-US" sz="2800" dirty="0" smtClean="0">
                <a:solidFill>
                  <a:srgbClr val="0070C0"/>
                </a:solidFill>
              </a:rPr>
              <a:t> 5.0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8382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Figure 9-416 </a:t>
            </a:r>
            <a:r>
              <a:rPr lang="en-US" altLang="en-US" sz="2000" dirty="0" smtClean="0"/>
              <a:t>(BSSID </a:t>
            </a:r>
            <a:r>
              <a:rPr lang="en-US" altLang="en-US" sz="2000" dirty="0"/>
              <a:t>Information field format) </a:t>
            </a:r>
            <a:r>
              <a:rPr lang="en-US" altLang="en-US" sz="2000" dirty="0" smtClean="0"/>
              <a:t>in P802.11be D5.01 (cont’d)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As of the writing of this report, there are 3 way forward options.</a:t>
            </a:r>
            <a:endParaRPr lang="en-US" altLang="en-US" sz="1600" dirty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775229"/>
              </p:ext>
            </p:extLst>
          </p:nvPr>
        </p:nvGraphicFramePr>
        <p:xfrm>
          <a:off x="1676400" y="2396807"/>
          <a:ext cx="9474459" cy="2778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33400"/>
                <a:gridCol w="3048000"/>
                <a:gridCol w="589305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Plan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Update the bit position used by “DMG Positioning” from 21</a:t>
                      </a:r>
                      <a:r>
                        <a:rPr lang="en-US" sz="1400" baseline="0" dirty="0" smtClean="0"/>
                        <a:t> to 22 </a:t>
                      </a:r>
                      <a:r>
                        <a:rPr lang="en-US" sz="1400" dirty="0" smtClean="0"/>
                        <a:t>in </a:t>
                      </a:r>
                      <a:r>
                        <a:rPr lang="en-US" sz="1400" dirty="0" err="1" smtClean="0"/>
                        <a:t>REVme</a:t>
                      </a:r>
                      <a:r>
                        <a:rPr lang="en-US" sz="1400" dirty="0" smtClean="0"/>
                        <a:t>.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err="1" smtClean="0"/>
                        <a:t>REVme</a:t>
                      </a:r>
                      <a:r>
                        <a:rPr lang="en-US" sz="1400" dirty="0" smtClean="0"/>
                        <a:t> is still in the SA ballot</a:t>
                      </a:r>
                      <a:r>
                        <a:rPr lang="en-US" sz="1400" baseline="0" dirty="0" smtClean="0"/>
                        <a:t> phase </a:t>
                      </a:r>
                      <a:r>
                        <a:rPr lang="en-US" sz="1400" dirty="0" smtClean="0"/>
                        <a:t>and its draft should be published by the year end.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/>
                        <a:t>Need some due diligence that the old value is not in any implementations that could not be updated.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/>
                        <a:t>A</a:t>
                      </a:r>
                      <a:r>
                        <a:rPr lang="en-US" sz="1400" baseline="0" dirty="0" smtClean="0"/>
                        <a:t> submission to </a:t>
                      </a:r>
                      <a:r>
                        <a:rPr lang="en-US" sz="1400" baseline="0" dirty="0" err="1" smtClean="0"/>
                        <a:t>REVme</a:t>
                      </a:r>
                      <a:r>
                        <a:rPr lang="en-US" sz="1400" baseline="0" dirty="0" smtClean="0"/>
                        <a:t> is required</a:t>
                      </a:r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Along the lines that suggested in a submission </a:t>
                      </a: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24/0340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/>
                        <a:t>A technical solution that </a:t>
                      </a:r>
                      <a:r>
                        <a:rPr lang="en-US" altLang="en-US" sz="1400" dirty="0" smtClean="0"/>
                        <a:t>label bit</a:t>
                      </a:r>
                      <a:r>
                        <a:rPr lang="en-US" altLang="en-US" sz="1400" baseline="0" dirty="0" smtClean="0"/>
                        <a:t> </a:t>
                      </a:r>
                      <a:r>
                        <a:rPr lang="en-US" altLang="en-US" sz="1400" dirty="0" smtClean="0"/>
                        <a:t>21 as “DMG Positioning/Extremely High Throughput”.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Update the bit position used by “Extremely</a:t>
                      </a:r>
                      <a:r>
                        <a:rPr lang="en-US" sz="1400" baseline="0" dirty="0" smtClean="0"/>
                        <a:t> High Throughput” </a:t>
                      </a:r>
                      <a:r>
                        <a:rPr lang="en-US" sz="1400" dirty="0" smtClean="0"/>
                        <a:t>from 21 to 22 in P802.11be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/>
                        <a:t>IEEE</a:t>
                      </a:r>
                      <a:r>
                        <a:rPr lang="en-US" sz="1400" baseline="0" dirty="0" smtClean="0"/>
                        <a:t> 802.11be </a:t>
                      </a:r>
                      <a:r>
                        <a:rPr lang="en-US" sz="1400" dirty="0" smtClean="0"/>
                        <a:t>is</a:t>
                      </a:r>
                      <a:r>
                        <a:rPr lang="en-US" sz="1400" baseline="0" dirty="0" smtClean="0"/>
                        <a:t> in the </a:t>
                      </a:r>
                      <a:r>
                        <a:rPr lang="en-US" sz="1400" dirty="0" smtClean="0"/>
                        <a:t>SA ballot phase.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/>
                        <a:t>May require some work of the vendors</a:t>
                      </a:r>
                      <a:r>
                        <a:rPr lang="en-US" sz="1400" baseline="0" dirty="0" smtClean="0"/>
                        <a:t> and the certification body</a:t>
                      </a:r>
                      <a:r>
                        <a:rPr lang="en-US" sz="1400" dirty="0" smtClean="0"/>
                        <a:t> to ensure implementations use the new bit.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687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3</a:t>
            </a:r>
            <a:r>
              <a:rPr lang="en-US" sz="2800" baseline="30000" dirty="0" smtClean="0">
                <a:solidFill>
                  <a:srgbClr val="0070C0"/>
                </a:solidFill>
              </a:rPr>
              <a:t>rd</a:t>
            </a:r>
            <a:r>
              <a:rPr lang="en-US" sz="2800" dirty="0" smtClean="0">
                <a:solidFill>
                  <a:srgbClr val="0070C0"/>
                </a:solidFill>
              </a:rPr>
              <a:t> Issue raising </a:t>
            </a:r>
            <a:r>
              <a:rPr lang="en-US" sz="2800" dirty="0" smtClean="0">
                <a:solidFill>
                  <a:srgbClr val="0070C0"/>
                </a:solidFill>
              </a:rPr>
              <a:t>from </a:t>
            </a:r>
            <a:r>
              <a:rPr lang="en-US" sz="2800" dirty="0" smtClean="0">
                <a:solidFill>
                  <a:srgbClr val="0070C0"/>
                </a:solidFill>
              </a:rPr>
              <a:t>text alignment with </a:t>
            </a:r>
            <a:r>
              <a:rPr lang="en-US" sz="2800" dirty="0" err="1" smtClean="0">
                <a:solidFill>
                  <a:srgbClr val="0070C0"/>
                </a:solidFill>
              </a:rPr>
              <a:t>REVme</a:t>
            </a:r>
            <a:r>
              <a:rPr lang="en-US" sz="2800" dirty="0" smtClean="0">
                <a:solidFill>
                  <a:srgbClr val="0070C0"/>
                </a:solidFill>
              </a:rPr>
              <a:t> 5.0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/>
              <a:t>About a week ago, </a:t>
            </a:r>
            <a:r>
              <a:rPr lang="en-US" altLang="en-US" sz="2000" dirty="0" smtClean="0"/>
              <a:t>a member was </a:t>
            </a:r>
            <a:r>
              <a:rPr lang="en-US" altLang="en-US" sz="2000" dirty="0"/>
              <a:t>volunteered to review </a:t>
            </a:r>
            <a:r>
              <a:rPr lang="en-US" altLang="en-US" sz="2000" dirty="0" smtClean="0"/>
              <a:t>text </a:t>
            </a:r>
            <a:r>
              <a:rPr lang="en-US" altLang="en-US" sz="2000" dirty="0"/>
              <a:t>text alignment of </a:t>
            </a:r>
            <a:r>
              <a:rPr lang="en-US" altLang="en-US" sz="2000" dirty="0" err="1"/>
              <a:t>subclause</a:t>
            </a:r>
            <a:r>
              <a:rPr lang="en-US" altLang="en-US" sz="2000" dirty="0"/>
              <a:t> 9.3.1.19 (NDP Announcement frame </a:t>
            </a:r>
            <a:r>
              <a:rPr lang="en-US" altLang="en-US" sz="2000" dirty="0" smtClean="0"/>
              <a:t>format) </a:t>
            </a:r>
            <a:r>
              <a:rPr lang="en-US" altLang="en-US" sz="2000" dirty="0"/>
              <a:t>with respect to </a:t>
            </a:r>
            <a:r>
              <a:rPr lang="en-US" altLang="en-US" sz="2000" dirty="0" err="1"/>
              <a:t>REVme</a:t>
            </a:r>
            <a:r>
              <a:rPr lang="en-US" altLang="en-US" sz="2000" dirty="0"/>
              <a:t> D5.0, with emphasis on the contents related to IEEE </a:t>
            </a:r>
            <a:r>
              <a:rPr lang="en-US" altLang="en-US" sz="2000" dirty="0" smtClean="0"/>
              <a:t>802.11az-2022.</a:t>
            </a:r>
            <a:r>
              <a:rPr lang="en-US" altLang="en-US" sz="1600" dirty="0"/>
              <a:t>  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The member identified a few potential technical/editorial issues.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These issues are now under review by the </a:t>
            </a:r>
            <a:r>
              <a:rPr lang="en-US" altLang="en-US" sz="1600" dirty="0" err="1" smtClean="0"/>
              <a:t>PoC</a:t>
            </a:r>
            <a:r>
              <a:rPr lang="en-US" altLang="en-US" sz="1600" dirty="0" smtClean="0"/>
              <a:t> of the </a:t>
            </a:r>
            <a:r>
              <a:rPr lang="en-US" altLang="en-US" sz="1600" dirty="0" err="1" smtClean="0"/>
              <a:t>subclause</a:t>
            </a:r>
            <a:r>
              <a:rPr lang="en-US" altLang="en-US" sz="1600" dirty="0" smtClean="0"/>
              <a:t>.</a:t>
            </a:r>
            <a:r>
              <a:rPr lang="en-US" altLang="en-US" sz="1600" dirty="0"/>
              <a:t>  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07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Lessons learnt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b="0" dirty="0" smtClean="0"/>
              <a:t>When </a:t>
            </a:r>
            <a:r>
              <a:rPr lang="en-US" altLang="en-US" sz="2000" b="0" dirty="0"/>
              <a:t>two amendments were agreed to swap their publication orders, it is recommended that the Editors of the respective amendments reviewed the</a:t>
            </a:r>
            <a:r>
              <a:rPr lang="en-US" sz="2000" b="0" dirty="0"/>
              <a:t> bit assignment in fields (especially those that are not covered by ANA) immediately after the agreement.</a:t>
            </a:r>
            <a:endParaRPr lang="en-US" altLang="en-US" sz="2000" b="0" dirty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b="0" dirty="0" smtClean="0"/>
              <a:t>Recommended by the WG Editor </a:t>
            </a:r>
            <a:r>
              <a:rPr lang="en-US" altLang="en-US" sz="2000" b="0" dirty="0"/>
              <a:t>to </a:t>
            </a:r>
            <a:r>
              <a:rPr lang="en-US" altLang="en-US" sz="2000" b="0" dirty="0" smtClean="0"/>
              <a:t>implement a </a:t>
            </a:r>
            <a:r>
              <a:rPr lang="en-US" altLang="en-US" sz="2000" b="0" dirty="0"/>
              <a:t>better process for each task group to check against the </a:t>
            </a:r>
            <a:r>
              <a:rPr lang="en-US" altLang="en-US" sz="2000" b="0" dirty="0" smtClean="0"/>
              <a:t>baseline: “Perhaps </a:t>
            </a:r>
            <a:r>
              <a:rPr lang="en-US" altLang="en-US" sz="2000" b="0" dirty="0"/>
              <a:t>each task group needs </a:t>
            </a:r>
            <a:r>
              <a:rPr lang="en-US" altLang="en-US" sz="2000" b="0" dirty="0" smtClean="0"/>
              <a:t>some dedicated volunteers (or </a:t>
            </a:r>
            <a:r>
              <a:rPr lang="en-US" altLang="en-US" sz="2000" b="0" dirty="0"/>
              <a:t>just the </a:t>
            </a:r>
            <a:r>
              <a:rPr lang="en-US" altLang="en-US" sz="2000" b="0" dirty="0" smtClean="0"/>
              <a:t>editor themselves, </a:t>
            </a:r>
            <a:r>
              <a:rPr lang="en-US" altLang="en-US" sz="2000" b="0" dirty="0"/>
              <a:t>if the draft is small) whose job is to identify changes in baseline that are not present in the draft. Basically, responsible for merging changes to quoted text, figures, etc. </a:t>
            </a:r>
            <a:r>
              <a:rPr lang="en-US" altLang="en-US" sz="2000" b="0" dirty="0" smtClean="0"/>
              <a:t> And</a:t>
            </a:r>
            <a:r>
              <a:rPr lang="en-US" altLang="en-US" sz="2000" b="0" dirty="0"/>
              <a:t>, along the way, the numbering would be updated. </a:t>
            </a:r>
            <a:r>
              <a:rPr lang="en-US" altLang="en-US" sz="2000" b="0" dirty="0" smtClean="0"/>
              <a:t> Each </a:t>
            </a:r>
            <a:r>
              <a:rPr lang="en-US" altLang="en-US" sz="2000" b="0" dirty="0"/>
              <a:t>review would end up with the draft’s title sheet accurately reflecting a new baseline</a:t>
            </a:r>
            <a:r>
              <a:rPr lang="en-US" altLang="en-US" sz="2000" b="0" dirty="0" smtClean="0"/>
              <a:t>.”</a:t>
            </a:r>
            <a:endParaRPr lang="en-US" altLang="en-US" sz="2000" b="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7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Acknowledgment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Thank you very much to the following individuals for </a:t>
            </a:r>
            <a:endParaRPr lang="en-US" altLang="en-US" sz="20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Draft readiness 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100559"/>
              </p:ext>
            </p:extLst>
          </p:nvPr>
        </p:nvGraphicFramePr>
        <p:xfrm>
          <a:off x="911290" y="1974867"/>
          <a:ext cx="10290111" cy="2392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46110"/>
                <a:gridCol w="2209800"/>
                <a:gridCol w="69342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Draft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2023-11-29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Included Motion “WG LB Motion” from the November 2023 plenary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2023-12-21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Addressed</a:t>
                      </a:r>
                      <a:r>
                        <a:rPr lang="en-US" baseline="0" dirty="0" smtClean="0"/>
                        <a:t> the page number mismatches. 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2024-03-01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Aligned the text with </a:t>
                      </a:r>
                      <a:r>
                        <a:rPr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REVme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5.0 and P802.11bh D3.0.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Included Motion 665.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2024-03-31 </a:t>
                      </a:r>
                    </a:p>
                    <a:p>
                      <a:r>
                        <a:rPr lang="en-US" dirty="0" smtClean="0"/>
                        <a:t>(Tentative)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Expect to include any</a:t>
                      </a:r>
                      <a:r>
                        <a:rPr lang="en-US" baseline="0" dirty="0" smtClean="0"/>
                        <a:t> motions approved by the Task Group by the end of the March 2024 plenary.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054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Comments received from the IEEE SA Public Review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Public review period for IEEE 802.11be P5.0 ended on 3 March 2024.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4 comments received (CIDs 22411, 22412, 22413, 22414)</a:t>
            </a: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Please refer to the following URL for information on the public review period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>
                <a:hlinkClick r:id="rId3"/>
              </a:rPr>
              <a:t>https://standards.ieee.org/faqs/public-review</a:t>
            </a:r>
            <a:r>
              <a:rPr lang="en-US" altLang="en-US" sz="1600" dirty="0" smtClean="0">
                <a:hlinkClick r:id="rId3"/>
              </a:rPr>
              <a:t>/</a:t>
            </a:r>
            <a:r>
              <a:rPr lang="en-US" altLang="en-US" sz="1600" dirty="0" smtClean="0"/>
              <a:t> </a:t>
            </a:r>
            <a:endParaRPr lang="en-US" altLang="en-US" sz="1600" dirty="0"/>
          </a:p>
          <a:p>
            <a:pPr lvl="1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Of particular </a:t>
            </a:r>
            <a:r>
              <a:rPr lang="en-US" altLang="en-US" sz="1600" dirty="0"/>
              <a:t>note is that </a:t>
            </a:r>
            <a:r>
              <a:rPr lang="en-US" altLang="en-US" sz="1600" dirty="0" smtClean="0"/>
              <a:t>“Since </a:t>
            </a:r>
            <a:r>
              <a:rPr lang="en-US" altLang="en-US" sz="1600" dirty="0"/>
              <a:t>the IEEE SA Standards Board Operations Manual requires that all Public Review comments be considered and a response provided, </a:t>
            </a:r>
            <a:r>
              <a:rPr lang="en-US" altLang="en-US" sz="1600" dirty="0" err="1"/>
              <a:t>RevCom</a:t>
            </a:r>
            <a:r>
              <a:rPr lang="en-US" altLang="en-US" sz="1600" dirty="0"/>
              <a:t> may reject or recommend disapproval of the project if the Standards Committee has not complied with the policies and procedures</a:t>
            </a:r>
            <a:r>
              <a:rPr lang="en-US" altLang="en-US" sz="1600" dirty="0" smtClean="0"/>
              <a:t>.”</a:t>
            </a:r>
            <a:endParaRPr lang="en-US" altLang="en-US" sz="16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Comment categorization as of 9 March 2024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405804"/>
              </p:ext>
            </p:extLst>
          </p:nvPr>
        </p:nvGraphicFramePr>
        <p:xfrm>
          <a:off x="926841" y="1974867"/>
          <a:ext cx="10274559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55939"/>
                <a:gridCol w="1312700"/>
                <a:gridCol w="1284320"/>
                <a:gridCol w="1284320"/>
                <a:gridCol w="1284320"/>
                <a:gridCol w="1284320"/>
                <a:gridCol w="1284320"/>
                <a:gridCol w="12843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</a:t>
                      </a:r>
                    </a:p>
                    <a:p>
                      <a:pPr algn="ctr"/>
                      <a:r>
                        <a:rPr lang="en-US" dirty="0" smtClean="0"/>
                        <a:t>(w/o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</a:t>
                      </a:r>
                    </a:p>
                    <a:p>
                      <a:pPr algn="ctr"/>
                      <a:r>
                        <a:rPr lang="en-US" dirty="0" smtClean="0"/>
                        <a:t>(w</a:t>
                      </a:r>
                      <a:r>
                        <a:rPr lang="en-US" baseline="0" dirty="0" smtClean="0"/>
                        <a:t>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Editorial</a:t>
                      </a:r>
                    </a:p>
                    <a:p>
                      <a:pPr algn="ctr"/>
                      <a:r>
                        <a:rPr lang="en-US" dirty="0" smtClean="0"/>
                        <a:t>(w/o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Editorial</a:t>
                      </a:r>
                    </a:p>
                    <a:p>
                      <a:pPr algn="ctr"/>
                      <a:r>
                        <a:rPr lang="en-US" dirty="0" smtClean="0"/>
                        <a:t>(w/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</a:t>
                      </a:r>
                    </a:p>
                    <a:p>
                      <a:pPr algn="ctr"/>
                      <a:r>
                        <a:rPr lang="en-US" dirty="0" smtClean="0"/>
                        <a:t>(w/o</a:t>
                      </a:r>
                      <a:r>
                        <a:rPr lang="en-US" baseline="0" dirty="0" smtClean="0"/>
                        <a:t> MSB)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</a:t>
                      </a:r>
                    </a:p>
                    <a:p>
                      <a:pPr algn="ctr"/>
                      <a:r>
                        <a:rPr lang="en-US" dirty="0" smtClean="0"/>
                        <a:t>(w/</a:t>
                      </a:r>
                      <a:r>
                        <a:rPr lang="en-US" baseline="0" dirty="0" smtClean="0"/>
                        <a:t> MSB)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Sub-total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18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382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15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148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141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415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22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Approved and ready for motion comments </a:t>
            </a:r>
            <a:r>
              <a:rPr lang="en-US" sz="2800" dirty="0" smtClean="0">
                <a:solidFill>
                  <a:srgbClr val="0070C0"/>
                </a:solidFill>
              </a:rPr>
              <a:t>as of 9 March 2024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192027"/>
              </p:ext>
            </p:extLst>
          </p:nvPr>
        </p:nvGraphicFramePr>
        <p:xfrm>
          <a:off x="926841" y="1974867"/>
          <a:ext cx="10274559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55939"/>
                <a:gridCol w="1312700"/>
                <a:gridCol w="1284320"/>
                <a:gridCol w="1284320"/>
                <a:gridCol w="1284320"/>
                <a:gridCol w="1284320"/>
                <a:gridCol w="1284320"/>
                <a:gridCol w="12843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</a:t>
                      </a:r>
                    </a:p>
                    <a:p>
                      <a:pPr algn="ctr"/>
                      <a:r>
                        <a:rPr lang="en-US" dirty="0" smtClean="0"/>
                        <a:t>(w/o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</a:t>
                      </a:r>
                    </a:p>
                    <a:p>
                      <a:pPr algn="ctr"/>
                      <a:r>
                        <a:rPr lang="en-US" dirty="0" smtClean="0"/>
                        <a:t>(w</a:t>
                      </a:r>
                      <a:r>
                        <a:rPr lang="en-US" baseline="0" dirty="0" smtClean="0"/>
                        <a:t>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Editorial</a:t>
                      </a:r>
                    </a:p>
                    <a:p>
                      <a:pPr algn="ctr"/>
                      <a:r>
                        <a:rPr lang="en-US" dirty="0" smtClean="0"/>
                        <a:t>(w/o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Editorial</a:t>
                      </a:r>
                    </a:p>
                    <a:p>
                      <a:pPr algn="ctr"/>
                      <a:r>
                        <a:rPr lang="en-US" dirty="0" smtClean="0"/>
                        <a:t>(w/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</a:t>
                      </a:r>
                    </a:p>
                    <a:p>
                      <a:pPr algn="ctr"/>
                      <a:r>
                        <a:rPr lang="en-US" dirty="0" smtClean="0"/>
                        <a:t>(w/o</a:t>
                      </a:r>
                      <a:r>
                        <a:rPr lang="en-US" baseline="0" dirty="0" smtClean="0"/>
                        <a:t> MSB)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</a:t>
                      </a:r>
                    </a:p>
                    <a:p>
                      <a:pPr algn="ctr"/>
                      <a:r>
                        <a:rPr lang="en-US" dirty="0" smtClean="0"/>
                        <a:t>(w/</a:t>
                      </a:r>
                      <a:r>
                        <a:rPr lang="en-US" baseline="0" dirty="0" smtClean="0"/>
                        <a:t> MSB)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Sub-total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110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11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49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123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82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Yet-to-be-resolved comments </a:t>
            </a:r>
            <a:r>
              <a:rPr lang="en-US" sz="2800" dirty="0" smtClean="0">
                <a:solidFill>
                  <a:srgbClr val="0070C0"/>
                </a:solidFill>
              </a:rPr>
              <a:t>as of 9 March 2024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572448"/>
              </p:ext>
            </p:extLst>
          </p:nvPr>
        </p:nvGraphicFramePr>
        <p:xfrm>
          <a:off x="926841" y="1974867"/>
          <a:ext cx="10274559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55939"/>
                <a:gridCol w="1312700"/>
                <a:gridCol w="1284320"/>
                <a:gridCol w="1284320"/>
                <a:gridCol w="1284320"/>
                <a:gridCol w="1284320"/>
                <a:gridCol w="1284320"/>
                <a:gridCol w="12843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</a:t>
                      </a:r>
                    </a:p>
                    <a:p>
                      <a:pPr algn="ctr"/>
                      <a:r>
                        <a:rPr lang="en-US" dirty="0" smtClean="0"/>
                        <a:t>(w/o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Technical</a:t>
                      </a:r>
                    </a:p>
                    <a:p>
                      <a:pPr algn="ctr"/>
                      <a:r>
                        <a:rPr lang="en-US" dirty="0" smtClean="0"/>
                        <a:t>(w</a:t>
                      </a:r>
                      <a:r>
                        <a:rPr lang="en-US" baseline="0" dirty="0" smtClean="0"/>
                        <a:t>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Editorial</a:t>
                      </a:r>
                    </a:p>
                    <a:p>
                      <a:pPr algn="ctr"/>
                      <a:r>
                        <a:rPr lang="en-US" dirty="0" smtClean="0"/>
                        <a:t>(w/o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Editorial</a:t>
                      </a:r>
                    </a:p>
                    <a:p>
                      <a:pPr algn="ctr"/>
                      <a:r>
                        <a:rPr lang="en-US" dirty="0" smtClean="0"/>
                        <a:t>(w/ MBS)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</a:t>
                      </a:r>
                    </a:p>
                    <a:p>
                      <a:pPr algn="ctr"/>
                      <a:r>
                        <a:rPr lang="en-US" dirty="0" smtClean="0"/>
                        <a:t>(w/o</a:t>
                      </a:r>
                      <a:r>
                        <a:rPr lang="en-US" baseline="0" dirty="0" smtClean="0"/>
                        <a:t> MSB)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General</a:t>
                      </a:r>
                    </a:p>
                    <a:p>
                      <a:pPr algn="ctr"/>
                      <a:r>
                        <a:rPr lang="en-US" dirty="0" smtClean="0"/>
                        <a:t>(w/</a:t>
                      </a:r>
                      <a:r>
                        <a:rPr lang="en-US" baseline="0" dirty="0" smtClean="0"/>
                        <a:t> MSB)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Sub-total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16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272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212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112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292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670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An i</a:t>
            </a:r>
            <a:r>
              <a:rPr lang="en-US" sz="2800" dirty="0" smtClean="0">
                <a:solidFill>
                  <a:srgbClr val="0070C0"/>
                </a:solidFill>
              </a:rPr>
              <a:t>ssue raising from text alignment with P802.11bh D3.0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Table 9-141 (Optional </a:t>
            </a:r>
            <a:r>
              <a:rPr lang="en-US" altLang="en-US" sz="2000" dirty="0" err="1" smtClean="0"/>
              <a:t>subelement</a:t>
            </a:r>
            <a:r>
              <a:rPr lang="en-US" altLang="en-US" sz="2000" dirty="0" smtClean="0"/>
              <a:t> IDs for Beacon request) in P802.11be D5.01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/>
              <a:t>We allocated a value of 165 for the Bandwidth Indication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/>
              <a:t>After reviewing the same table of P802.11bh D3.0, values 165 and 166 were already used for IRM Recommendation and Measurement ID, respectively.  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16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7000" y="2895600"/>
            <a:ext cx="6172200" cy="33797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2690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An i</a:t>
            </a:r>
            <a:r>
              <a:rPr lang="en-US" sz="2800" dirty="0" smtClean="0">
                <a:solidFill>
                  <a:srgbClr val="0070C0"/>
                </a:solidFill>
              </a:rPr>
              <a:t>ssue raising from text alignment with P802.11bh D3.0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Table 9-141 (Optional </a:t>
            </a:r>
            <a:r>
              <a:rPr lang="en-US" altLang="en-US" sz="2000" dirty="0" err="1" smtClean="0"/>
              <a:t>subelement</a:t>
            </a:r>
            <a:r>
              <a:rPr lang="en-US" altLang="en-US" sz="2000" dirty="0" smtClean="0"/>
              <a:t> IDs for Beacon request) in P802.11be D5.01 (cont’d)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As of the writing of this report, a comment was received a vendor has already used the value 165 for “Bandwidth Indication” in their product.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1600" dirty="0" err="1" smtClean="0"/>
              <a:t>TGbh</a:t>
            </a:r>
            <a:r>
              <a:rPr lang="en-US" altLang="en-US" sz="1600" dirty="0" smtClean="0"/>
              <a:t> leadership is willing to consider using the values 166 and 167 for “IRM Recommendation” and “Measurement ID” so that we can continue using the value 165 for “Bandwidth Indication”</a:t>
            </a:r>
            <a:endParaRPr lang="en-US" altLang="en-US" sz="160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1600" dirty="0" smtClean="0"/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16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30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69607</TotalTime>
  <Words>1145</Words>
  <Application>Microsoft Office PowerPoint</Application>
  <PresentationFormat>Widescreen</PresentationFormat>
  <Paragraphs>334</Paragraphs>
  <Slides>15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TGbe Editor’s Report on initial SA ballot</vt:lpstr>
      <vt:lpstr>Acknowledgment</vt:lpstr>
      <vt:lpstr>Draft readiness </vt:lpstr>
      <vt:lpstr>Comments received from the IEEE SA Public Review</vt:lpstr>
      <vt:lpstr>Comment categorization as of 9 March 2024</vt:lpstr>
      <vt:lpstr>Approved and ready for motion comments as of 9 March 2024</vt:lpstr>
      <vt:lpstr>Yet-to-be-resolved comments as of 9 March 2024</vt:lpstr>
      <vt:lpstr>An issue raising from text alignment with P802.11bh D3.0 (1)</vt:lpstr>
      <vt:lpstr>An issue raising from text alignment with P802.11bh D3.0 (2)</vt:lpstr>
      <vt:lpstr>1st Issue raising from text alignment with REVme 5.0 (1)</vt:lpstr>
      <vt:lpstr>1st Issue raising from text alignment with REVme 5.0 (2)</vt:lpstr>
      <vt:lpstr>2nd Issue raising from text alignment with REVme 5.0 (1)</vt:lpstr>
      <vt:lpstr>2nd Issue raising from text alignment with REVme 5.0 (1)</vt:lpstr>
      <vt:lpstr>3rd Issue raising from text alignment with REVme 5.0</vt:lpstr>
      <vt:lpstr>Lessons learnt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11-24/0255r4</dc:title>
  <dc:creator>Edward Au</dc:creator>
  <cp:keywords>11 March 2024</cp:keywords>
  <cp:lastModifiedBy>Edward Au</cp:lastModifiedBy>
  <cp:revision>5051</cp:revision>
  <cp:lastPrinted>1601-01-01T00:00:00Z</cp:lastPrinted>
  <dcterms:created xsi:type="dcterms:W3CDTF">2016-03-03T14:54:45Z</dcterms:created>
  <dcterms:modified xsi:type="dcterms:W3CDTF">2024-03-10T15:11:35Z</dcterms:modified>
  <cp:category>TGbe Editor's Report on Initial SA Ballot</cp:category>
</cp:coreProperties>
</file>