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738" r:id="rId4"/>
  </p:sldMasterIdLst>
  <p:notesMasterIdLst>
    <p:notesMasterId r:id="rId37"/>
  </p:notesMasterIdLst>
  <p:handoutMasterIdLst>
    <p:handoutMasterId r:id="rId38"/>
  </p:handoutMasterIdLst>
  <p:sldIdLst>
    <p:sldId id="256" r:id="rId5"/>
    <p:sldId id="287" r:id="rId6"/>
    <p:sldId id="257" r:id="rId7"/>
    <p:sldId id="2366"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75" r:id="rId21"/>
    <p:sldId id="2407" r:id="rId22"/>
    <p:sldId id="2408" r:id="rId23"/>
    <p:sldId id="2409" r:id="rId24"/>
    <p:sldId id="297" r:id="rId25"/>
    <p:sldId id="2410" r:id="rId26"/>
    <p:sldId id="2413" r:id="rId27"/>
    <p:sldId id="2411" r:id="rId28"/>
    <p:sldId id="2414" r:id="rId29"/>
    <p:sldId id="2412" r:id="rId30"/>
    <p:sldId id="328" r:id="rId31"/>
    <p:sldId id="329" r:id="rId32"/>
    <p:sldId id="284" r:id="rId33"/>
    <p:sldId id="331" r:id="rId34"/>
    <p:sldId id="332" r:id="rId35"/>
    <p:sldId id="264"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5115AE-7B49-4FF5-BA70-0B880860D958}" v="3" dt="2024-03-14T19:03:41.1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80258" autoAdjust="0"/>
  </p:normalViewPr>
  <p:slideViewPr>
    <p:cSldViewPr>
      <p:cViewPr varScale="1">
        <p:scale>
          <a:sx n="51" d="100"/>
          <a:sy n="51" d="100"/>
        </p:scale>
        <p:origin x="1812" y="78"/>
      </p:cViewPr>
      <p:guideLst>
        <p:guide orient="horz" pos="2160"/>
        <p:guide pos="3840"/>
      </p:guideLst>
    </p:cSldViewPr>
  </p:slideViewPr>
  <p:outlineViewPr>
    <p:cViewPr varScale="1">
      <p:scale>
        <a:sx n="33" d="100"/>
        <a:sy n="33" d="100"/>
      </p:scale>
      <p:origin x="0" y="-3164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6A5115AE-7B49-4FF5-BA70-0B880860D958}"/>
    <pc:docChg chg="undo custSel addSld delSld modSld sldOrd modMainMaster">
      <pc:chgData name="Jon Rosdahl" userId="2820f357-2dd4-4127-8713-e0bfde0fd756" providerId="ADAL" clId="{6A5115AE-7B49-4FF5-BA70-0B880860D958}" dt="2024-03-14T19:04:07.870" v="212" actId="20577"/>
      <pc:docMkLst>
        <pc:docMk/>
      </pc:docMkLst>
      <pc:sldChg chg="modSp mod">
        <pc:chgData name="Jon Rosdahl" userId="2820f357-2dd4-4127-8713-e0bfde0fd756" providerId="ADAL" clId="{6A5115AE-7B49-4FF5-BA70-0B880860D958}" dt="2024-03-14T16:52:16.183" v="150" actId="20577"/>
        <pc:sldMkLst>
          <pc:docMk/>
          <pc:sldMk cId="0" sldId="264"/>
        </pc:sldMkLst>
        <pc:spChg chg="mod">
          <ac:chgData name="Jon Rosdahl" userId="2820f357-2dd4-4127-8713-e0bfde0fd756" providerId="ADAL" clId="{6A5115AE-7B49-4FF5-BA70-0B880860D958}" dt="2024-03-14T16:52:16.183" v="150" actId="20577"/>
          <ac:spMkLst>
            <pc:docMk/>
            <pc:sldMk cId="0" sldId="264"/>
            <ac:spMk id="11266" creationId="{00000000-0000-0000-0000-000000000000}"/>
          </ac:spMkLst>
        </pc:spChg>
      </pc:sldChg>
      <pc:sldChg chg="ord">
        <pc:chgData name="Jon Rosdahl" userId="2820f357-2dd4-4127-8713-e0bfde0fd756" providerId="ADAL" clId="{6A5115AE-7B49-4FF5-BA70-0B880860D958}" dt="2024-03-14T16:40:43.838" v="3"/>
        <pc:sldMkLst>
          <pc:docMk/>
          <pc:sldMk cId="2367627176" sldId="297"/>
        </pc:sldMkLst>
      </pc:sldChg>
      <pc:sldChg chg="modSp mod">
        <pc:chgData name="Jon Rosdahl" userId="2820f357-2dd4-4127-8713-e0bfde0fd756" providerId="ADAL" clId="{6A5115AE-7B49-4FF5-BA70-0B880860D958}" dt="2024-03-14T16:48:29.036" v="63"/>
        <pc:sldMkLst>
          <pc:docMk/>
          <pc:sldMk cId="2493126378" sldId="329"/>
        </pc:sldMkLst>
        <pc:spChg chg="mod">
          <ac:chgData name="Jon Rosdahl" userId="2820f357-2dd4-4127-8713-e0bfde0fd756" providerId="ADAL" clId="{6A5115AE-7B49-4FF5-BA70-0B880860D958}" dt="2024-03-14T16:48:29.036" v="63"/>
          <ac:spMkLst>
            <pc:docMk/>
            <pc:sldMk cId="2493126378" sldId="329"/>
            <ac:spMk id="8" creationId="{CB46589D-B045-4F67-96F9-108FD0B249A7}"/>
          </ac:spMkLst>
        </pc:spChg>
      </pc:sldChg>
      <pc:sldChg chg="modSp mod">
        <pc:chgData name="Jon Rosdahl" userId="2820f357-2dd4-4127-8713-e0bfde0fd756" providerId="ADAL" clId="{6A5115AE-7B49-4FF5-BA70-0B880860D958}" dt="2024-03-14T16:49:00.711" v="65" actId="6549"/>
        <pc:sldMkLst>
          <pc:docMk/>
          <pc:sldMk cId="1784219855" sldId="331"/>
        </pc:sldMkLst>
        <pc:spChg chg="mod">
          <ac:chgData name="Jon Rosdahl" userId="2820f357-2dd4-4127-8713-e0bfde0fd756" providerId="ADAL" clId="{6A5115AE-7B49-4FF5-BA70-0B880860D958}" dt="2024-03-14T16:49:00.711" v="65" actId="6549"/>
          <ac:spMkLst>
            <pc:docMk/>
            <pc:sldMk cId="1784219855" sldId="331"/>
            <ac:spMk id="8" creationId="{9E0431BB-C713-450C-90C3-EF5AFA8F2E34}"/>
          </ac:spMkLst>
        </pc:spChg>
      </pc:sldChg>
      <pc:sldChg chg="modSp mod">
        <pc:chgData name="Jon Rosdahl" userId="2820f357-2dd4-4127-8713-e0bfde0fd756" providerId="ADAL" clId="{6A5115AE-7B49-4FF5-BA70-0B880860D958}" dt="2024-03-14T16:51:45.776" v="134" actId="20577"/>
        <pc:sldMkLst>
          <pc:docMk/>
          <pc:sldMk cId="2891040505" sldId="332"/>
        </pc:sldMkLst>
        <pc:spChg chg="mod">
          <ac:chgData name="Jon Rosdahl" userId="2820f357-2dd4-4127-8713-e0bfde0fd756" providerId="ADAL" clId="{6A5115AE-7B49-4FF5-BA70-0B880860D958}" dt="2024-03-14T16:51:45.776" v="134" actId="20577"/>
          <ac:spMkLst>
            <pc:docMk/>
            <pc:sldMk cId="2891040505" sldId="332"/>
            <ac:spMk id="3" creationId="{FF45EDF8-F8B4-4C62-A574-17EE4A97B753}"/>
          </ac:spMkLst>
        </pc:spChg>
      </pc:sldChg>
      <pc:sldChg chg="modSp mod">
        <pc:chgData name="Jon Rosdahl" userId="2820f357-2dd4-4127-8713-e0bfde0fd756" providerId="ADAL" clId="{6A5115AE-7B49-4FF5-BA70-0B880860D958}" dt="2024-03-14T16:41:52.079" v="11" actId="1076"/>
        <pc:sldMkLst>
          <pc:docMk/>
          <pc:sldMk cId="814946733" sldId="2407"/>
        </pc:sldMkLst>
        <pc:spChg chg="mod">
          <ac:chgData name="Jon Rosdahl" userId="2820f357-2dd4-4127-8713-e0bfde0fd756" providerId="ADAL" clId="{6A5115AE-7B49-4FF5-BA70-0B880860D958}" dt="2024-03-14T16:41:52.079" v="11" actId="1076"/>
          <ac:spMkLst>
            <pc:docMk/>
            <pc:sldMk cId="814946733" sldId="2407"/>
            <ac:spMk id="7" creationId="{5E160147-4E0D-8456-B2B9-98D4FE67A462}"/>
          </ac:spMkLst>
        </pc:spChg>
      </pc:sldChg>
      <pc:sldChg chg="addSp delSp modSp new mod modClrScheme chgLayout">
        <pc:chgData name="Jon Rosdahl" userId="2820f357-2dd4-4127-8713-e0bfde0fd756" providerId="ADAL" clId="{6A5115AE-7B49-4FF5-BA70-0B880860D958}" dt="2024-03-14T19:00:55.241" v="153" actId="6549"/>
        <pc:sldMkLst>
          <pc:docMk/>
          <pc:sldMk cId="3890139632" sldId="2410"/>
        </pc:sldMkLst>
        <pc:spChg chg="del mod ord">
          <ac:chgData name="Jon Rosdahl" userId="2820f357-2dd4-4127-8713-e0bfde0fd756" providerId="ADAL" clId="{6A5115AE-7B49-4FF5-BA70-0B880860D958}" dt="2024-03-14T16:40:52.462" v="5" actId="700"/>
          <ac:spMkLst>
            <pc:docMk/>
            <pc:sldMk cId="3890139632" sldId="2410"/>
            <ac:spMk id="2" creationId="{247FA895-3690-110B-F440-80654E2D158F}"/>
          </ac:spMkLst>
        </pc:spChg>
        <pc:spChg chg="del mod ord">
          <ac:chgData name="Jon Rosdahl" userId="2820f357-2dd4-4127-8713-e0bfde0fd756" providerId="ADAL" clId="{6A5115AE-7B49-4FF5-BA70-0B880860D958}" dt="2024-03-14T16:40:52.462" v="5" actId="700"/>
          <ac:spMkLst>
            <pc:docMk/>
            <pc:sldMk cId="3890139632" sldId="2410"/>
            <ac:spMk id="3" creationId="{82D61329-B639-F06F-88FF-348310760F01}"/>
          </ac:spMkLst>
        </pc:spChg>
        <pc:spChg chg="mod ord">
          <ac:chgData name="Jon Rosdahl" userId="2820f357-2dd4-4127-8713-e0bfde0fd756" providerId="ADAL" clId="{6A5115AE-7B49-4FF5-BA70-0B880860D958}" dt="2024-03-14T16:40:52.462" v="5" actId="700"/>
          <ac:spMkLst>
            <pc:docMk/>
            <pc:sldMk cId="3890139632" sldId="2410"/>
            <ac:spMk id="4" creationId="{C5D1B11D-3F37-A98B-B3B1-278DA482386B}"/>
          </ac:spMkLst>
        </pc:spChg>
        <pc:spChg chg="mod ord">
          <ac:chgData name="Jon Rosdahl" userId="2820f357-2dd4-4127-8713-e0bfde0fd756" providerId="ADAL" clId="{6A5115AE-7B49-4FF5-BA70-0B880860D958}" dt="2024-03-14T16:40:52.462" v="5" actId="700"/>
          <ac:spMkLst>
            <pc:docMk/>
            <pc:sldMk cId="3890139632" sldId="2410"/>
            <ac:spMk id="5" creationId="{A02CDD9E-FCA4-3D7C-D81E-C411152EAD0D}"/>
          </ac:spMkLst>
        </pc:spChg>
        <pc:spChg chg="mod ord">
          <ac:chgData name="Jon Rosdahl" userId="2820f357-2dd4-4127-8713-e0bfde0fd756" providerId="ADAL" clId="{6A5115AE-7B49-4FF5-BA70-0B880860D958}" dt="2024-03-14T16:40:52.462" v="5" actId="700"/>
          <ac:spMkLst>
            <pc:docMk/>
            <pc:sldMk cId="3890139632" sldId="2410"/>
            <ac:spMk id="6" creationId="{78B790AE-2209-1996-EBB7-5F12E5D227E8}"/>
          </ac:spMkLst>
        </pc:spChg>
        <pc:spChg chg="add mod ord">
          <ac:chgData name="Jon Rosdahl" userId="2820f357-2dd4-4127-8713-e0bfde0fd756" providerId="ADAL" clId="{6A5115AE-7B49-4FF5-BA70-0B880860D958}" dt="2024-03-14T16:42:02.307" v="12"/>
          <ac:spMkLst>
            <pc:docMk/>
            <pc:sldMk cId="3890139632" sldId="2410"/>
            <ac:spMk id="7" creationId="{8355A349-DBA3-A6C4-1B10-C70641219C5C}"/>
          </ac:spMkLst>
        </pc:spChg>
        <pc:spChg chg="add mod ord">
          <ac:chgData name="Jon Rosdahl" userId="2820f357-2dd4-4127-8713-e0bfde0fd756" providerId="ADAL" clId="{6A5115AE-7B49-4FF5-BA70-0B880860D958}" dt="2024-03-14T19:00:55.241" v="153" actId="6549"/>
          <ac:spMkLst>
            <pc:docMk/>
            <pc:sldMk cId="3890139632" sldId="2410"/>
            <ac:spMk id="8" creationId="{30AA5EF2-30BA-BEEB-FB49-4C422963CE6C}"/>
          </ac:spMkLst>
        </pc:spChg>
      </pc:sldChg>
      <pc:sldChg chg="addSp delSp modSp new mod">
        <pc:chgData name="Jon Rosdahl" userId="2820f357-2dd4-4127-8713-e0bfde0fd756" providerId="ADAL" clId="{6A5115AE-7B49-4FF5-BA70-0B880860D958}" dt="2024-03-14T19:02:23.710" v="162" actId="14100"/>
        <pc:sldMkLst>
          <pc:docMk/>
          <pc:sldMk cId="1003076614" sldId="2411"/>
        </pc:sldMkLst>
        <pc:spChg chg="mod">
          <ac:chgData name="Jon Rosdahl" userId="2820f357-2dd4-4127-8713-e0bfde0fd756" providerId="ADAL" clId="{6A5115AE-7B49-4FF5-BA70-0B880860D958}" dt="2024-03-14T19:02:23.710" v="162" actId="14100"/>
          <ac:spMkLst>
            <pc:docMk/>
            <pc:sldMk cId="1003076614" sldId="2411"/>
            <ac:spMk id="2" creationId="{6EAB9FBF-7AA9-601C-1556-9BE9D3894992}"/>
          </ac:spMkLst>
        </pc:spChg>
        <pc:spChg chg="del">
          <ac:chgData name="Jon Rosdahl" userId="2820f357-2dd4-4127-8713-e0bfde0fd756" providerId="ADAL" clId="{6A5115AE-7B49-4FF5-BA70-0B880860D958}" dt="2024-03-14T19:01:33.737" v="155" actId="478"/>
          <ac:spMkLst>
            <pc:docMk/>
            <pc:sldMk cId="1003076614" sldId="2411"/>
            <ac:spMk id="3" creationId="{2FBD569C-22C4-D0A3-91AC-C0C5A55565D0}"/>
          </ac:spMkLst>
        </pc:spChg>
        <pc:picChg chg="add mod">
          <ac:chgData name="Jon Rosdahl" userId="2820f357-2dd4-4127-8713-e0bfde0fd756" providerId="ADAL" clId="{6A5115AE-7B49-4FF5-BA70-0B880860D958}" dt="2024-03-14T19:01:42.573" v="157" actId="1076"/>
          <ac:picMkLst>
            <pc:docMk/>
            <pc:sldMk cId="1003076614" sldId="2411"/>
            <ac:picMk id="8" creationId="{922AC3CB-C9AC-E5A8-8B62-1B01E7F4EC81}"/>
          </ac:picMkLst>
        </pc:picChg>
      </pc:sldChg>
      <pc:sldChg chg="new del">
        <pc:chgData name="Jon Rosdahl" userId="2820f357-2dd4-4127-8713-e0bfde0fd756" providerId="ADAL" clId="{6A5115AE-7B49-4FF5-BA70-0B880860D958}" dt="2024-03-14T16:41:41.674" v="8" actId="47"/>
        <pc:sldMkLst>
          <pc:docMk/>
          <pc:sldMk cId="2977333502" sldId="2411"/>
        </pc:sldMkLst>
      </pc:sldChg>
      <pc:sldChg chg="new del">
        <pc:chgData name="Jon Rosdahl" userId="2820f357-2dd4-4127-8713-e0bfde0fd756" providerId="ADAL" clId="{6A5115AE-7B49-4FF5-BA70-0B880860D958}" dt="2024-03-14T16:41:42.728" v="9" actId="47"/>
        <pc:sldMkLst>
          <pc:docMk/>
          <pc:sldMk cId="2574977656" sldId="2412"/>
        </pc:sldMkLst>
      </pc:sldChg>
      <pc:sldChg chg="addSp delSp modSp new mod">
        <pc:chgData name="Jon Rosdahl" userId="2820f357-2dd4-4127-8713-e0bfde0fd756" providerId="ADAL" clId="{6A5115AE-7B49-4FF5-BA70-0B880860D958}" dt="2024-03-14T19:03:15.535" v="167"/>
        <pc:sldMkLst>
          <pc:docMk/>
          <pc:sldMk cId="2797804882" sldId="2412"/>
        </pc:sldMkLst>
        <pc:spChg chg="mod">
          <ac:chgData name="Jon Rosdahl" userId="2820f357-2dd4-4127-8713-e0bfde0fd756" providerId="ADAL" clId="{6A5115AE-7B49-4FF5-BA70-0B880860D958}" dt="2024-03-14T19:03:15.535" v="167"/>
          <ac:spMkLst>
            <pc:docMk/>
            <pc:sldMk cId="2797804882" sldId="2412"/>
            <ac:spMk id="2" creationId="{15E5B7C0-3136-404A-0A51-206854F67CA9}"/>
          </ac:spMkLst>
        </pc:spChg>
        <pc:spChg chg="del">
          <ac:chgData name="Jon Rosdahl" userId="2820f357-2dd4-4127-8713-e0bfde0fd756" providerId="ADAL" clId="{6A5115AE-7B49-4FF5-BA70-0B880860D958}" dt="2024-03-14T19:03:03.713" v="164" actId="478"/>
          <ac:spMkLst>
            <pc:docMk/>
            <pc:sldMk cId="2797804882" sldId="2412"/>
            <ac:spMk id="3" creationId="{5D5FFB80-C676-4349-BC2A-B7EFF8DCA7A4}"/>
          </ac:spMkLst>
        </pc:spChg>
        <pc:picChg chg="add mod">
          <ac:chgData name="Jon Rosdahl" userId="2820f357-2dd4-4127-8713-e0bfde0fd756" providerId="ADAL" clId="{6A5115AE-7B49-4FF5-BA70-0B880860D958}" dt="2024-03-14T19:03:08.240" v="166" actId="1076"/>
          <ac:picMkLst>
            <pc:docMk/>
            <pc:sldMk cId="2797804882" sldId="2412"/>
            <ac:picMk id="8" creationId="{8D9C8918-F199-C745-9ABB-15A87AAB6FCC}"/>
          </ac:picMkLst>
        </pc:picChg>
      </pc:sldChg>
      <pc:sldChg chg="del">
        <pc:chgData name="Jon Rosdahl" userId="2820f357-2dd4-4127-8713-e0bfde0fd756" providerId="ADAL" clId="{6A5115AE-7B49-4FF5-BA70-0B880860D958}" dt="2024-03-14T19:03:36.707" v="168" actId="2696"/>
        <pc:sldMkLst>
          <pc:docMk/>
          <pc:sldMk cId="2850964096" sldId="2413"/>
        </pc:sldMkLst>
      </pc:sldChg>
      <pc:sldChg chg="modSp mod">
        <pc:chgData name="Jon Rosdahl" userId="2820f357-2dd4-4127-8713-e0bfde0fd756" providerId="ADAL" clId="{6A5115AE-7B49-4FF5-BA70-0B880860D958}" dt="2024-03-14T19:03:57.506" v="191" actId="20577"/>
        <pc:sldMkLst>
          <pc:docMk/>
          <pc:sldMk cId="3910202434" sldId="2413"/>
        </pc:sldMkLst>
        <pc:spChg chg="mod">
          <ac:chgData name="Jon Rosdahl" userId="2820f357-2dd4-4127-8713-e0bfde0fd756" providerId="ADAL" clId="{6A5115AE-7B49-4FF5-BA70-0B880860D958}" dt="2024-03-14T19:03:57.506" v="191" actId="20577"/>
          <ac:spMkLst>
            <pc:docMk/>
            <pc:sldMk cId="3910202434" sldId="2413"/>
            <ac:spMk id="2" creationId="{138ADECE-8160-4B67-E07F-A2A468206E23}"/>
          </ac:spMkLst>
        </pc:spChg>
      </pc:sldChg>
      <pc:sldChg chg="modSp mod">
        <pc:chgData name="Jon Rosdahl" userId="2820f357-2dd4-4127-8713-e0bfde0fd756" providerId="ADAL" clId="{6A5115AE-7B49-4FF5-BA70-0B880860D958}" dt="2024-03-14T19:04:07.870" v="212" actId="20577"/>
        <pc:sldMkLst>
          <pc:docMk/>
          <pc:sldMk cId="3038235049" sldId="2414"/>
        </pc:sldMkLst>
        <pc:spChg chg="mod">
          <ac:chgData name="Jon Rosdahl" userId="2820f357-2dd4-4127-8713-e0bfde0fd756" providerId="ADAL" clId="{6A5115AE-7B49-4FF5-BA70-0B880860D958}" dt="2024-03-14T19:04:07.870" v="212" actId="20577"/>
          <ac:spMkLst>
            <pc:docMk/>
            <pc:sldMk cId="3038235049" sldId="2414"/>
            <ac:spMk id="2" creationId="{4F406323-FCDA-9DDC-3A49-652C0E661751}"/>
          </ac:spMkLst>
        </pc:spChg>
      </pc:sldChg>
      <pc:sldMasterChg chg="modSp mod">
        <pc:chgData name="Jon Rosdahl" userId="2820f357-2dd4-4127-8713-e0bfde0fd756" providerId="ADAL" clId="{6A5115AE-7B49-4FF5-BA70-0B880860D958}" dt="2024-03-14T16:33:46.493" v="1" actId="6549"/>
        <pc:sldMasterMkLst>
          <pc:docMk/>
          <pc:sldMasterMk cId="350243259" sldId="2147483738"/>
        </pc:sldMasterMkLst>
        <pc:spChg chg="mod">
          <ac:chgData name="Jon Rosdahl" userId="2820f357-2dd4-4127-8713-e0bfde0fd756" providerId="ADAL" clId="{6A5115AE-7B49-4FF5-BA70-0B880860D958}" dt="2024-03-14T16:33:46.493" v="1" actId="6549"/>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802-11-24/0253r2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802-11-24/0253r2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802-11-24/0253r2</a:t>
            </a:r>
          </a:p>
        </p:txBody>
      </p:sp>
      <p:sp>
        <p:nvSpPr>
          <p:cNvPr id="5" name="Rectangle 3"/>
          <p:cNvSpPr>
            <a:spLocks noGrp="1" noChangeArrowheads="1"/>
          </p:cNvSpPr>
          <p:nvPr>
            <p:ph type="dt"/>
          </p:nvPr>
        </p:nvSpPr>
        <p:spPr>
          <a:ln/>
        </p:spPr>
        <p:txBody>
          <a:bodyPr/>
          <a:lstStyle/>
          <a:p>
            <a:r>
              <a:rPr lang="en-US"/>
              <a:t>March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R0: posted originally</a:t>
            </a:r>
          </a:p>
          <a:p>
            <a:r>
              <a:rPr lang="en-US" dirty="0"/>
              <a:t>R1: Late posting of comments on PARS under consideration.</a:t>
            </a:r>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802-11-24/0253r2</a:t>
            </a:r>
          </a:p>
        </p:txBody>
      </p:sp>
      <p:sp>
        <p:nvSpPr>
          <p:cNvPr id="5" name="Rectangle 3"/>
          <p:cNvSpPr>
            <a:spLocks noGrp="1" noChangeArrowheads="1"/>
          </p:cNvSpPr>
          <p:nvPr>
            <p:ph type="dt"/>
          </p:nvPr>
        </p:nvSpPr>
        <p:spPr>
          <a:ln/>
        </p:spPr>
        <p:txBody>
          <a:bodyPr/>
          <a:lstStyle/>
          <a:p>
            <a:r>
              <a:rPr lang="en-US"/>
              <a:t>March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802-11-24/0253r2</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802-11-24/0253r2</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802-11-24/0253r2</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802-11-24/0253r2</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altLang="en-US" sz="1200" dirty="0"/>
              <a:t>Normal Schedule:</a:t>
            </a:r>
            <a:br>
              <a:rPr lang="en-US" altLang="en-US" sz="1200" dirty="0"/>
            </a:br>
            <a:r>
              <a:rPr lang="en-US" altLang="en-US" sz="1200" dirty="0"/>
              <a:t>Monday 13:30-15:30 and finish on Tuesday 10:30-12:30 ET.</a:t>
            </a:r>
          </a:p>
          <a:p>
            <a:r>
              <a:rPr lang="en-US" altLang="en-US" sz="1200" dirty="0"/>
              <a:t>Feedback to be reviewed on Thursda</a:t>
            </a:r>
            <a:r>
              <a:rPr lang="en-US" sz="1200" dirty="0"/>
              <a:t>y </a:t>
            </a:r>
            <a:r>
              <a:rPr lang="en-US" altLang="en-US" sz="1200" dirty="0"/>
              <a:t>10:30-12:30 ET </a:t>
            </a:r>
          </a:p>
          <a:p>
            <a:endParaRPr lang="en-US" dirty="0"/>
          </a:p>
        </p:txBody>
      </p:sp>
      <p:sp>
        <p:nvSpPr>
          <p:cNvPr id="4" name="Header Placeholder 3"/>
          <p:cNvSpPr>
            <a:spLocks noGrp="1"/>
          </p:cNvSpPr>
          <p:nvPr>
            <p:ph type="hdr" idx="10"/>
          </p:nvPr>
        </p:nvSpPr>
        <p:spPr/>
        <p:txBody>
          <a:bodyPr/>
          <a:lstStyle/>
          <a:p>
            <a:r>
              <a:rPr lang="en-US"/>
              <a:t>doc.: IEEE 802-11-24/0253r2</a:t>
            </a:r>
          </a:p>
        </p:txBody>
      </p:sp>
      <p:sp>
        <p:nvSpPr>
          <p:cNvPr id="5" name="Date Placeholder 4"/>
          <p:cNvSpPr>
            <a:spLocks noGrp="1"/>
          </p:cNvSpPr>
          <p:nvPr>
            <p:ph type="dt" idx="11"/>
          </p:nvPr>
        </p:nvSpPr>
        <p:spPr/>
        <p:txBody>
          <a:bodyPr/>
          <a:lstStyle/>
          <a:p>
            <a:r>
              <a:rPr lang="en-US"/>
              <a:t>March 2024</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a:t>Monday 13:30-15:30 and finish on Tuesday 10:30-12:30 ET.</a:t>
            </a:r>
          </a:p>
          <a:p>
            <a:r>
              <a:rPr lang="en-US" altLang="en-US" sz="1200" dirty="0"/>
              <a:t>Feedback to be reviewed on Thursda</a:t>
            </a:r>
            <a:r>
              <a:rPr lang="en-US" sz="1200" dirty="0"/>
              <a:t>y 16 March 2023, </a:t>
            </a:r>
            <a:r>
              <a:rPr lang="en-US" altLang="en-US" sz="1200" dirty="0"/>
              <a:t>10:30-12:30 ET </a:t>
            </a:r>
          </a:p>
          <a:p>
            <a:endParaRPr lang="en-US" dirty="0"/>
          </a:p>
        </p:txBody>
      </p:sp>
      <p:sp>
        <p:nvSpPr>
          <p:cNvPr id="4" name="Header Placeholder 3"/>
          <p:cNvSpPr>
            <a:spLocks noGrp="1"/>
          </p:cNvSpPr>
          <p:nvPr>
            <p:ph type="hdr"/>
          </p:nvPr>
        </p:nvSpPr>
        <p:spPr/>
        <p:txBody>
          <a:bodyPr/>
          <a:lstStyle/>
          <a:p>
            <a:r>
              <a:rPr lang="en-US"/>
              <a:t>doc.: IEEE 802-11-24/0253r2</a:t>
            </a:r>
          </a:p>
        </p:txBody>
      </p:sp>
      <p:sp>
        <p:nvSpPr>
          <p:cNvPr id="5" name="Date Placeholder 4"/>
          <p:cNvSpPr>
            <a:spLocks noGrp="1"/>
          </p:cNvSpPr>
          <p:nvPr>
            <p:ph type="dt"/>
          </p:nvPr>
        </p:nvSpPr>
        <p:spPr/>
        <p:txBody>
          <a:bodyPr/>
          <a:lstStyle/>
          <a:p>
            <a:r>
              <a:rPr lang="en-US"/>
              <a:t>March 2024</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278682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802-11-24/0253r2</a:t>
            </a:r>
          </a:p>
        </p:txBody>
      </p:sp>
      <p:sp>
        <p:nvSpPr>
          <p:cNvPr id="5" name="Rectangle 3"/>
          <p:cNvSpPr>
            <a:spLocks noGrp="1" noChangeArrowheads="1"/>
          </p:cNvSpPr>
          <p:nvPr>
            <p:ph type="dt"/>
          </p:nvPr>
        </p:nvSpPr>
        <p:spPr>
          <a:ln/>
        </p:spPr>
        <p:txBody>
          <a:bodyPr/>
          <a:lstStyle/>
          <a:p>
            <a:r>
              <a:rPr lang="en-US"/>
              <a:t>March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2024</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March 2024</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2024</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March 2024</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March 2024</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March 2024</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2024</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2024</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2024</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March 2024</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11-24-0253r2</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21/ec-21-0207-23-0PNP-ieee-802-lmsc-working-group-policies-and-procedures.pdf" TargetMode="External"/><Relationship Id="rId3" Type="http://schemas.openxmlformats.org/officeDocument/2006/relationships/hyperlink" Target="http://www.ieee802.org/devdocs.shtml" TargetMode="External"/><Relationship Id="rId7" Type="http://schemas.openxmlformats.org/officeDocument/2006/relationships/hyperlink" Target="https://mentor.ieee.org/802-ec/dcn/18/ec-18-0064-01-0PNP-csd-template-in-doc-format.do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ec/dcn/18/ec-18-0063-01-0PNP-csd-template-in-odt-format.odt" TargetMode="External"/><Relationship Id="rId11" Type="http://schemas.openxmlformats.org/officeDocument/2006/relationships/hyperlink" Target="http://www.ieee802.org/11/Rules/rules.shtml" TargetMode="External"/><Relationship Id="rId5" Type="http://schemas.openxmlformats.org/officeDocument/2006/relationships/hyperlink" Target="https://mentor.ieee.org/802-ec/dcn/17/ec-17-0090-25-0PNP-ieee-802-lmsc-operations-manual.pdf" TargetMode="External"/><Relationship Id="rId10" Type="http://schemas.openxmlformats.org/officeDocument/2006/relationships/hyperlink" Target="https://mentor.ieee.org/802-ec/dcn/17/ec-17-0093-05-0PNP-ieee-802-participation-slide-ppt.ppt" TargetMode="External"/><Relationship Id="rId4" Type="http://schemas.openxmlformats.org/officeDocument/2006/relationships/hyperlink" Target="https://ieee.box.com/v/PandP-LMSC" TargetMode="External"/><Relationship Id="rId9" Type="http://schemas.openxmlformats.org/officeDocument/2006/relationships/hyperlink" Target="https://mentor.ieee.org/802-ec/dcn/17/ec-17-0120-31-0PNP-ieee-802-lmsc-chairs-guidelines.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3/11-23-1212-03-0amp-ieee-802-11-amp-sg-proposed-csd.docx" TargetMode="External"/><Relationship Id="rId3" Type="http://schemas.openxmlformats.org/officeDocument/2006/relationships/hyperlink" Target="https://www.ieee802.org/1/files/public/docs2024/eb-draft-CSD-0124-v01.pdf" TargetMode="External"/><Relationship Id="rId7" Type="http://schemas.openxmlformats.org/officeDocument/2006/relationships/hyperlink" Target="https://mentor.ieee.org/802.11/dcn/23/11-23-1006-05-0amp-ieee-802-11-amp-sg-proposed-par.docx" TargetMode="External"/><Relationship Id="rId2" Type="http://schemas.openxmlformats.org/officeDocument/2006/relationships/hyperlink" Target="https://www.ieee802.org/1/files/public/docs2024/eb-draft-PAR-0124-v01.pdf"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95-01-00bf-enhancements-for-wlan-sensing-par.docx" TargetMode="External"/><Relationship Id="rId5" Type="http://schemas.openxmlformats.org/officeDocument/2006/relationships/hyperlink" Target="https://mentor.ieee.org/802-ec/dcn/24/ec-24-0015-01-00EC-draft-ieee-p802-3dm-csd.pdf" TargetMode="External"/><Relationship Id="rId4" Type="http://schemas.openxmlformats.org/officeDocument/2006/relationships/hyperlink" Target="https://mentor.ieee.org/802-ec/dcn/24/ec-24-0014-01-00EC-draft-ieee-p802-3dm-par.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3/11-23-2047-00-0PAR-minutes-november-2023-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802.org/1/files/public/docs2024/eb-draft-CSD-0124-v01.pdf" TargetMode="External"/><Relationship Id="rId2" Type="http://schemas.openxmlformats.org/officeDocument/2006/relationships/hyperlink" Target="https://www.ieee802.org/1/files/public/docs2024/eb-draft-PAR-0124-v01.pdf" TargetMode="External"/><Relationship Id="rId1" Type="http://schemas.openxmlformats.org/officeDocument/2006/relationships/slideLayout" Target="../slideLayouts/slideLayout2.xml"/><Relationship Id="rId5" Type="http://schemas.openxmlformats.org/officeDocument/2006/relationships/hyperlink" Target="https://mentor.ieee.org/802-ec/dcn/24/ec-24-0015-01-00EC-draft-ieee-p802-3dm-csd.pdf" TargetMode="External"/><Relationship Id="rId4" Type="http://schemas.openxmlformats.org/officeDocument/2006/relationships/hyperlink" Target="https://mentor.ieee.org/802-ec/dcn/24/ec-24-0014-01-00EC-draft-ieee-p802-3dm-par.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ieee802.org/1/files/public/docs2024/eb-draft-CSD-0124-v01.pdf" TargetMode="External"/><Relationship Id="rId2" Type="http://schemas.openxmlformats.org/officeDocument/2006/relationships/hyperlink" Target="https://www.ieee802.org/1/files/public/docs2024/eb-draft-PAR-0124-v01.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ec/dcn/24/ec-24-0015-01-00EC-draft-ieee-p802-3dm-csd.pdf" TargetMode="External"/><Relationship Id="rId2" Type="http://schemas.openxmlformats.org/officeDocument/2006/relationships/hyperlink" Target="https://mentor.ieee.org/802-ec/dcn/24/ec-24-0014-01-00EC-draft-ieee-p802-3dm-par.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11/dcn/23/11-23-1212-03-0amp-ieee-802-11-amp-sg-proposed-csd.docx" TargetMode="External"/><Relationship Id="rId3" Type="http://schemas.openxmlformats.org/officeDocument/2006/relationships/hyperlink" Target="https://www.ieee802.org/1/files/public/docs2024/eb-draft-CSD-0124-v01.pdf" TargetMode="External"/><Relationship Id="rId7" Type="http://schemas.openxmlformats.org/officeDocument/2006/relationships/hyperlink" Target="https://mentor.ieee.org/802.11/dcn/23/11-23-1006-05-0amp-ieee-802-11-amp-sg-proposed-par.docx" TargetMode="External"/><Relationship Id="rId2" Type="http://schemas.openxmlformats.org/officeDocument/2006/relationships/hyperlink" Target="https://www.ieee802.org/1/files/public/docs2024/eb-draft-PAR-0124-v01.pdf"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95-01-00bf-enhancements-for-wlan-sensing-par.docx" TargetMode="External"/><Relationship Id="rId5" Type="http://schemas.openxmlformats.org/officeDocument/2006/relationships/hyperlink" Target="https://mentor.ieee.org/802-ec/dcn/24/ec-24-0015-01-00EC-draft-ieee-p802-3dm-csd.pdf" TargetMode="External"/><Relationship Id="rId4" Type="http://schemas.openxmlformats.org/officeDocument/2006/relationships/hyperlink" Target="https://mentor.ieee.org/802-ec/dcn/24/ec-24-0014-01-00EC-draft-ieee-p802-3dm-par.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ec/dcn/24/ec-24-0015-01-00EC-draft-ieee-p802-3dm-csd.pdf" TargetMode="External"/><Relationship Id="rId2" Type="http://schemas.openxmlformats.org/officeDocument/2006/relationships/hyperlink" Target="https://mentor.ieee.org/802-ec/dcn/24/ec-24-0014-01-00EC-draft-ieee-p802-3dm-par.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www.ieee802.org/1/files/public/docs2024/eb-draft-CSD-0124-v01.pdf" TargetMode="External"/><Relationship Id="rId2" Type="http://schemas.openxmlformats.org/officeDocument/2006/relationships/hyperlink" Target="https://www.ieee802.org/1/files/public/docs2024/eb-draft-PAR-0124-v01.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24/ec-24-0015-01-00EC-draft-ieee-p802-3dm-csd.pdf" TargetMode="External"/><Relationship Id="rId2" Type="http://schemas.openxmlformats.org/officeDocument/2006/relationships/hyperlink" Target="https://mentor.ieee.org/802-ec/dcn/24/ec-24-0014-01-00EC-draft-ieee-p802-3dm-par.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24/ec-24-0015-01-00EC-draft-ieee-p802-3dm-csd.pdf" TargetMode="External"/><Relationship Id="rId2" Type="http://schemas.openxmlformats.org/officeDocument/2006/relationships/hyperlink" Target="https://mentor.ieee.org/802-ec/dcn/24/ec-24-0014-01-00EC-draft-ieee-p802-3dm-par.pdf"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ec/dcn/24/ec-24-0015-01-00EC-draft-ieee-p802-3dm-csd.pdf" TargetMode="External"/><Relationship Id="rId2" Type="http://schemas.openxmlformats.org/officeDocument/2006/relationships/hyperlink" Target="https://mentor.ieee.org/802-ec/dcn/24/ec-24-0014-01-00EC-draft-ieee-p802-3dm-par.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24/ec-24-0015-01-00EC-draft-ieee-p802-3dm-csd.pdf" TargetMode="External"/><Relationship Id="rId2" Type="http://schemas.openxmlformats.org/officeDocument/2006/relationships/hyperlink" Target="https://mentor.ieee.org/802-ec/dcn/24/ec-24-0014-01-00EC-draft-ieee-p802-3dm-par.pdf"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ieee802.org/PAR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3/11-23-2047-00-0PAR-minutes-november-2023-session.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Mtg Agenda and Comment slides - 2024 March - Denver</a:t>
            </a:r>
            <a:endParaRPr lang="en-GB" dirty="0">
              <a:latin typeface="Times New Roman" panose="02020603050405020304" pitchFamily="18" charset="0"/>
              <a:cs typeface="Times New Roman" panose="02020603050405020304" pitchFamily="18" charset="0"/>
            </a:endParaRPr>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2024-03-11</a:t>
            </a:r>
          </a:p>
        </p:txBody>
      </p:sp>
      <p:sp>
        <p:nvSpPr>
          <p:cNvPr id="6" name="Date Placeholder 3"/>
          <p:cNvSpPr>
            <a:spLocks noGrp="1"/>
          </p:cNvSpPr>
          <p:nvPr>
            <p:ph type="dt" idx="10"/>
          </p:nvPr>
        </p:nvSpPr>
        <p:spPr/>
        <p:txBody>
          <a:bodyPr/>
          <a:lstStyle/>
          <a:p>
            <a:r>
              <a:rPr lang="en-US"/>
              <a:t>March 2024</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2024</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09655"/>
          </a:xfrm>
          <a:noFill/>
        </p:spPr>
        <p:txBody>
          <a:bodyPr/>
          <a:lstStyle/>
          <a:p>
            <a:r>
              <a:rPr lang="en-US" b="1" i="0" dirty="0">
                <a:solidFill>
                  <a:srgbClr val="000000"/>
                </a:solidFill>
                <a:effectLst/>
              </a:rPr>
              <a:t>IEEE LMSC 802 policies and procedures/operations manual: </a:t>
            </a:r>
            <a:r>
              <a:rPr lang="en-US" altLang="en-US" sz="2000" dirty="0">
                <a:hlinkClick r:id="rId3"/>
              </a:rPr>
              <a:t>http://www.ieee802.org/devdocs.shtml</a:t>
            </a:r>
            <a:r>
              <a:rPr lang="en-US" altLang="en-US" sz="2000" dirty="0"/>
              <a:t> </a:t>
            </a:r>
          </a:p>
          <a:p>
            <a:pPr algn="l">
              <a:buFont typeface="Arial" panose="020B0604020202020204" pitchFamily="34" charset="0"/>
              <a:buChar char="•"/>
            </a:pPr>
            <a:r>
              <a:rPr lang="en-US" b="0" i="0" dirty="0">
                <a:solidFill>
                  <a:srgbClr val="000000"/>
                </a:solidFill>
                <a:effectLst/>
                <a:hlinkClick r:id="rId4"/>
              </a:rPr>
              <a:t>IEEE 802 Policies &amp; Procedures</a:t>
            </a:r>
            <a:r>
              <a:rPr lang="en-US" b="0" i="0" dirty="0">
                <a:solidFill>
                  <a:srgbClr val="000000"/>
                </a:solidFill>
                <a:effectLst/>
              </a:rPr>
              <a:t> </a:t>
            </a:r>
            <a:r>
              <a:rPr lang="en-US" sz="2000" b="0" i="0" dirty="0">
                <a:solidFill>
                  <a:srgbClr val="000000"/>
                </a:solidFill>
                <a:effectLst/>
              </a:rPr>
              <a:t>(approved by IEEE-SA Standards Board 22 May 2020) </a:t>
            </a:r>
            <a:endParaRPr lang="en-US" b="0" i="0" dirty="0">
              <a:solidFill>
                <a:srgbClr val="000000"/>
              </a:solidFill>
              <a:effectLst/>
            </a:endParaRPr>
          </a:p>
          <a:p>
            <a:pPr algn="l">
              <a:buFont typeface="Arial" panose="020B0604020202020204" pitchFamily="34" charset="0"/>
              <a:buChar char="•"/>
            </a:pPr>
            <a:r>
              <a:rPr lang="en-US" b="0" i="0" dirty="0">
                <a:solidFill>
                  <a:srgbClr val="000000"/>
                </a:solidFill>
                <a:effectLst/>
                <a:hlinkClick r:id="rId5"/>
              </a:rPr>
              <a:t>IEEE 802 Operations Manual</a:t>
            </a:r>
            <a:r>
              <a:rPr lang="en-US" sz="2000" b="0" i="0" dirty="0">
                <a:solidFill>
                  <a:srgbClr val="000000"/>
                </a:solidFill>
                <a:effectLst/>
              </a:rPr>
              <a:t>, v25, effective 19 November 2021</a:t>
            </a:r>
            <a:endParaRPr lang="en-US" b="0" i="0" dirty="0">
              <a:solidFill>
                <a:srgbClr val="000000"/>
              </a:solidFill>
              <a:effectLst/>
            </a:endParaRPr>
          </a:p>
          <a:p>
            <a:pPr marL="742950" lvl="1" indent="-285750" algn="l">
              <a:buFont typeface="Arial" panose="020B0604020202020204" pitchFamily="34" charset="0"/>
              <a:buChar char="•"/>
            </a:pPr>
            <a:r>
              <a:rPr lang="en-US" sz="1800" b="0" i="0" dirty="0">
                <a:solidFill>
                  <a:srgbClr val="000000"/>
                </a:solidFill>
                <a:effectLst/>
              </a:rPr>
              <a:t>Criteria for Standards Development (CSD) in </a:t>
            </a:r>
            <a:r>
              <a:rPr lang="en-US" sz="1800" b="0" i="0" dirty="0">
                <a:solidFill>
                  <a:srgbClr val="000000"/>
                </a:solidFill>
                <a:effectLst/>
                <a:hlinkClick r:id="rId6"/>
              </a:rPr>
              <a:t>Open Document Format (ODF)</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 and </a:t>
            </a:r>
            <a:r>
              <a:rPr lang="en-US" sz="1800" b="0" i="0" dirty="0">
                <a:solidFill>
                  <a:srgbClr val="000000"/>
                </a:solidFill>
                <a:effectLst/>
                <a:hlinkClick r:id="rId7"/>
              </a:rPr>
              <a:t>Word 97/2000/XP format</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a:t>
            </a:r>
          </a:p>
          <a:p>
            <a:pPr algn="l">
              <a:buFont typeface="Arial" panose="020B0604020202020204" pitchFamily="34" charset="0"/>
              <a:buChar char="•"/>
            </a:pPr>
            <a:r>
              <a:rPr lang="en-US" b="0" i="0" dirty="0">
                <a:solidFill>
                  <a:srgbClr val="000000"/>
                </a:solidFill>
                <a:effectLst/>
                <a:hlinkClick r:id="rId8"/>
              </a:rPr>
              <a:t>IEEE 802 Working Group Policies and Procedures</a:t>
            </a:r>
            <a:r>
              <a:rPr lang="en-US" b="0" i="0" dirty="0">
                <a:solidFill>
                  <a:srgbClr val="000000"/>
                </a:solidFill>
                <a:effectLst/>
              </a:rPr>
              <a:t> </a:t>
            </a:r>
            <a:r>
              <a:rPr lang="en-US" sz="2000" b="0" i="0" dirty="0">
                <a:solidFill>
                  <a:srgbClr val="000000"/>
                </a:solidFill>
                <a:effectLst/>
              </a:rPr>
              <a:t>v23, effective 7 December 2021.</a:t>
            </a:r>
          </a:p>
          <a:p>
            <a:pPr algn="l">
              <a:buFont typeface="Arial" panose="020B0604020202020204" pitchFamily="34" charset="0"/>
              <a:buChar char="•"/>
            </a:pPr>
            <a:r>
              <a:rPr lang="en-US" b="0" i="0" dirty="0">
                <a:solidFill>
                  <a:srgbClr val="000000"/>
                </a:solidFill>
                <a:effectLst/>
                <a:hlinkClick r:id="rId9"/>
              </a:rPr>
              <a:t>IEEE 802 LMSC Chair's Guidelines</a:t>
            </a:r>
            <a:r>
              <a:rPr lang="en-US" b="0" i="0" dirty="0">
                <a:solidFill>
                  <a:srgbClr val="000000"/>
                </a:solidFill>
                <a:effectLst/>
              </a:rPr>
              <a:t>, </a:t>
            </a:r>
            <a:r>
              <a:rPr lang="en-US" sz="2000" b="0" i="0" dirty="0">
                <a:solidFill>
                  <a:srgbClr val="000000"/>
                </a:solidFill>
                <a:effectLst/>
              </a:rPr>
              <a:t>v31, effective 23 July 2021</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10"/>
              </a:rPr>
              <a:t>Slide detailing appropriate participant behavior</a:t>
            </a:r>
            <a:r>
              <a:rPr lang="en-US" b="0" i="0" dirty="0">
                <a:solidFill>
                  <a:srgbClr val="000000"/>
                </a:solidFill>
                <a:effectLst/>
              </a:rPr>
              <a:t> (PDF).</a:t>
            </a:r>
          </a:p>
          <a:p>
            <a:pPr marL="742950" lvl="1" indent="-285750" algn="l">
              <a:buFont typeface="Arial" panose="020B0604020202020204" pitchFamily="34" charset="0"/>
              <a:buChar char="•"/>
            </a:pPr>
            <a:endParaRPr lang="en-US" b="0" i="0" dirty="0">
              <a:solidFill>
                <a:srgbClr val="000000"/>
              </a:solidFill>
              <a:effectLst/>
            </a:endParaRPr>
          </a:p>
          <a:p>
            <a:r>
              <a:rPr lang="en-US" dirty="0"/>
              <a:t>Policies and Procedures hierarchy</a:t>
            </a:r>
            <a:r>
              <a:rPr lang="en-US" sz="1600" dirty="0"/>
              <a:t>: </a:t>
            </a:r>
            <a:r>
              <a:rPr lang="en-US" sz="1600" b="0" dirty="0">
                <a:hlinkClick r:id="rId11"/>
              </a:rPr>
              <a:t>http://www.ieee802.org/11/Rules/rules.shtml</a:t>
            </a:r>
            <a:endParaRPr lang="en-US" sz="1600" b="0" dirty="0"/>
          </a:p>
          <a:p>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2024</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15 Sept 2022):</a:t>
            </a:r>
          </a:p>
          <a:p>
            <a:pPr lvl="1"/>
            <a:r>
              <a:rPr lang="en-US" altLang="en-US" dirty="0">
                <a:hlinkClick r:id="rId3"/>
              </a:rPr>
              <a:t>https://mentor.ieee.org/802.11/dcn/22/11-22-1638-00-0000-802-11-operations-manual.docx</a:t>
            </a:r>
            <a:endParaRPr lang="en-US" altLang="en-US" dirty="0"/>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2024</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798981"/>
          </a:xfrm>
        </p:spPr>
        <p:txBody>
          <a:bodyPr/>
          <a:lstStyle/>
          <a:p>
            <a:r>
              <a:rPr lang="en-US" sz="2400" dirty="0"/>
              <a:t>IEEE 802 PARs &amp; ICAIDs under consideration</a:t>
            </a:r>
            <a:br>
              <a:rPr lang="en-US" sz="2400" dirty="0"/>
            </a:br>
            <a:r>
              <a:rPr lang="en-US" sz="2400" dirty="0"/>
              <a:t>for 2024 March IEEE 802 Mixed-mode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628800"/>
            <a:ext cx="10547392" cy="4702599"/>
          </a:xfrm>
        </p:spPr>
        <p:txBody>
          <a:bodyPr/>
          <a:lstStyle/>
          <a:p>
            <a:r>
              <a:rPr lang="en-US" b="1" dirty="0"/>
              <a:t>Mar 10-15, 2024 Denver, CO, USA</a:t>
            </a:r>
          </a:p>
          <a:p>
            <a:pPr>
              <a:buFont typeface="Arial" panose="020B0604020202020204" pitchFamily="34" charset="0"/>
              <a:buChar char="•"/>
            </a:pPr>
            <a:r>
              <a:rPr lang="en-US" b="0" dirty="0"/>
              <a:t>802.1ASeb - Amendment:  Optional Use of Announce , </a:t>
            </a:r>
            <a:r>
              <a:rPr lang="en-US" b="0" dirty="0">
                <a:hlinkClick r:id="rId2"/>
              </a:rPr>
              <a:t>PAR</a:t>
            </a:r>
            <a:r>
              <a:rPr lang="en-US" b="0" dirty="0"/>
              <a:t> and </a:t>
            </a:r>
            <a:r>
              <a:rPr lang="en-US" b="0" dirty="0">
                <a:hlinkClick r:id="rId3"/>
              </a:rPr>
              <a:t>CSD</a:t>
            </a:r>
            <a:endParaRPr lang="en-US" b="0" dirty="0"/>
          </a:p>
          <a:p>
            <a:pPr>
              <a:buFont typeface="Arial" panose="020B0604020202020204" pitchFamily="34" charset="0"/>
              <a:buChar char="•"/>
            </a:pPr>
            <a:r>
              <a:rPr lang="en-US" b="0" dirty="0"/>
              <a:t>802.3dm - Amendment: Asymmetrical Electrical Automotive Ethernet, </a:t>
            </a:r>
            <a:r>
              <a:rPr lang="en-US" b="0" dirty="0">
                <a:hlinkClick r:id="rId4"/>
              </a:rPr>
              <a:t>PAR</a:t>
            </a:r>
            <a:r>
              <a:rPr lang="en-US" b="0" dirty="0"/>
              <a:t> and </a:t>
            </a:r>
            <a:r>
              <a:rPr lang="en-US" b="0" dirty="0">
                <a:hlinkClick r:id="rId5"/>
              </a:rPr>
              <a:t>CSD</a:t>
            </a:r>
            <a:endParaRPr lang="en-US" b="0" dirty="0"/>
          </a:p>
          <a:p>
            <a:pPr>
              <a:buFont typeface="Arial" panose="020B0604020202020204" pitchFamily="34" charset="0"/>
              <a:buChar char="•"/>
            </a:pPr>
            <a:r>
              <a:rPr lang="en-US" b="0" dirty="0"/>
              <a:t>802.11bf - Amendment: Enhancements for Wireless Local Area Network (WLAN) Sensing, </a:t>
            </a:r>
            <a:r>
              <a:rPr lang="en-US" b="0" dirty="0">
                <a:hlinkClick r:id="rId6"/>
              </a:rPr>
              <a:t>PAR modification</a:t>
            </a:r>
            <a:endParaRPr lang="en-US" b="0" dirty="0"/>
          </a:p>
          <a:p>
            <a:pPr>
              <a:buFont typeface="Arial" panose="020B0604020202020204" pitchFamily="34" charset="0"/>
              <a:buChar char="•"/>
            </a:pPr>
            <a:r>
              <a:rPr lang="en-US" b="0" dirty="0"/>
              <a:t>802.11bp - Amendment: Enhancements for Ambient Power Communication (AMP), </a:t>
            </a:r>
            <a:r>
              <a:rPr lang="en-US" b="0" dirty="0">
                <a:hlinkClick r:id="rId7"/>
              </a:rPr>
              <a:t>PAR</a:t>
            </a:r>
            <a:r>
              <a:rPr lang="en-US" b="0" dirty="0"/>
              <a:t> and </a:t>
            </a:r>
            <a:r>
              <a:rPr lang="en-US" b="0" dirty="0">
                <a:hlinkClick r:id="rId8"/>
              </a:rPr>
              <a:t>CSD </a:t>
            </a:r>
            <a:endParaRPr lang="en-US" b="0" dirty="0"/>
          </a:p>
          <a:p>
            <a:endParaRPr lang="en-US"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March 11 and 14, 2024</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10000"/>
          </a:bodyPr>
          <a:lstStyle/>
          <a:p>
            <a:pPr marL="0" indent="0"/>
            <a:r>
              <a:rPr lang="en-US" dirty="0"/>
              <a:t>Agenda:</a:t>
            </a:r>
          </a:p>
          <a:p>
            <a:pPr marL="0" indent="0"/>
            <a:r>
              <a:rPr lang="en-US" dirty="0"/>
              <a:t>Monday 11 March 2024 13:30-15:30 HST</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Post Feedback to 802 EC Reflector by 12 March 2023, 6:30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14 March 2024 - 10:30-12:30 HST</a:t>
            </a:r>
            <a:endParaRPr lang="en-US" b="0" dirty="0"/>
          </a:p>
          <a:p>
            <a:pPr marL="800100" lvl="2" indent="0"/>
            <a:r>
              <a:rPr lang="en-US" b="0" dirty="0"/>
              <a:t>	</a:t>
            </a:r>
            <a:r>
              <a:rPr lang="en-US" sz="1600" b="0" dirty="0"/>
              <a:t>1. Review Responses</a:t>
            </a:r>
          </a:p>
          <a:p>
            <a:pPr marL="800100" lvl="2" indent="0"/>
            <a:r>
              <a:rPr lang="en-US" sz="1600" b="0" dirty="0"/>
              <a:t>	2. Provide any required feedback to WG (email)</a:t>
            </a:r>
          </a:p>
          <a:p>
            <a:pPr marL="800100" lvl="2" indent="0"/>
            <a:r>
              <a:rPr lang="en-US" sz="1600" b="0" dirty="0"/>
              <a:t>	3. Adjourn</a:t>
            </a:r>
          </a:p>
        </p:txBody>
      </p:sp>
      <p:sp>
        <p:nvSpPr>
          <p:cNvPr id="6" name="Date Placeholder 5"/>
          <p:cNvSpPr>
            <a:spLocks noGrp="1"/>
          </p:cNvSpPr>
          <p:nvPr>
            <p:ph type="dt" idx="10"/>
          </p:nvPr>
        </p:nvSpPr>
        <p:spPr/>
        <p:txBody>
          <a:bodyPr/>
          <a:lstStyle/>
          <a:p>
            <a:r>
              <a:rPr lang="en-US"/>
              <a:t>March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Nov </a:t>
            </a:r>
            <a:r>
              <a:rPr lang="en-US" sz="2000" b="1" dirty="0"/>
              <a:t>2023 in document  11-23/2047r0: </a:t>
            </a:r>
            <a:r>
              <a:rPr lang="en-US" sz="2000" b="1" dirty="0">
                <a:hlinkClick r:id="rId2"/>
              </a:rPr>
              <a:t>https://mentor.ieee.org/802.11/dcn/23/11-23-2047-00-0PAR-minutes-november-2023-session.docx</a:t>
            </a:r>
            <a:r>
              <a:rPr lang="en-US" sz="2000" b="1" dirty="0"/>
              <a:t> </a:t>
            </a:r>
            <a:endParaRPr lang="en-US" sz="2000" dirty="0"/>
          </a:p>
          <a:p>
            <a:r>
              <a:rPr lang="en-US" sz="2000" dirty="0"/>
              <a:t>Moved: Michael Montemurro</a:t>
            </a:r>
          </a:p>
          <a:p>
            <a:r>
              <a:rPr lang="en-US" sz="2000" dirty="0"/>
              <a:t>2</a:t>
            </a:r>
            <a:r>
              <a:rPr lang="en-US" sz="2000" baseline="30000" dirty="0"/>
              <a:t>nd</a:t>
            </a:r>
            <a:r>
              <a:rPr lang="en-US" sz="2000" dirty="0"/>
              <a:t>: Steve Palm</a:t>
            </a:r>
          </a:p>
          <a:p>
            <a:r>
              <a:rPr lang="en-US" sz="2000" dirty="0"/>
              <a:t>Results:  ( in room)</a:t>
            </a:r>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Order to consider:</a:t>
            </a: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Rectangle 2">
            <a:extLst>
              <a:ext uri="{FF2B5EF4-FFF2-40B4-BE49-F238E27FC236}">
                <a16:creationId xmlns:a16="http://schemas.microsoft.com/office/drawing/2014/main" id="{B2EE2183-289E-0BB1-688B-4D6393839DD6}"/>
              </a:ext>
            </a:extLst>
          </p:cNvPr>
          <p:cNvSpPr>
            <a:spLocks noGrp="1" noChangeArrowheads="1"/>
          </p:cNvSpPr>
          <p:nvPr>
            <p:ph idx="1"/>
          </p:nvPr>
        </p:nvSpPr>
        <p:spPr bwMode="auto">
          <a:xfrm>
            <a:off x="914402" y="2566938"/>
            <a:ext cx="10361083"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indent="-457200">
              <a:buFont typeface="+mj-lt"/>
              <a:buAutoNum type="arabicPeriod"/>
            </a:pPr>
            <a:r>
              <a:rPr lang="en-US" sz="2000" b="0" dirty="0"/>
              <a:t>802.1ASeb - Amendment:  Optional Use of Announce , </a:t>
            </a:r>
            <a:r>
              <a:rPr lang="en-US" sz="2000" b="0" dirty="0">
                <a:hlinkClick r:id="rId2"/>
              </a:rPr>
              <a:t>PAR</a:t>
            </a:r>
            <a:r>
              <a:rPr lang="en-US" sz="2000" b="0" dirty="0"/>
              <a:t> and </a:t>
            </a:r>
            <a:r>
              <a:rPr lang="en-US" sz="2000" b="0" dirty="0">
                <a:hlinkClick r:id="rId3"/>
              </a:rPr>
              <a:t>CSD</a:t>
            </a:r>
            <a:endParaRPr lang="en-US" sz="2000" b="0" dirty="0"/>
          </a:p>
          <a:p>
            <a:pPr marL="457200" indent="-457200">
              <a:buFont typeface="+mj-lt"/>
              <a:buAutoNum type="arabicPeriod"/>
            </a:pPr>
            <a:r>
              <a:rPr lang="en-US" sz="2000" b="0" dirty="0"/>
              <a:t>802.3dm - Amendment: Asymmetrical Electrical Automotive Ethernet, </a:t>
            </a:r>
            <a:r>
              <a:rPr lang="en-US" sz="2000" b="0" dirty="0">
                <a:hlinkClick r:id="rId4"/>
              </a:rPr>
              <a:t>PAR</a:t>
            </a:r>
            <a:r>
              <a:rPr lang="en-US" sz="2000" b="0" dirty="0"/>
              <a:t> and </a:t>
            </a:r>
            <a:r>
              <a:rPr lang="en-US" sz="2000" b="0" dirty="0">
                <a:hlinkClick r:id="rId5"/>
              </a:rPr>
              <a:t>CSD</a:t>
            </a:r>
            <a:endParaRPr lang="en-US" sz="2000" b="0" dirty="0"/>
          </a:p>
          <a:p>
            <a:pPr>
              <a:buFont typeface="Arial" panose="020B0604020202020204" pitchFamily="34" charset="0"/>
              <a:buChar char="•"/>
            </a:pPr>
            <a:r>
              <a:rPr lang="en-US" sz="2000" b="0" dirty="0"/>
              <a:t>The other 2 PARs are from 802.11 and not subject to PAR Review SC review.</a:t>
            </a:r>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March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831512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160147-4E0D-8456-B2B9-98D4FE67A462}"/>
              </a:ext>
            </a:extLst>
          </p:cNvPr>
          <p:cNvSpPr>
            <a:spLocks noGrp="1"/>
          </p:cNvSpPr>
          <p:nvPr>
            <p:ph type="title"/>
          </p:nvPr>
        </p:nvSpPr>
        <p:spPr>
          <a:xfrm>
            <a:off x="914402" y="685803"/>
            <a:ext cx="10361084" cy="582957"/>
          </a:xfrm>
        </p:spPr>
        <p:txBody>
          <a:bodyPr/>
          <a:lstStyle/>
          <a:p>
            <a:pPr marL="342900" marR="0" lvl="0" indent="-342900" defTabSz="449263" rtl="0" eaLnBrk="1" fontAlgn="base" latinLnBrk="0" hangingPunct="1">
              <a:lnSpc>
                <a:spcPct val="100000"/>
              </a:lnSpc>
              <a:spcBef>
                <a:spcPts val="600"/>
              </a:spcBef>
              <a:spcAft>
                <a:spcPct val="0"/>
              </a:spcAft>
              <a:tabLst/>
              <a:defRPr/>
            </a:pPr>
            <a:r>
              <a:rPr kumimoji="0" lang="en-US" sz="2800" b="0" i="0" u="none" strike="noStrike" kern="0" cap="none" spc="0" normalizeH="0" baseline="0" noProof="0" dirty="0">
                <a:ln>
                  <a:noFill/>
                </a:ln>
                <a:solidFill>
                  <a:srgbClr val="000000"/>
                </a:solidFill>
                <a:effectLst/>
                <a:uLnTx/>
                <a:uFillTx/>
                <a:latin typeface="Times New Roman"/>
                <a:ea typeface="MS Gothic"/>
              </a:rPr>
              <a:t>802.1ASeb - Amendment:  Optional Use of Announce , </a:t>
            </a:r>
            <a:r>
              <a:rPr kumimoji="0" lang="en-US" sz="2800" b="0" i="0" u="none" strike="noStrike" kern="0" cap="none" spc="0" normalizeH="0" baseline="0" noProof="0" dirty="0">
                <a:ln>
                  <a:noFill/>
                </a:ln>
                <a:solidFill>
                  <a:srgbClr val="000000"/>
                </a:solidFill>
                <a:effectLst/>
                <a:uLnTx/>
                <a:uFillTx/>
                <a:latin typeface="Times New Roman"/>
                <a:ea typeface="MS Gothic"/>
                <a:hlinkClick r:id="rId2"/>
              </a:rPr>
              <a:t>PAR</a:t>
            </a:r>
            <a:r>
              <a:rPr kumimoji="0" lang="en-US" sz="2800" b="0" i="0" u="none" strike="noStrike" kern="0" cap="none" spc="0" normalizeH="0" baseline="0" noProof="0" dirty="0">
                <a:ln>
                  <a:noFill/>
                </a:ln>
                <a:solidFill>
                  <a:srgbClr val="000000"/>
                </a:solidFill>
                <a:effectLst/>
                <a:uLnTx/>
                <a:uFillTx/>
                <a:latin typeface="Times New Roman"/>
                <a:ea typeface="MS Gothic"/>
              </a:rPr>
              <a:t> and </a:t>
            </a:r>
            <a:r>
              <a:rPr kumimoji="0" lang="en-US" sz="2800" b="0" i="0" u="none" strike="noStrike" kern="0" cap="none" spc="0" normalizeH="0" baseline="0" noProof="0" dirty="0">
                <a:ln>
                  <a:noFill/>
                </a:ln>
                <a:solidFill>
                  <a:srgbClr val="000000"/>
                </a:solidFill>
                <a:effectLst/>
                <a:uLnTx/>
                <a:uFillTx/>
                <a:latin typeface="Times New Roman"/>
                <a:ea typeface="MS Gothic"/>
                <a:hlinkClick r:id="rId3"/>
              </a:rPr>
              <a:t>CSD</a:t>
            </a:r>
            <a:endParaRPr lang="en-US" sz="3600" dirty="0"/>
          </a:p>
        </p:txBody>
      </p:sp>
      <p:sp>
        <p:nvSpPr>
          <p:cNvPr id="8" name="Content Placeholder 7">
            <a:extLst>
              <a:ext uri="{FF2B5EF4-FFF2-40B4-BE49-F238E27FC236}">
                <a16:creationId xmlns:a16="http://schemas.microsoft.com/office/drawing/2014/main" id="{F4F7D8C4-510F-14FE-4A61-F6A083D76541}"/>
              </a:ext>
            </a:extLst>
          </p:cNvPr>
          <p:cNvSpPr>
            <a:spLocks noGrp="1"/>
          </p:cNvSpPr>
          <p:nvPr>
            <p:ph idx="1"/>
          </p:nvPr>
        </p:nvSpPr>
        <p:spPr/>
        <p:txBody>
          <a:bodyPr/>
          <a:lstStyle/>
          <a:p>
            <a:r>
              <a:rPr lang="en-US" dirty="0"/>
              <a:t>5.5  Change “IEEE Std 802.1AS-2020 allows conformant systems to omit implementation of functionality not used in these applications, except for Announce.”</a:t>
            </a:r>
          </a:p>
          <a:p>
            <a:r>
              <a:rPr lang="en-US" dirty="0"/>
              <a:t>To “IEEE Std 802.1AS-2020 should allow conformant systems to omit Announce functionality in a similar manner that current implementation of other functionality not used in these applications can be omitted.”</a:t>
            </a:r>
          </a:p>
          <a:p>
            <a:endParaRPr lang="en-US" dirty="0"/>
          </a:p>
          <a:p>
            <a:r>
              <a:rPr lang="en-US" dirty="0"/>
              <a:t>8.1 “#5.2:” is on the wrong line.  Move to the start of the 2</a:t>
            </a:r>
            <a:r>
              <a:rPr lang="en-US" baseline="30000" dirty="0"/>
              <a:t>nd</a:t>
            </a:r>
            <a:r>
              <a:rPr lang="en-US" dirty="0"/>
              <a:t> line.</a:t>
            </a:r>
          </a:p>
          <a:p>
            <a:endParaRPr lang="en-US" dirty="0"/>
          </a:p>
        </p:txBody>
      </p:sp>
      <p:sp>
        <p:nvSpPr>
          <p:cNvPr id="4" name="Date Placeholder 3">
            <a:extLst>
              <a:ext uri="{FF2B5EF4-FFF2-40B4-BE49-F238E27FC236}">
                <a16:creationId xmlns:a16="http://schemas.microsoft.com/office/drawing/2014/main" id="{2AD1400A-CDDA-55C1-1A6E-A989841BEE33}"/>
              </a:ext>
            </a:extLst>
          </p:cNvPr>
          <p:cNvSpPr>
            <a:spLocks noGrp="1"/>
          </p:cNvSpPr>
          <p:nvPr>
            <p:ph type="dt" idx="10"/>
          </p:nvPr>
        </p:nvSpPr>
        <p:spPr/>
        <p:txBody>
          <a:bodyPr/>
          <a:lstStyle/>
          <a:p>
            <a:pPr>
              <a:defRPr/>
            </a:pPr>
            <a:r>
              <a:rPr lang="en-US">
                <a:solidFill>
                  <a:srgbClr val="000000"/>
                </a:solidFill>
              </a:rPr>
              <a:t>March 2024</a:t>
            </a:r>
            <a:endParaRPr lang="en-US" dirty="0">
              <a:solidFill>
                <a:srgbClr val="000000"/>
              </a:solidFill>
            </a:endParaRPr>
          </a:p>
        </p:txBody>
      </p:sp>
      <p:sp>
        <p:nvSpPr>
          <p:cNvPr id="5" name="Footer Placeholder 4">
            <a:extLst>
              <a:ext uri="{FF2B5EF4-FFF2-40B4-BE49-F238E27FC236}">
                <a16:creationId xmlns:a16="http://schemas.microsoft.com/office/drawing/2014/main" id="{30F2ED5E-A21A-8BCE-B156-B2362054FBCE}"/>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E53A0834-F7ED-7BD0-5E66-CB6991FE3B53}"/>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18</a:t>
            </a:fld>
            <a:endParaRPr lang="en-US" altLang="en-US">
              <a:solidFill>
                <a:srgbClr val="000000"/>
              </a:solidFill>
            </a:endParaRPr>
          </a:p>
        </p:txBody>
      </p:sp>
    </p:spTree>
    <p:extLst>
      <p:ext uri="{BB962C8B-B14F-4D97-AF65-F5344CB8AC3E}">
        <p14:creationId xmlns:p14="http://schemas.microsoft.com/office/powerpoint/2010/main" val="814946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ADECE-8160-4B67-E07F-A2A468206E23}"/>
              </a:ext>
            </a:extLst>
          </p:cNvPr>
          <p:cNvSpPr>
            <a:spLocks noGrp="1"/>
          </p:cNvSpPr>
          <p:nvPr>
            <p:ph type="title"/>
          </p:nvPr>
        </p:nvSpPr>
        <p:spPr/>
        <p:txBody>
          <a:bodyPr/>
          <a:lstStyle/>
          <a:p>
            <a:r>
              <a:rPr kumimoji="0" lang="en-US" sz="2800" b="0" i="0" u="none" strike="noStrike" kern="0" cap="none" spc="0" normalizeH="0" baseline="0" noProof="0" dirty="0">
                <a:ln>
                  <a:noFill/>
                </a:ln>
                <a:solidFill>
                  <a:srgbClr val="000000"/>
                </a:solidFill>
                <a:effectLst/>
                <a:uLnTx/>
                <a:uFillTx/>
                <a:latin typeface="Times New Roman"/>
                <a:ea typeface="MS Gothic"/>
              </a:rPr>
              <a:t>802.3dm - Amendment: Asymmetrical Electrical Automotive Ethernet, </a:t>
            </a:r>
            <a:r>
              <a:rPr kumimoji="0" lang="en-US" sz="2800" b="0" i="0" u="none" strike="noStrike" kern="0" cap="none" spc="0" normalizeH="0" baseline="0" noProof="0" dirty="0">
                <a:ln>
                  <a:noFill/>
                </a:ln>
                <a:solidFill>
                  <a:srgbClr val="000000"/>
                </a:solidFill>
                <a:effectLst/>
                <a:uLnTx/>
                <a:uFillTx/>
                <a:latin typeface="Times New Roman"/>
                <a:ea typeface="MS Gothic"/>
                <a:hlinkClick r:id="rId2"/>
              </a:rPr>
              <a:t>PAR</a:t>
            </a:r>
            <a:r>
              <a:rPr kumimoji="0" lang="en-US" sz="2800" b="0" i="0" u="none" strike="noStrike" kern="0" cap="none" spc="0" normalizeH="0" baseline="0" noProof="0" dirty="0">
                <a:ln>
                  <a:noFill/>
                </a:ln>
                <a:solidFill>
                  <a:srgbClr val="000000"/>
                </a:solidFill>
                <a:effectLst/>
                <a:uLnTx/>
                <a:uFillTx/>
                <a:latin typeface="Times New Roman"/>
                <a:ea typeface="MS Gothic"/>
              </a:rPr>
              <a:t> and </a:t>
            </a:r>
            <a:r>
              <a:rPr kumimoji="0" lang="en-US" sz="2800" b="0" i="0" u="none" strike="noStrike" kern="0" cap="none" spc="0" normalizeH="0" baseline="0" noProof="0" dirty="0">
                <a:ln>
                  <a:noFill/>
                </a:ln>
                <a:solidFill>
                  <a:srgbClr val="000000"/>
                </a:solidFill>
                <a:effectLst/>
                <a:uLnTx/>
                <a:uFillTx/>
                <a:latin typeface="Times New Roman"/>
                <a:ea typeface="MS Gothic"/>
                <a:hlinkClick r:id="rId3"/>
              </a:rPr>
              <a:t>CSD</a:t>
            </a:r>
            <a:endParaRPr lang="en-US" sz="2800" dirty="0"/>
          </a:p>
        </p:txBody>
      </p:sp>
      <p:sp>
        <p:nvSpPr>
          <p:cNvPr id="3" name="Content Placeholder 2">
            <a:extLst>
              <a:ext uri="{FF2B5EF4-FFF2-40B4-BE49-F238E27FC236}">
                <a16:creationId xmlns:a16="http://schemas.microsoft.com/office/drawing/2014/main" id="{A0A15212-08CD-1FE3-93D1-367F3C7A4FC5}"/>
              </a:ext>
            </a:extLst>
          </p:cNvPr>
          <p:cNvSpPr>
            <a:spLocks noGrp="1"/>
          </p:cNvSpPr>
          <p:nvPr>
            <p:ph idx="1"/>
          </p:nvPr>
        </p:nvSpPr>
        <p:spPr>
          <a:xfrm>
            <a:off x="914402" y="1715480"/>
            <a:ext cx="10361084" cy="4113213"/>
          </a:xfrm>
        </p:spPr>
        <p:txBody>
          <a:bodyPr/>
          <a:lstStyle/>
          <a:p>
            <a:r>
              <a:rPr lang="en-US" sz="2000" dirty="0"/>
              <a:t>Note that </a:t>
            </a:r>
            <a:r>
              <a:rPr lang="en-US" sz="2000" dirty="0">
                <a:hlinkClick r:id="rId2"/>
              </a:rPr>
              <a:t>https://mentor.ieee.org/802-ec/dcn/24/ec-24-0014-01-00EC-draft-ieee-p802-3dm-par.pdf</a:t>
            </a:r>
            <a:r>
              <a:rPr lang="en-US" sz="2000" dirty="0"/>
              <a:t> is on the 802 “PARs to review” page, but Mentor has r3 (and is on the </a:t>
            </a:r>
            <a:r>
              <a:rPr lang="en-US" sz="2000" dirty="0" err="1"/>
              <a:t>NesCom</a:t>
            </a:r>
            <a:r>
              <a:rPr lang="en-US" sz="2000" dirty="0"/>
              <a:t> Agenda).  We reviewed R3.</a:t>
            </a:r>
          </a:p>
          <a:p>
            <a:r>
              <a:rPr lang="en-US" sz="2000" dirty="0"/>
              <a:t>5.2.b  change “The scope of this project is to specify additions to and appropriate modifications of IEEE Std 802.3 to add Physical Layer specifications and management parameters for electrical media and operating conditions optimized for automotive end-node camera links for operation up to 10 Gb/s in one direction and with a lower data rate in the other direction.” to </a:t>
            </a:r>
          </a:p>
          <a:p>
            <a:r>
              <a:rPr lang="en-US" sz="2000" dirty="0"/>
              <a:t>“</a:t>
            </a:r>
            <a:r>
              <a:rPr lang="en-US" sz="2000" strike="sngStrike" dirty="0"/>
              <a:t>The scope of this</a:t>
            </a:r>
            <a:r>
              <a:rPr lang="en-US" sz="2000" strike="sngStrike" dirty="0">
                <a:highlight>
                  <a:srgbClr val="FFFF00"/>
                </a:highlight>
              </a:rPr>
              <a:t> </a:t>
            </a:r>
            <a:r>
              <a:rPr lang="en-US" sz="2000" dirty="0">
                <a:solidFill>
                  <a:srgbClr val="C00000"/>
                </a:solidFill>
                <a:highlight>
                  <a:srgbClr val="FFFF00"/>
                </a:highlight>
              </a:rPr>
              <a:t>This</a:t>
            </a:r>
            <a:r>
              <a:rPr lang="en-US" sz="2000" strike="sngStrike" dirty="0">
                <a:highlight>
                  <a:srgbClr val="FFFF00"/>
                </a:highlight>
              </a:rPr>
              <a:t> </a:t>
            </a:r>
            <a:r>
              <a:rPr lang="en-US" sz="2000" dirty="0"/>
              <a:t>project </a:t>
            </a:r>
            <a:r>
              <a:rPr lang="en-US" sz="2000" strike="sngStrike" dirty="0"/>
              <a:t>is to specify </a:t>
            </a:r>
            <a:r>
              <a:rPr lang="en-US" sz="2000" u="sng" dirty="0">
                <a:solidFill>
                  <a:srgbClr val="C00000"/>
                </a:solidFill>
                <a:highlight>
                  <a:srgbClr val="FFFF00"/>
                </a:highlight>
              </a:rPr>
              <a:t>specifies </a:t>
            </a:r>
            <a:r>
              <a:rPr lang="en-US" sz="2000" dirty="0"/>
              <a:t>additions to and appropriate modifications of IEEE Std 802.3 to add Physical Layer specifications and management parameters for electrical media and operating conditions</a:t>
            </a:r>
            <a:r>
              <a:rPr lang="en-US" sz="2000" dirty="0">
                <a:solidFill>
                  <a:srgbClr val="FF0000"/>
                </a:solidFill>
                <a:highlight>
                  <a:srgbClr val="FFFF00"/>
                </a:highlight>
              </a:rPr>
              <a:t>, that are </a:t>
            </a:r>
            <a:r>
              <a:rPr lang="en-US" sz="2000" dirty="0"/>
              <a:t>optimized for automotive end-node camera links for operation up to 10 Gb/s in one direction and with a lower data rate in the other direction.</a:t>
            </a:r>
          </a:p>
        </p:txBody>
      </p:sp>
      <p:sp>
        <p:nvSpPr>
          <p:cNvPr id="4" name="Date Placeholder 3">
            <a:extLst>
              <a:ext uri="{FF2B5EF4-FFF2-40B4-BE49-F238E27FC236}">
                <a16:creationId xmlns:a16="http://schemas.microsoft.com/office/drawing/2014/main" id="{F6634751-3017-3C81-1E02-5E943D712437}"/>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A069B3FE-B040-490F-3A3F-FC2FE3571BC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471A059-E8F1-982C-6E19-2FD3173B939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93855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r>
              <a:rPr lang="en-US" sz="1600" b="1" dirty="0"/>
              <a:t>Mar 10-15, 2024, Denver, CO, USA</a:t>
            </a:r>
          </a:p>
          <a:p>
            <a:pPr>
              <a:buFont typeface="Arial" panose="020B0604020202020204" pitchFamily="34" charset="0"/>
              <a:buChar char="•"/>
            </a:pPr>
            <a:r>
              <a:rPr lang="en-US" sz="1600" dirty="0"/>
              <a:t>802.1ASeb - Amendment:  Optional Use of Announce , </a:t>
            </a:r>
            <a:r>
              <a:rPr lang="en-US" sz="1600" dirty="0">
                <a:hlinkClick r:id="rId2"/>
              </a:rPr>
              <a:t>PAR</a:t>
            </a:r>
            <a:r>
              <a:rPr lang="en-US" sz="1600" dirty="0"/>
              <a:t> and </a:t>
            </a:r>
            <a:r>
              <a:rPr lang="en-US" sz="1600" dirty="0">
                <a:hlinkClick r:id="rId3"/>
              </a:rPr>
              <a:t>CSD</a:t>
            </a:r>
            <a:endParaRPr lang="en-US" sz="1600" dirty="0"/>
          </a:p>
          <a:p>
            <a:pPr>
              <a:buFont typeface="Arial" panose="020B0604020202020204" pitchFamily="34" charset="0"/>
              <a:buChar char="•"/>
            </a:pPr>
            <a:r>
              <a:rPr lang="en-US" sz="1600" dirty="0"/>
              <a:t>802.3dm - Amendment: Asymmetrical Electrical Automotive Ethernet, </a:t>
            </a:r>
            <a:r>
              <a:rPr lang="en-US" sz="1600" dirty="0">
                <a:hlinkClick r:id="rId4"/>
              </a:rPr>
              <a:t>PAR</a:t>
            </a:r>
            <a:r>
              <a:rPr lang="en-US" sz="1600" dirty="0"/>
              <a:t> and </a:t>
            </a:r>
            <a:r>
              <a:rPr lang="en-US" sz="1600" dirty="0">
                <a:hlinkClick r:id="rId5"/>
              </a:rPr>
              <a:t>CSD</a:t>
            </a:r>
            <a:endParaRPr lang="en-US" sz="1600" dirty="0"/>
          </a:p>
          <a:p>
            <a:pPr>
              <a:buFont typeface="Arial" panose="020B0604020202020204" pitchFamily="34" charset="0"/>
              <a:buChar char="•"/>
            </a:pPr>
            <a:r>
              <a:rPr lang="en-US" sz="1600" dirty="0"/>
              <a:t>802.11bf - Amendment: Enhancements for Wireless Local Area Network (WLAN) Sensing, </a:t>
            </a:r>
            <a:r>
              <a:rPr lang="en-US" sz="1600" dirty="0">
                <a:hlinkClick r:id="rId6"/>
              </a:rPr>
              <a:t>PAR modification</a:t>
            </a:r>
            <a:endParaRPr lang="en-US" sz="1600" dirty="0"/>
          </a:p>
          <a:p>
            <a:pPr>
              <a:buFont typeface="Arial" panose="020B0604020202020204" pitchFamily="34" charset="0"/>
              <a:buChar char="•"/>
            </a:pPr>
            <a:r>
              <a:rPr lang="en-US" sz="1600" dirty="0"/>
              <a:t>802.11bp - Amendment: Enhancements for Ambient Power Communication (AMP), </a:t>
            </a:r>
            <a:r>
              <a:rPr lang="en-US" sz="1600" dirty="0">
                <a:hlinkClick r:id="rId7"/>
              </a:rPr>
              <a:t>PAR</a:t>
            </a:r>
            <a:r>
              <a:rPr lang="en-US" sz="1600" dirty="0"/>
              <a:t> and </a:t>
            </a:r>
            <a:r>
              <a:rPr lang="en-US" sz="1600" dirty="0">
                <a:hlinkClick r:id="rId8"/>
              </a:rPr>
              <a:t>CSD </a:t>
            </a:r>
            <a:endParaRPr lang="en-US" sz="1600" dirty="0"/>
          </a:p>
          <a:p>
            <a:endParaRPr lang="en-US" sz="2800" b="1" dirty="0"/>
          </a:p>
          <a:p>
            <a:r>
              <a:rPr lang="en-US" altLang="en-US" sz="2800" dirty="0"/>
              <a:t>Will Review the first 2 PARs on Monday 13:30-15:30 and post feedback to 802 EC Reflector.</a:t>
            </a:r>
          </a:p>
          <a:p>
            <a:r>
              <a:rPr lang="en-US" altLang="en-US" sz="2800" dirty="0"/>
              <a:t>Feedback to be reviewed on Thursda</a:t>
            </a:r>
            <a:r>
              <a:rPr lang="en-US" sz="2800" dirty="0"/>
              <a:t>y, </a:t>
            </a:r>
            <a:r>
              <a:rPr lang="en-US" altLang="en-US" sz="2800" dirty="0"/>
              <a:t>10:30-12:30 ET</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06323-FCDA-9DDC-3A49-652C0E661751}"/>
              </a:ext>
            </a:extLst>
          </p:cNvPr>
          <p:cNvSpPr>
            <a:spLocks noGrp="1"/>
          </p:cNvSpPr>
          <p:nvPr>
            <p:ph type="title"/>
          </p:nvPr>
        </p:nvSpPr>
        <p:spPr/>
        <p:txBody>
          <a:bodyPr/>
          <a:lstStyle/>
          <a:p>
            <a:r>
              <a:rPr kumimoji="0" lang="en-US" sz="3200" b="0" i="0" u="none" strike="noStrike" kern="0" cap="none" spc="0" normalizeH="0" baseline="0" noProof="0" dirty="0">
                <a:ln>
                  <a:noFill/>
                </a:ln>
                <a:solidFill>
                  <a:srgbClr val="000000"/>
                </a:solidFill>
                <a:effectLst/>
                <a:uLnTx/>
                <a:uFillTx/>
                <a:latin typeface="Times New Roman"/>
                <a:ea typeface="MS Gothic"/>
              </a:rPr>
              <a:t>802.3dm - Amendment: Asymmetrical Electrical Automotive Ethernet, </a:t>
            </a:r>
            <a:r>
              <a:rPr kumimoji="0" lang="en-US" sz="3200" b="0" i="0" u="none" strike="noStrike" kern="0" cap="none" spc="0" normalizeH="0" baseline="0" noProof="0" dirty="0">
                <a:ln>
                  <a:noFill/>
                </a:ln>
                <a:solidFill>
                  <a:srgbClr val="000000"/>
                </a:solidFill>
                <a:effectLst/>
                <a:uLnTx/>
                <a:uFillTx/>
                <a:latin typeface="Times New Roman"/>
                <a:ea typeface="MS Gothic"/>
                <a:hlinkClick r:id="rId2"/>
              </a:rPr>
              <a:t>PAR</a:t>
            </a:r>
            <a:r>
              <a:rPr kumimoji="0" lang="en-US" sz="3200" b="0" i="0" u="none" strike="noStrike" kern="0" cap="none" spc="0" normalizeH="0" baseline="0" noProof="0" dirty="0">
                <a:ln>
                  <a:noFill/>
                </a:ln>
                <a:solidFill>
                  <a:srgbClr val="000000"/>
                </a:solidFill>
                <a:effectLst/>
                <a:uLnTx/>
                <a:uFillTx/>
                <a:latin typeface="Times New Roman"/>
                <a:ea typeface="MS Gothic"/>
              </a:rPr>
              <a:t> and </a:t>
            </a:r>
            <a:r>
              <a:rPr kumimoji="0" lang="en-US" sz="3200" b="0" i="0" u="none" strike="noStrike" kern="0" cap="none" spc="0" normalizeH="0" baseline="0" noProof="0" dirty="0">
                <a:ln>
                  <a:noFill/>
                </a:ln>
                <a:solidFill>
                  <a:srgbClr val="000000"/>
                </a:solidFill>
                <a:effectLst/>
                <a:uLnTx/>
                <a:uFillTx/>
                <a:latin typeface="Times New Roman"/>
                <a:ea typeface="MS Gothic"/>
                <a:hlinkClick r:id="rId3"/>
              </a:rPr>
              <a:t>CSD</a:t>
            </a:r>
            <a:endParaRPr lang="en-US" dirty="0"/>
          </a:p>
        </p:txBody>
      </p:sp>
      <p:sp>
        <p:nvSpPr>
          <p:cNvPr id="3" name="Content Placeholder 2">
            <a:extLst>
              <a:ext uri="{FF2B5EF4-FFF2-40B4-BE49-F238E27FC236}">
                <a16:creationId xmlns:a16="http://schemas.microsoft.com/office/drawing/2014/main" id="{75F3CD52-A607-0C58-AE59-BD1FAAE03B15}"/>
              </a:ext>
            </a:extLst>
          </p:cNvPr>
          <p:cNvSpPr>
            <a:spLocks noGrp="1"/>
          </p:cNvSpPr>
          <p:nvPr>
            <p:ph idx="1"/>
          </p:nvPr>
        </p:nvSpPr>
        <p:spPr/>
        <p:txBody>
          <a:bodyPr/>
          <a:lstStyle/>
          <a:p>
            <a:r>
              <a:rPr lang="en-US" dirty="0"/>
              <a:t>5.2.b Is this statement too specific.  Is the specification restricted to only “</a:t>
            </a:r>
            <a:r>
              <a:rPr lang="en-US" sz="2400" dirty="0"/>
              <a:t>automotive end-node camera links “ or is it any asymmetric end-node link?  Other places in the PAR are not specific to the “camera links”.</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E42F6217-51F0-093B-C68A-E876F6EACFCD}"/>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0B2CE9AD-C350-60B6-BBE7-59165BD9349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1681103-AE24-321D-EA3E-C214790F9E3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8072096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March 2024</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21</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355A349-DBA3-A6C4-1B10-C70641219C5C}"/>
              </a:ext>
            </a:extLst>
          </p:cNvPr>
          <p:cNvSpPr>
            <a:spLocks noGrp="1"/>
          </p:cNvSpPr>
          <p:nvPr>
            <p:ph type="title"/>
          </p:nvPr>
        </p:nvSpPr>
        <p:spPr/>
        <p:txBody>
          <a:bodyPr/>
          <a:lstStyle/>
          <a:p>
            <a:r>
              <a:rPr kumimoji="0" lang="en-US" sz="3200" b="0" i="0" u="none" strike="noStrike" kern="0" cap="none" spc="0" normalizeH="0" baseline="0" noProof="0" dirty="0">
                <a:ln>
                  <a:noFill/>
                </a:ln>
                <a:solidFill>
                  <a:srgbClr val="000000"/>
                </a:solidFill>
                <a:effectLst/>
                <a:uLnTx/>
                <a:uFillTx/>
                <a:latin typeface="Times New Roman"/>
                <a:ea typeface="MS Gothic"/>
              </a:rPr>
              <a:t>802.1ASeb - Amendment:  Optional Use of Announce , </a:t>
            </a:r>
            <a:r>
              <a:rPr kumimoji="0" lang="en-US" sz="3200" b="0" i="0" u="none" strike="noStrike" kern="0" cap="none" spc="0" normalizeH="0" baseline="0" noProof="0" dirty="0">
                <a:ln>
                  <a:noFill/>
                </a:ln>
                <a:solidFill>
                  <a:srgbClr val="000000"/>
                </a:solidFill>
                <a:effectLst/>
                <a:uLnTx/>
                <a:uFillTx/>
                <a:latin typeface="Times New Roman"/>
                <a:ea typeface="MS Gothic"/>
                <a:hlinkClick r:id="rId2"/>
              </a:rPr>
              <a:t>PAR</a:t>
            </a:r>
            <a:r>
              <a:rPr kumimoji="0" lang="en-US" sz="3200" b="0" i="0" u="none" strike="noStrike" kern="0" cap="none" spc="0" normalizeH="0" baseline="0" noProof="0" dirty="0">
                <a:ln>
                  <a:noFill/>
                </a:ln>
                <a:solidFill>
                  <a:srgbClr val="000000"/>
                </a:solidFill>
                <a:effectLst/>
                <a:uLnTx/>
                <a:uFillTx/>
                <a:latin typeface="Times New Roman"/>
                <a:ea typeface="MS Gothic"/>
              </a:rPr>
              <a:t> and </a:t>
            </a:r>
            <a:r>
              <a:rPr kumimoji="0" lang="en-US" sz="3200" b="0" i="0" u="none" strike="noStrike" kern="0" cap="none" spc="0" normalizeH="0" baseline="0" noProof="0" dirty="0">
                <a:ln>
                  <a:noFill/>
                </a:ln>
                <a:solidFill>
                  <a:srgbClr val="000000"/>
                </a:solidFill>
                <a:effectLst/>
                <a:uLnTx/>
                <a:uFillTx/>
                <a:latin typeface="Times New Roman"/>
                <a:ea typeface="MS Gothic"/>
                <a:hlinkClick r:id="rId3"/>
              </a:rPr>
              <a:t>CSD</a:t>
            </a:r>
            <a:endParaRPr lang="en-US" dirty="0"/>
          </a:p>
        </p:txBody>
      </p:sp>
      <p:sp>
        <p:nvSpPr>
          <p:cNvPr id="8" name="Content Placeholder 7">
            <a:extLst>
              <a:ext uri="{FF2B5EF4-FFF2-40B4-BE49-F238E27FC236}">
                <a16:creationId xmlns:a16="http://schemas.microsoft.com/office/drawing/2014/main" id="{30AA5EF2-30BA-BEEB-FB49-4C422963CE6C}"/>
              </a:ext>
            </a:extLst>
          </p:cNvPr>
          <p:cNvSpPr>
            <a:spLocks noGrp="1"/>
          </p:cNvSpPr>
          <p:nvPr>
            <p:ph idx="1"/>
          </p:nvPr>
        </p:nvSpPr>
        <p:spPr/>
        <p:txBody>
          <a:bodyPr/>
          <a:lstStyle/>
          <a:p>
            <a:pPr marR="37140" algn="l"/>
            <a:r>
              <a:rPr lang="en-US" sz="2000" b="0" i="0" u="none" strike="noStrike" baseline="0" dirty="0">
                <a:latin typeface="Calibri Light" panose="020F0302020204030204" pitchFamily="34" charset="0"/>
              </a:rPr>
              <a:t>802.11 comments on the PAR and their resolution</a:t>
            </a:r>
          </a:p>
          <a:p>
            <a:pPr marR="0" algn="l"/>
            <a:r>
              <a:rPr lang="en-US" sz="2000" b="0" i="0" u="none" strike="noStrike" baseline="0" dirty="0">
                <a:latin typeface="Calibri" panose="020F0502020204030204" pitchFamily="34" charset="0"/>
              </a:rPr>
              <a:t>Comment: 5.5 Change “IEEE Std 802.1AS-2020 allows conformant systems to omit implementation of functionality not used in these applications, except for </a:t>
            </a:r>
            <a:r>
              <a:rPr lang="en-US" sz="2000" b="0" i="0" u="none" strike="noStrike" baseline="0" dirty="0" err="1">
                <a:latin typeface="Calibri" panose="020F0502020204030204" pitchFamily="34" charset="0"/>
              </a:rPr>
              <a:t>Announce.”To</a:t>
            </a:r>
            <a:r>
              <a:rPr lang="en-US" sz="2000" b="0" i="0" u="none" strike="noStrike" baseline="0" dirty="0">
                <a:latin typeface="Calibri" panose="020F0502020204030204" pitchFamily="34" charset="0"/>
              </a:rPr>
              <a:t> “IEEE Std 802.1AS-2020 should allow conformant systems to omit Announce functionality in a similar manner that current implementation of other functionality not used in these applications can be omitted.”</a:t>
            </a:r>
          </a:p>
          <a:p>
            <a:pPr marR="0" algn="l"/>
            <a:r>
              <a:rPr lang="en-US" sz="2000" b="0" i="0" u="none" strike="noStrike" baseline="0" dirty="0" err="1">
                <a:solidFill>
                  <a:srgbClr val="006FC0"/>
                </a:solidFill>
                <a:latin typeface="Calibri" panose="020F0502020204030204" pitchFamily="34" charset="0"/>
              </a:rPr>
              <a:t>Response:The</a:t>
            </a:r>
            <a:r>
              <a:rPr lang="en-US" sz="2000" b="0" i="0" u="none" strike="noStrike" baseline="0" dirty="0">
                <a:solidFill>
                  <a:srgbClr val="006FC0"/>
                </a:solidFill>
                <a:latin typeface="Calibri" panose="020F0502020204030204" pitchFamily="34" charset="0"/>
              </a:rPr>
              <a:t> suggested change has been made.</a:t>
            </a:r>
          </a:p>
          <a:p>
            <a:pPr marR="0" algn="l"/>
            <a:r>
              <a:rPr lang="en-US" sz="2000" b="0" i="0" u="none" strike="noStrike" baseline="0" dirty="0">
                <a:solidFill>
                  <a:srgbClr val="000000"/>
                </a:solidFill>
                <a:latin typeface="Calibri" panose="020F0502020204030204" pitchFamily="34" charset="0"/>
              </a:rPr>
              <a:t>Comment: 8.1 “#5.2:” is on the wrong line. Move to the start of the 2nd line.</a:t>
            </a:r>
          </a:p>
          <a:p>
            <a:pPr marR="0" algn="l"/>
            <a:r>
              <a:rPr lang="en-US" sz="2000" b="0" i="0" u="none" strike="noStrike" baseline="0" dirty="0" err="1">
                <a:solidFill>
                  <a:srgbClr val="006FC0"/>
                </a:solidFill>
                <a:latin typeface="Calibri" panose="020F0502020204030204" pitchFamily="34" charset="0"/>
              </a:rPr>
              <a:t>Response:The</a:t>
            </a:r>
            <a:r>
              <a:rPr lang="en-US" sz="2000" b="0" i="0" u="none" strike="noStrike" baseline="0" dirty="0">
                <a:solidFill>
                  <a:srgbClr val="006FC0"/>
                </a:solidFill>
                <a:latin typeface="Calibri" panose="020F0502020204030204" pitchFamily="34" charset="0"/>
              </a:rPr>
              <a:t> input to </a:t>
            </a:r>
            <a:r>
              <a:rPr lang="en-US" sz="2000" b="0" i="0" u="none" strike="noStrike" baseline="0" dirty="0" err="1">
                <a:solidFill>
                  <a:srgbClr val="006FC0"/>
                </a:solidFill>
                <a:latin typeface="Calibri" panose="020F0502020204030204" pitchFamily="34" charset="0"/>
              </a:rPr>
              <a:t>myProject</a:t>
            </a:r>
            <a:r>
              <a:rPr lang="en-US" sz="2000" b="0" i="0" u="none" strike="noStrike" baseline="0" dirty="0">
                <a:solidFill>
                  <a:srgbClr val="006FC0"/>
                </a:solidFill>
                <a:latin typeface="Calibri" panose="020F0502020204030204" pitchFamily="34" charset="0"/>
              </a:rPr>
              <a:t> is correct. The output is an artifact of </a:t>
            </a:r>
            <a:r>
              <a:rPr lang="en-US" sz="2000" b="0" i="0" u="none" strike="noStrike" baseline="0" dirty="0" err="1">
                <a:solidFill>
                  <a:srgbClr val="006FC0"/>
                </a:solidFill>
                <a:latin typeface="Calibri" panose="020F0502020204030204" pitchFamily="34" charset="0"/>
              </a:rPr>
              <a:t>myProject</a:t>
            </a:r>
            <a:r>
              <a:rPr lang="en-US" sz="2000" b="0" i="0" u="none" strike="noStrike" baseline="0" dirty="0">
                <a:solidFill>
                  <a:srgbClr val="006FC0"/>
                </a:solidFill>
                <a:latin typeface="Calibri" panose="020F0502020204030204" pitchFamily="34" charset="0"/>
              </a:rPr>
              <a:t>. </a:t>
            </a:r>
          </a:p>
          <a:p>
            <a:endParaRPr lang="en-US" sz="2800" dirty="0"/>
          </a:p>
        </p:txBody>
      </p:sp>
      <p:sp>
        <p:nvSpPr>
          <p:cNvPr id="4" name="Date Placeholder 3">
            <a:extLst>
              <a:ext uri="{FF2B5EF4-FFF2-40B4-BE49-F238E27FC236}">
                <a16:creationId xmlns:a16="http://schemas.microsoft.com/office/drawing/2014/main" id="{C5D1B11D-3F37-A98B-B3B1-278DA482386B}"/>
              </a:ext>
            </a:extLst>
          </p:cNvPr>
          <p:cNvSpPr>
            <a:spLocks noGrp="1"/>
          </p:cNvSpPr>
          <p:nvPr>
            <p:ph type="dt" idx="10"/>
          </p:nvPr>
        </p:nvSpPr>
        <p:spPr/>
        <p:txBody>
          <a:bodyPr/>
          <a:lstStyle/>
          <a:p>
            <a:pPr>
              <a:defRPr/>
            </a:pPr>
            <a:r>
              <a:rPr lang="en-US">
                <a:solidFill>
                  <a:srgbClr val="000000"/>
                </a:solidFill>
              </a:rPr>
              <a:t>March 2024</a:t>
            </a:r>
            <a:endParaRPr lang="en-US" dirty="0">
              <a:solidFill>
                <a:srgbClr val="000000"/>
              </a:solidFill>
            </a:endParaRPr>
          </a:p>
        </p:txBody>
      </p:sp>
      <p:sp>
        <p:nvSpPr>
          <p:cNvPr id="5" name="Footer Placeholder 4">
            <a:extLst>
              <a:ext uri="{FF2B5EF4-FFF2-40B4-BE49-F238E27FC236}">
                <a16:creationId xmlns:a16="http://schemas.microsoft.com/office/drawing/2014/main" id="{A02CDD9E-FCA4-3D7C-D81E-C411152EAD0D}"/>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78B790AE-2209-1996-EBB7-5F12E5D227E8}"/>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22</a:t>
            </a:fld>
            <a:endParaRPr lang="en-US" altLang="en-US">
              <a:solidFill>
                <a:srgbClr val="000000"/>
              </a:solidFill>
            </a:endParaRPr>
          </a:p>
        </p:txBody>
      </p:sp>
    </p:spTree>
    <p:extLst>
      <p:ext uri="{BB962C8B-B14F-4D97-AF65-F5344CB8AC3E}">
        <p14:creationId xmlns:p14="http://schemas.microsoft.com/office/powerpoint/2010/main" val="38901396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ADECE-8160-4B67-E07F-A2A468206E23}"/>
              </a:ext>
            </a:extLst>
          </p:cNvPr>
          <p:cNvSpPr>
            <a:spLocks noGrp="1"/>
          </p:cNvSpPr>
          <p:nvPr>
            <p:ph type="title"/>
          </p:nvPr>
        </p:nvSpPr>
        <p:spPr/>
        <p:txBody>
          <a:bodyPr/>
          <a:lstStyle/>
          <a:p>
            <a:r>
              <a:rPr kumimoji="0" lang="en-US" sz="2800" b="0" i="0" u="none" strike="noStrike" kern="0" cap="none" spc="0" normalizeH="0" baseline="0" noProof="0" dirty="0">
                <a:ln>
                  <a:noFill/>
                </a:ln>
                <a:solidFill>
                  <a:srgbClr val="000000"/>
                </a:solidFill>
                <a:effectLst/>
                <a:uLnTx/>
                <a:uFillTx/>
                <a:latin typeface="Times New Roman"/>
                <a:ea typeface="MS Gothic"/>
              </a:rPr>
              <a:t>802.3dm - Amendment: Asymmetrical Electrical Automotive Ethernet, </a:t>
            </a:r>
            <a:r>
              <a:rPr kumimoji="0" lang="en-US" sz="2800" b="0" i="0" u="none" strike="noStrike" kern="0" cap="none" spc="0" normalizeH="0" baseline="0" noProof="0" dirty="0">
                <a:ln>
                  <a:noFill/>
                </a:ln>
                <a:solidFill>
                  <a:srgbClr val="000000"/>
                </a:solidFill>
                <a:effectLst/>
                <a:uLnTx/>
                <a:uFillTx/>
                <a:latin typeface="Times New Roman"/>
                <a:ea typeface="MS Gothic"/>
                <a:hlinkClick r:id="rId2"/>
              </a:rPr>
              <a:t>PAR</a:t>
            </a:r>
            <a:r>
              <a:rPr kumimoji="0" lang="en-US" sz="2800" b="0" i="0" u="none" strike="noStrike" kern="0" cap="none" spc="0" normalizeH="0" baseline="0" noProof="0" dirty="0">
                <a:ln>
                  <a:noFill/>
                </a:ln>
                <a:solidFill>
                  <a:srgbClr val="000000"/>
                </a:solidFill>
                <a:effectLst/>
                <a:uLnTx/>
                <a:uFillTx/>
                <a:latin typeface="Times New Roman"/>
                <a:ea typeface="MS Gothic"/>
              </a:rPr>
              <a:t> and </a:t>
            </a:r>
            <a:r>
              <a:rPr kumimoji="0" lang="en-US" sz="2800" b="0" i="0" u="none" strike="noStrike" kern="0" cap="none" spc="0" normalizeH="0" baseline="0" noProof="0" dirty="0">
                <a:ln>
                  <a:noFill/>
                </a:ln>
                <a:solidFill>
                  <a:srgbClr val="000000"/>
                </a:solidFill>
                <a:effectLst/>
                <a:uLnTx/>
                <a:uFillTx/>
                <a:latin typeface="Times New Roman"/>
                <a:ea typeface="MS Gothic"/>
                <a:hlinkClick r:id="rId3"/>
              </a:rPr>
              <a:t>CSD</a:t>
            </a:r>
            <a:r>
              <a:rPr kumimoji="0" lang="en-US" sz="2800" b="0" i="0" u="none" strike="noStrike" kern="0" cap="none" spc="0" normalizeH="0" baseline="0" noProof="0" dirty="0">
                <a:ln>
                  <a:noFill/>
                </a:ln>
                <a:solidFill>
                  <a:srgbClr val="000000"/>
                </a:solidFill>
                <a:effectLst/>
                <a:uLnTx/>
                <a:uFillTx/>
                <a:latin typeface="Times New Roman"/>
                <a:ea typeface="MS Gothic"/>
              </a:rPr>
              <a:t> – Comments Submitted.</a:t>
            </a:r>
            <a:endParaRPr lang="en-US" sz="2800" dirty="0"/>
          </a:p>
        </p:txBody>
      </p:sp>
      <p:sp>
        <p:nvSpPr>
          <p:cNvPr id="3" name="Content Placeholder 2">
            <a:extLst>
              <a:ext uri="{FF2B5EF4-FFF2-40B4-BE49-F238E27FC236}">
                <a16:creationId xmlns:a16="http://schemas.microsoft.com/office/drawing/2014/main" id="{A0A15212-08CD-1FE3-93D1-367F3C7A4FC5}"/>
              </a:ext>
            </a:extLst>
          </p:cNvPr>
          <p:cNvSpPr>
            <a:spLocks noGrp="1"/>
          </p:cNvSpPr>
          <p:nvPr>
            <p:ph idx="1"/>
          </p:nvPr>
        </p:nvSpPr>
        <p:spPr>
          <a:xfrm>
            <a:off x="914402" y="1715480"/>
            <a:ext cx="10361084" cy="4113213"/>
          </a:xfrm>
        </p:spPr>
        <p:txBody>
          <a:bodyPr/>
          <a:lstStyle/>
          <a:p>
            <a:r>
              <a:rPr lang="en-US" sz="2000" dirty="0"/>
              <a:t>Note that </a:t>
            </a:r>
            <a:r>
              <a:rPr lang="en-US" sz="2000" dirty="0">
                <a:hlinkClick r:id="rId2"/>
              </a:rPr>
              <a:t>https://mentor.ieee.org/802-ec/dcn/24/ec-24-0014-01-00EC-draft-ieee-p802-3dm-par.pdf</a:t>
            </a:r>
            <a:r>
              <a:rPr lang="en-US" sz="2000" dirty="0"/>
              <a:t> is on the 802 “PARs to review” page, but Mentor has r3 (and is on the </a:t>
            </a:r>
            <a:r>
              <a:rPr lang="en-US" sz="2000" dirty="0" err="1"/>
              <a:t>NesCom</a:t>
            </a:r>
            <a:r>
              <a:rPr lang="en-US" sz="2000" dirty="0"/>
              <a:t> Agenda).  We reviewed R3.</a:t>
            </a:r>
          </a:p>
          <a:p>
            <a:r>
              <a:rPr lang="en-US" sz="2000" dirty="0"/>
              <a:t>5.2.b  change “The scope of this project is to specify additions to and appropriate modifications of IEEE Std 802.3 to add Physical Layer specifications and management parameters for electrical media and operating conditions optimized for automotive end-node camera links for operation up to 10 Gb/s in one direction and with a lower data rate in the other direction.” to </a:t>
            </a:r>
          </a:p>
          <a:p>
            <a:r>
              <a:rPr lang="en-US" sz="2000" dirty="0"/>
              <a:t>“</a:t>
            </a:r>
            <a:r>
              <a:rPr lang="en-US" sz="2000" strike="sngStrike" dirty="0"/>
              <a:t>The scope of this</a:t>
            </a:r>
            <a:r>
              <a:rPr lang="en-US" sz="2000" strike="sngStrike" dirty="0">
                <a:highlight>
                  <a:srgbClr val="FFFF00"/>
                </a:highlight>
              </a:rPr>
              <a:t> </a:t>
            </a:r>
            <a:r>
              <a:rPr lang="en-US" sz="2000" dirty="0">
                <a:solidFill>
                  <a:srgbClr val="C00000"/>
                </a:solidFill>
                <a:highlight>
                  <a:srgbClr val="FFFF00"/>
                </a:highlight>
              </a:rPr>
              <a:t>This</a:t>
            </a:r>
            <a:r>
              <a:rPr lang="en-US" sz="2000" strike="sngStrike" dirty="0">
                <a:highlight>
                  <a:srgbClr val="FFFF00"/>
                </a:highlight>
              </a:rPr>
              <a:t> </a:t>
            </a:r>
            <a:r>
              <a:rPr lang="en-US" sz="2000" dirty="0"/>
              <a:t>project </a:t>
            </a:r>
            <a:r>
              <a:rPr lang="en-US" sz="2000" strike="sngStrike" dirty="0"/>
              <a:t>is to specify </a:t>
            </a:r>
            <a:r>
              <a:rPr lang="en-US" sz="2000" u="sng" dirty="0">
                <a:solidFill>
                  <a:srgbClr val="C00000"/>
                </a:solidFill>
                <a:highlight>
                  <a:srgbClr val="FFFF00"/>
                </a:highlight>
              </a:rPr>
              <a:t>specifies </a:t>
            </a:r>
            <a:r>
              <a:rPr lang="en-US" sz="2000" dirty="0"/>
              <a:t>additions to and appropriate modifications of IEEE Std 802.3 to add Physical Layer specifications and management parameters for electrical media and operating conditions</a:t>
            </a:r>
            <a:r>
              <a:rPr lang="en-US" sz="2000" dirty="0">
                <a:solidFill>
                  <a:srgbClr val="FF0000"/>
                </a:solidFill>
                <a:highlight>
                  <a:srgbClr val="FFFF00"/>
                </a:highlight>
              </a:rPr>
              <a:t>, that are </a:t>
            </a:r>
            <a:r>
              <a:rPr lang="en-US" sz="2000" dirty="0"/>
              <a:t>optimized for automotive end-node camera links for operation up to 10 Gb/s in one direction and with a lower data rate in the other direction.</a:t>
            </a:r>
          </a:p>
        </p:txBody>
      </p:sp>
      <p:sp>
        <p:nvSpPr>
          <p:cNvPr id="4" name="Date Placeholder 3">
            <a:extLst>
              <a:ext uri="{FF2B5EF4-FFF2-40B4-BE49-F238E27FC236}">
                <a16:creationId xmlns:a16="http://schemas.microsoft.com/office/drawing/2014/main" id="{F6634751-3017-3C81-1E02-5E943D712437}"/>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A069B3FE-B040-490F-3A3F-FC2FE3571BC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471A059-E8F1-982C-6E19-2FD3173B93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9102024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B9FBF-7AA9-601C-1556-9BE9D3894992}"/>
              </a:ext>
            </a:extLst>
          </p:cNvPr>
          <p:cNvSpPr>
            <a:spLocks noGrp="1"/>
          </p:cNvSpPr>
          <p:nvPr>
            <p:ph type="title"/>
          </p:nvPr>
        </p:nvSpPr>
        <p:spPr>
          <a:xfrm>
            <a:off x="914402" y="733841"/>
            <a:ext cx="10222158" cy="931449"/>
          </a:xfrm>
        </p:spPr>
        <p:txBody>
          <a:bodyPr/>
          <a:lstStyle/>
          <a:p>
            <a:r>
              <a:rPr kumimoji="0" lang="en-US" sz="2800" b="0" i="0" u="none" strike="noStrike" kern="0" cap="none" spc="0" normalizeH="0" baseline="0" noProof="0" dirty="0">
                <a:ln>
                  <a:noFill/>
                </a:ln>
                <a:solidFill>
                  <a:srgbClr val="000000"/>
                </a:solidFill>
                <a:effectLst/>
                <a:uLnTx/>
                <a:uFillTx/>
                <a:latin typeface="Times New Roman"/>
                <a:ea typeface="MS Gothic"/>
              </a:rPr>
              <a:t>802.3dm - Amendment: Asymmetrical Electrical Automotive Ethernet, </a:t>
            </a:r>
            <a:r>
              <a:rPr kumimoji="0" lang="en-US" sz="2800" b="0" i="0" u="none" strike="noStrike" kern="0" cap="none" spc="0" normalizeH="0" baseline="0" noProof="0" dirty="0">
                <a:ln>
                  <a:noFill/>
                </a:ln>
                <a:solidFill>
                  <a:srgbClr val="000000"/>
                </a:solidFill>
                <a:effectLst/>
                <a:uLnTx/>
                <a:uFillTx/>
                <a:latin typeface="Times New Roman"/>
                <a:ea typeface="MS Gothic"/>
                <a:hlinkClick r:id="rId2"/>
              </a:rPr>
              <a:t>PAR</a:t>
            </a:r>
            <a:r>
              <a:rPr kumimoji="0" lang="en-US" sz="2800" b="0" i="0" u="none" strike="noStrike" kern="0" cap="none" spc="0" normalizeH="0" baseline="0" noProof="0" dirty="0">
                <a:ln>
                  <a:noFill/>
                </a:ln>
                <a:solidFill>
                  <a:srgbClr val="000000"/>
                </a:solidFill>
                <a:effectLst/>
                <a:uLnTx/>
                <a:uFillTx/>
                <a:latin typeface="Times New Roman"/>
                <a:ea typeface="MS Gothic"/>
              </a:rPr>
              <a:t> and </a:t>
            </a:r>
            <a:r>
              <a:rPr kumimoji="0" lang="en-US" sz="2800" b="0" i="0" u="none" strike="noStrike" kern="0" cap="none" spc="0" normalizeH="0" baseline="0" noProof="0" dirty="0">
                <a:ln>
                  <a:noFill/>
                </a:ln>
                <a:solidFill>
                  <a:srgbClr val="000000"/>
                </a:solidFill>
                <a:effectLst/>
                <a:uLnTx/>
                <a:uFillTx/>
                <a:latin typeface="Times New Roman"/>
                <a:ea typeface="MS Gothic"/>
                <a:hlinkClick r:id="rId3"/>
              </a:rPr>
              <a:t>CSD</a:t>
            </a:r>
            <a:endParaRPr lang="en-US" sz="2800" dirty="0"/>
          </a:p>
        </p:txBody>
      </p:sp>
      <p:sp>
        <p:nvSpPr>
          <p:cNvPr id="4" name="Date Placeholder 3">
            <a:extLst>
              <a:ext uri="{FF2B5EF4-FFF2-40B4-BE49-F238E27FC236}">
                <a16:creationId xmlns:a16="http://schemas.microsoft.com/office/drawing/2014/main" id="{C268715C-7B70-8D8B-385B-299BB50A4A1C}"/>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1C9C4288-9712-71BF-A735-DD74458880B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D5C1721-6EEC-EA66-5BDF-FE8A31FBF20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pic>
        <p:nvPicPr>
          <p:cNvPr id="8" name="Picture 7">
            <a:extLst>
              <a:ext uri="{FF2B5EF4-FFF2-40B4-BE49-F238E27FC236}">
                <a16:creationId xmlns:a16="http://schemas.microsoft.com/office/drawing/2014/main" id="{922AC3CB-C9AC-E5A8-8B62-1B01E7F4EC81}"/>
              </a:ext>
            </a:extLst>
          </p:cNvPr>
          <p:cNvPicPr>
            <a:picLocks noChangeAspect="1"/>
          </p:cNvPicPr>
          <p:nvPr/>
        </p:nvPicPr>
        <p:blipFill>
          <a:blip r:embed="rId4"/>
          <a:stretch>
            <a:fillRect/>
          </a:stretch>
        </p:blipFill>
        <p:spPr>
          <a:xfrm>
            <a:off x="1341969" y="1665291"/>
            <a:ext cx="9505950" cy="4810125"/>
          </a:xfrm>
          <a:prstGeom prst="rect">
            <a:avLst/>
          </a:prstGeom>
        </p:spPr>
      </p:pic>
    </p:spTree>
    <p:extLst>
      <p:ext uri="{BB962C8B-B14F-4D97-AF65-F5344CB8AC3E}">
        <p14:creationId xmlns:p14="http://schemas.microsoft.com/office/powerpoint/2010/main" val="10030766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06323-FCDA-9DDC-3A49-652C0E661751}"/>
              </a:ext>
            </a:extLst>
          </p:cNvPr>
          <p:cNvSpPr>
            <a:spLocks noGrp="1"/>
          </p:cNvSpPr>
          <p:nvPr>
            <p:ph type="title"/>
          </p:nvPr>
        </p:nvSpPr>
        <p:spPr/>
        <p:txBody>
          <a:bodyPr/>
          <a:lstStyle/>
          <a:p>
            <a:r>
              <a:rPr kumimoji="0" lang="en-US" sz="3200" b="0" i="0" u="none" strike="noStrike" kern="0" cap="none" spc="0" normalizeH="0" baseline="0" noProof="0" dirty="0">
                <a:ln>
                  <a:noFill/>
                </a:ln>
                <a:solidFill>
                  <a:srgbClr val="000000"/>
                </a:solidFill>
                <a:effectLst/>
                <a:uLnTx/>
                <a:uFillTx/>
                <a:latin typeface="Times New Roman"/>
                <a:ea typeface="MS Gothic"/>
              </a:rPr>
              <a:t>802.3dm - Amendment: Asymmetrical Electrical Automotive Ethernet, </a:t>
            </a:r>
            <a:r>
              <a:rPr kumimoji="0" lang="en-US" sz="3200" b="0" i="0" u="none" strike="noStrike" kern="0" cap="none" spc="0" normalizeH="0" baseline="0" noProof="0" dirty="0">
                <a:ln>
                  <a:noFill/>
                </a:ln>
                <a:solidFill>
                  <a:srgbClr val="000000"/>
                </a:solidFill>
                <a:effectLst/>
                <a:uLnTx/>
                <a:uFillTx/>
                <a:latin typeface="Times New Roman"/>
                <a:ea typeface="MS Gothic"/>
                <a:hlinkClick r:id="rId2"/>
              </a:rPr>
              <a:t>PAR</a:t>
            </a:r>
            <a:r>
              <a:rPr kumimoji="0" lang="en-US" sz="3200" b="0" i="0" u="none" strike="noStrike" kern="0" cap="none" spc="0" normalizeH="0" baseline="0" noProof="0" dirty="0">
                <a:ln>
                  <a:noFill/>
                </a:ln>
                <a:solidFill>
                  <a:srgbClr val="000000"/>
                </a:solidFill>
                <a:effectLst/>
                <a:uLnTx/>
                <a:uFillTx/>
                <a:latin typeface="Times New Roman"/>
                <a:ea typeface="MS Gothic"/>
              </a:rPr>
              <a:t> and </a:t>
            </a:r>
            <a:r>
              <a:rPr kumimoji="0" lang="en-US" sz="3200" b="0" i="0" u="none" strike="noStrike" kern="0" cap="none" spc="0" normalizeH="0" baseline="0" noProof="0" dirty="0">
                <a:ln>
                  <a:noFill/>
                </a:ln>
                <a:solidFill>
                  <a:srgbClr val="000000"/>
                </a:solidFill>
                <a:effectLst/>
                <a:uLnTx/>
                <a:uFillTx/>
                <a:latin typeface="Times New Roman"/>
                <a:ea typeface="MS Gothic"/>
                <a:hlinkClick r:id="rId3"/>
              </a:rPr>
              <a:t>CSD</a:t>
            </a:r>
            <a:r>
              <a:rPr kumimoji="0" lang="en-US" sz="3200" b="0" i="0" u="none" strike="noStrike" kern="0" cap="none" spc="0" normalizeH="0" baseline="0" noProof="0" dirty="0">
                <a:ln>
                  <a:noFill/>
                </a:ln>
                <a:solidFill>
                  <a:srgbClr val="000000"/>
                </a:solidFill>
                <a:effectLst/>
                <a:uLnTx/>
                <a:uFillTx/>
                <a:latin typeface="Times New Roman"/>
                <a:ea typeface="MS Gothic"/>
              </a:rPr>
              <a:t> – Comment Submitted</a:t>
            </a:r>
            <a:endParaRPr lang="en-US" dirty="0"/>
          </a:p>
        </p:txBody>
      </p:sp>
      <p:sp>
        <p:nvSpPr>
          <p:cNvPr id="3" name="Content Placeholder 2">
            <a:extLst>
              <a:ext uri="{FF2B5EF4-FFF2-40B4-BE49-F238E27FC236}">
                <a16:creationId xmlns:a16="http://schemas.microsoft.com/office/drawing/2014/main" id="{75F3CD52-A607-0C58-AE59-BD1FAAE03B15}"/>
              </a:ext>
            </a:extLst>
          </p:cNvPr>
          <p:cNvSpPr>
            <a:spLocks noGrp="1"/>
          </p:cNvSpPr>
          <p:nvPr>
            <p:ph idx="1"/>
          </p:nvPr>
        </p:nvSpPr>
        <p:spPr/>
        <p:txBody>
          <a:bodyPr/>
          <a:lstStyle/>
          <a:p>
            <a:r>
              <a:rPr lang="en-US" dirty="0"/>
              <a:t>5.2.b Is this statement too specific.  Is the specification restricted to only “</a:t>
            </a:r>
            <a:r>
              <a:rPr lang="en-US" sz="2400" dirty="0"/>
              <a:t>automotive end-node camera links “ or is it any asymmetric end-node link?  Other places in the PAR are not specific to the “camera links”.</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E42F6217-51F0-093B-C68A-E876F6EACFCD}"/>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0B2CE9AD-C350-60B6-BBE7-59165BD9349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1681103-AE24-321D-EA3E-C214790F9E3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0382350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5B7C0-3136-404A-0A51-206854F67CA9}"/>
              </a:ext>
            </a:extLst>
          </p:cNvPr>
          <p:cNvSpPr>
            <a:spLocks noGrp="1"/>
          </p:cNvSpPr>
          <p:nvPr>
            <p:ph type="title"/>
          </p:nvPr>
        </p:nvSpPr>
        <p:spPr/>
        <p:txBody>
          <a:bodyPr/>
          <a:lstStyle/>
          <a:p>
            <a:r>
              <a:rPr kumimoji="0" lang="en-US" sz="3200" b="0" i="0" u="none" strike="noStrike" kern="0" cap="none" spc="0" normalizeH="0" baseline="0" noProof="0" dirty="0">
                <a:ln>
                  <a:noFill/>
                </a:ln>
                <a:solidFill>
                  <a:srgbClr val="000000"/>
                </a:solidFill>
                <a:effectLst/>
                <a:uLnTx/>
                <a:uFillTx/>
                <a:latin typeface="Times New Roman"/>
                <a:ea typeface="MS Gothic"/>
              </a:rPr>
              <a:t>802.3dm - Amendment: Asymmetrical Electrical Automotive Ethernet, </a:t>
            </a:r>
            <a:r>
              <a:rPr kumimoji="0" lang="en-US" sz="3200" b="0" i="0" u="none" strike="noStrike" kern="0" cap="none" spc="0" normalizeH="0" baseline="0" noProof="0" dirty="0">
                <a:ln>
                  <a:noFill/>
                </a:ln>
                <a:solidFill>
                  <a:srgbClr val="000000"/>
                </a:solidFill>
                <a:effectLst/>
                <a:uLnTx/>
                <a:uFillTx/>
                <a:latin typeface="Times New Roman"/>
                <a:ea typeface="MS Gothic"/>
                <a:hlinkClick r:id="rId2"/>
              </a:rPr>
              <a:t>PAR</a:t>
            </a:r>
            <a:r>
              <a:rPr kumimoji="0" lang="en-US" sz="3200" b="0" i="0" u="none" strike="noStrike" kern="0" cap="none" spc="0" normalizeH="0" baseline="0" noProof="0" dirty="0">
                <a:ln>
                  <a:noFill/>
                </a:ln>
                <a:solidFill>
                  <a:srgbClr val="000000"/>
                </a:solidFill>
                <a:effectLst/>
                <a:uLnTx/>
                <a:uFillTx/>
                <a:latin typeface="Times New Roman"/>
                <a:ea typeface="MS Gothic"/>
              </a:rPr>
              <a:t> and </a:t>
            </a:r>
            <a:r>
              <a:rPr kumimoji="0" lang="en-US" sz="3200" b="0" i="0" u="none" strike="noStrike" kern="0" cap="none" spc="0" normalizeH="0" baseline="0" noProof="0" dirty="0">
                <a:ln>
                  <a:noFill/>
                </a:ln>
                <a:solidFill>
                  <a:srgbClr val="000000"/>
                </a:solidFill>
                <a:effectLst/>
                <a:uLnTx/>
                <a:uFillTx/>
                <a:latin typeface="Times New Roman"/>
                <a:ea typeface="MS Gothic"/>
                <a:hlinkClick r:id="rId3"/>
              </a:rPr>
              <a:t>CSD</a:t>
            </a:r>
            <a:endParaRPr lang="en-US" dirty="0"/>
          </a:p>
        </p:txBody>
      </p:sp>
      <p:sp>
        <p:nvSpPr>
          <p:cNvPr id="4" name="Date Placeholder 3">
            <a:extLst>
              <a:ext uri="{FF2B5EF4-FFF2-40B4-BE49-F238E27FC236}">
                <a16:creationId xmlns:a16="http://schemas.microsoft.com/office/drawing/2014/main" id="{3CCBEDC6-08B7-717A-F9F1-95C25ED21021}"/>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DC541D96-3F9E-4518-BB2E-6396A4D538F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5277E1E-9254-CA12-15AD-E36A0935A67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pic>
        <p:nvPicPr>
          <p:cNvPr id="8" name="Picture 7">
            <a:extLst>
              <a:ext uri="{FF2B5EF4-FFF2-40B4-BE49-F238E27FC236}">
                <a16:creationId xmlns:a16="http://schemas.microsoft.com/office/drawing/2014/main" id="{8D9C8918-F199-C745-9ABB-15A87AAB6FCC}"/>
              </a:ext>
            </a:extLst>
          </p:cNvPr>
          <p:cNvPicPr>
            <a:picLocks noChangeAspect="1"/>
          </p:cNvPicPr>
          <p:nvPr/>
        </p:nvPicPr>
        <p:blipFill>
          <a:blip r:embed="rId4"/>
          <a:stretch>
            <a:fillRect/>
          </a:stretch>
        </p:blipFill>
        <p:spPr>
          <a:xfrm>
            <a:off x="1413406" y="2387607"/>
            <a:ext cx="9363075" cy="3257550"/>
          </a:xfrm>
          <a:prstGeom prst="rect">
            <a:avLst/>
          </a:prstGeom>
        </p:spPr>
      </p:pic>
    </p:spTree>
    <p:extLst>
      <p:ext uri="{BB962C8B-B14F-4D97-AF65-F5344CB8AC3E}">
        <p14:creationId xmlns:p14="http://schemas.microsoft.com/office/powerpoint/2010/main" val="27978048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March 2024</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16047104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sz="2000" dirty="0"/>
              <a:t>2 PARs were considered on 11 March </a:t>
            </a:r>
            <a:r>
              <a:rPr lang="en-US" altLang="en-US" sz="2000" dirty="0"/>
              <a:t>13:30-15:30</a:t>
            </a:r>
          </a:p>
          <a:p>
            <a:pPr marL="685800" lvl="1"/>
            <a:r>
              <a:rPr lang="en-US" altLang="en-US" dirty="0"/>
              <a:t>See the list here: </a:t>
            </a:r>
            <a:r>
              <a:rPr lang="en-US" altLang="en-US" dirty="0">
                <a:hlinkClick r:id="rId3"/>
              </a:rPr>
              <a:t>https://ieee802.org/PARs.shtml</a:t>
            </a:r>
            <a:r>
              <a:rPr lang="en-US" altLang="en-US" dirty="0"/>
              <a:t> </a:t>
            </a:r>
          </a:p>
          <a:p>
            <a:pPr marL="685800" lvl="1"/>
            <a:r>
              <a:rPr lang="en-US" altLang="en-US" dirty="0"/>
              <a:t>Comments were posted to the EC reflector – 12 March 2024 (al be it 65 minutes late)</a:t>
            </a:r>
          </a:p>
          <a:p>
            <a:pPr marL="685800" lvl="1"/>
            <a:endParaRPr lang="en-US" altLang="en-US" dirty="0"/>
          </a:p>
          <a:p>
            <a:pPr marL="285750" indent="-285750"/>
            <a:r>
              <a:rPr lang="en-US" altLang="en-US" dirty="0"/>
              <a:t>Feedback from WGs was due Wednesday 13 March 2024</a:t>
            </a:r>
          </a:p>
          <a:p>
            <a:pPr marL="285750" indent="-285750"/>
            <a:endParaRPr lang="en-US" altLang="en-US" dirty="0"/>
          </a:p>
          <a:p>
            <a:pPr marL="285750" indent="-285750"/>
            <a:r>
              <a:rPr lang="en-US" altLang="en-US" dirty="0"/>
              <a:t>Feedback was reviewed on Thursda</a:t>
            </a:r>
            <a:r>
              <a:rPr lang="en-US" dirty="0"/>
              <a:t>y 14 March 2024 </a:t>
            </a:r>
            <a:r>
              <a:rPr lang="en-US" altLang="en-US" dirty="0"/>
              <a:t>10:30-11:00 MT</a:t>
            </a:r>
          </a:p>
          <a:p>
            <a:pPr marL="285750" indent="-285750"/>
            <a:endParaRPr lang="en-US" dirty="0"/>
          </a:p>
          <a:p>
            <a:pPr marL="285750" indent="-285750"/>
            <a:r>
              <a:rPr lang="en-US" dirty="0"/>
              <a:t>A Final report was sent out prior to the 802.11 Closing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March 2024</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28</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March 2024</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29</a:t>
            </a:fld>
            <a:endParaRPr lang="en-GB"/>
          </a:p>
        </p:txBody>
      </p:sp>
    </p:spTree>
    <p:extLst>
      <p:ext uri="{BB962C8B-B14F-4D97-AF65-F5344CB8AC3E}">
        <p14:creationId xmlns:p14="http://schemas.microsoft.com/office/powerpoint/2010/main" val="3883370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2024 March IEEE 802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IEEE 802 LMSC Closing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18:30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18:30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11 March 2024 - 13:30-15:30 ET </a:t>
            </a:r>
          </a:p>
          <a:p>
            <a:pPr lvl="1">
              <a:buAutoNum type="arabicPeriod"/>
            </a:pPr>
            <a:r>
              <a:rPr lang="en-US" sz="1800" dirty="0"/>
              <a:t>Feedback reviewed Thursday: 14 March 2024 - 10:30-12:30 ET</a:t>
            </a:r>
            <a:endParaRPr lang="en-US" altLang="en-US" sz="1800" strike="sngStrike" dirty="0"/>
          </a:p>
        </p:txBody>
      </p:sp>
      <p:sp>
        <p:nvSpPr>
          <p:cNvPr id="4" name="Date Placeholder 3"/>
          <p:cNvSpPr>
            <a:spLocks noGrp="1"/>
          </p:cNvSpPr>
          <p:nvPr>
            <p:ph type="dt" idx="10"/>
          </p:nvPr>
        </p:nvSpPr>
        <p:spPr/>
        <p:txBody>
          <a:bodyPr/>
          <a:lstStyle/>
          <a:p>
            <a:r>
              <a:rPr lang="en-US"/>
              <a:t>March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2 PARs/CSD that were available for the 2024 March 802 Mixed-mode Plenary, 802.11 made comments on 2 of the 2 PARs/CSDs.</a:t>
            </a:r>
          </a:p>
          <a:p>
            <a:endParaRPr lang="en-US" sz="2000" dirty="0"/>
          </a:p>
          <a:p>
            <a:r>
              <a:rPr lang="en-US" sz="2000" dirty="0"/>
              <a:t>The feedback on our Comments was generally positive and most of our changes were accepted or accepted with minor modification by the respective WG.</a:t>
            </a:r>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March 2024</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30</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11-24/0253r2:</a:t>
            </a:r>
          </a:p>
          <a:p>
            <a:pPr lvl="1"/>
            <a:endParaRPr lang="en-US" dirty="0"/>
          </a:p>
          <a:p>
            <a:pPr lvl="1"/>
            <a:r>
              <a:rPr lang="en-US" dirty="0"/>
              <a:t>as the report from PAR Review SC for the March 2024 802 Mixed-mode Plenary in Denver</a:t>
            </a:r>
          </a:p>
          <a:p>
            <a:pPr lvl="1"/>
            <a:endParaRPr lang="en-US" dirty="0"/>
          </a:p>
          <a:p>
            <a:r>
              <a:rPr lang="en-US" dirty="0"/>
              <a:t>    Moved:  Jonathan Segev</a:t>
            </a:r>
          </a:p>
          <a:p>
            <a:r>
              <a:rPr lang="en-US" dirty="0"/>
              <a:t>	2</a:t>
            </a:r>
            <a:r>
              <a:rPr lang="en-US" baseline="30000" dirty="0"/>
              <a:t>nd</a:t>
            </a:r>
            <a:r>
              <a:rPr lang="en-US" dirty="0"/>
              <a:t>:   Marc </a:t>
            </a:r>
            <a:r>
              <a:rPr lang="en-US" dirty="0" err="1"/>
              <a:t>Emmelmann</a:t>
            </a:r>
            <a:endParaRPr lang="en-US" dirty="0"/>
          </a:p>
          <a:p>
            <a:r>
              <a:rPr lang="en-US" dirty="0"/>
              <a:t>	Results: 5-0-0</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b="1" dirty="0"/>
              <a:t>Previous Plenary minutes - </a:t>
            </a:r>
            <a:r>
              <a:rPr lang="en-US" sz="2000" b="1" dirty="0"/>
              <a:t>from </a:t>
            </a:r>
            <a:r>
              <a:rPr lang="en-US" sz="2000" dirty="0"/>
              <a:t>Nov</a:t>
            </a:r>
            <a:r>
              <a:rPr lang="en-US" sz="2000" b="1" dirty="0"/>
              <a:t> 2023  doc 11-23/2047r0: </a:t>
            </a:r>
            <a:r>
              <a:rPr lang="en-US" sz="2000" b="1" dirty="0">
                <a:hlinkClick r:id="rId4"/>
              </a:rPr>
              <a:t>https://mentor.ieee.org/802.11/dcn/23/11-23-2047-00-0PAR-minutes-november-2023-session.docx</a:t>
            </a:r>
            <a:r>
              <a:rPr lang="en-US" sz="2000" b="1" dirty="0"/>
              <a:t> </a:t>
            </a:r>
            <a:endParaRPr lang="en-US" sz="2000" dirty="0"/>
          </a:p>
          <a:p>
            <a:endParaRPr lang="en-US" b="1" dirty="0"/>
          </a:p>
          <a:p>
            <a:pPr lvl="1"/>
            <a:r>
              <a:rPr lang="en-US" b="1" dirty="0"/>
              <a:t>Current Teleconference minutes:  802.11-24/499r0</a:t>
            </a:r>
          </a:p>
        </p:txBody>
      </p:sp>
      <p:sp>
        <p:nvSpPr>
          <p:cNvPr id="4" name="Date Placeholder 3"/>
          <p:cNvSpPr>
            <a:spLocks noGrp="1"/>
          </p:cNvSpPr>
          <p:nvPr>
            <p:ph type="dt" idx="10"/>
          </p:nvPr>
        </p:nvSpPr>
        <p:spPr/>
        <p:txBody>
          <a:bodyPr/>
          <a:lstStyle/>
          <a:p>
            <a:r>
              <a:rPr lang="en-US"/>
              <a:t>March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March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https://cvent.me/PE85XZ</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2024</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2024</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2024</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March 2024</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March 2024</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2.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0E5996B-D317-4E13-AB38-820D845C4C73}">
  <ds:schemaRefs>
    <ds:schemaRef ds:uri="http://purl.org/dc/terms/"/>
    <ds:schemaRef ds:uri="http://purl.org/dc/dcmitype/"/>
    <ds:schemaRef ds:uri="http://purl.org/dc/elements/1.1/"/>
    <ds:schemaRef ds:uri="http://schemas.microsoft.com/office/2006/metadata/properties"/>
    <ds:schemaRef ds:uri="http://schemas.microsoft.com/office/infopath/2007/PartnerControls"/>
    <ds:schemaRef ds:uri="http://schemas.microsoft.com/office/2006/documentManagement/types"/>
    <ds:schemaRef ds:uri="http://schemas.openxmlformats.org/package/2006/metadata/core-properties"/>
    <ds:schemaRef ds:uri="ba37140e-f4c5-4a6c-a9b4-20a691ce6c8a"/>
    <ds:schemaRef ds:uri="cc9c437c-ae0c-4066-8d90-a0f7de786127"/>
    <ds:schemaRef ds:uri="http://www.w3.org/XML/1998/namespace"/>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76888</TotalTime>
  <Words>3123</Words>
  <Application>Microsoft Office PowerPoint</Application>
  <PresentationFormat>Widescreen</PresentationFormat>
  <Paragraphs>330</Paragraphs>
  <Slides>32</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0" baseType="lpstr">
      <vt:lpstr>Arial</vt:lpstr>
      <vt:lpstr>Calibri</vt:lpstr>
      <vt:lpstr>Calibri Light</vt:lpstr>
      <vt:lpstr>DejaVu Sans</vt:lpstr>
      <vt:lpstr>Times New Roman</vt:lpstr>
      <vt:lpstr>Verdana</vt:lpstr>
      <vt:lpstr>802-11 Theme</vt:lpstr>
      <vt:lpstr>Document</vt:lpstr>
      <vt:lpstr>PAR Review SC - Mtg Agenda and Comment slides - 2024 March - Denver</vt:lpstr>
      <vt:lpstr>PAR Review SC – Snapshot slide Chair: Jon Rosdahl</vt:lpstr>
      <vt:lpstr>Abstract-PAR Review SC PARs under consideration for  2024 March IEEE 802 Mixed-mode Plenary</vt:lpstr>
      <vt:lpstr>Registration for the March IEEE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2024 March IEEE 802 Mixed-mode Plenary</vt:lpstr>
      <vt:lpstr>Agenda for PAR Review SC – March 11 and 14, 2024 Chair: Jon Rosdahl</vt:lpstr>
      <vt:lpstr>Motion to approve Previous Minutes</vt:lpstr>
      <vt:lpstr>Order to consider:</vt:lpstr>
      <vt:lpstr>Par Review SC Comments</vt:lpstr>
      <vt:lpstr>802.1ASeb - Amendment:  Optional Use of Announce , PAR and CSD</vt:lpstr>
      <vt:lpstr>802.3dm - Amendment: Asymmetrical Electrical Automotive Ethernet, PAR and CSD</vt:lpstr>
      <vt:lpstr>802.3dm - Amendment: Asymmetrical Electrical Automotive Ethernet, PAR and CSD</vt:lpstr>
      <vt:lpstr>Responses from 802 Working Groups</vt:lpstr>
      <vt:lpstr>802.1ASeb - Amendment:  Optional Use of Announce , PAR and CSD</vt:lpstr>
      <vt:lpstr>802.3dm - Amendment: Asymmetrical Electrical Automotive Ethernet, PAR and CSD – Comments Submitted.</vt:lpstr>
      <vt:lpstr>802.3dm - Amendment: Asymmetrical Electrical Automotive Ethernet, PAR and CSD</vt:lpstr>
      <vt:lpstr>802.3dm - Amendment: Asymmetrical Electrical Automotive Ethernet, PAR and CSD – Comment Submitted</vt:lpstr>
      <vt:lpstr>802.3dm - Amendment: Asymmetrical Electrical Automotive Ethernet, PAR and CSD</vt:lpstr>
      <vt:lpstr>Snapshot Report to 802.11 closing plenary</vt:lpstr>
      <vt:lpstr>PAR Review SC  Jon Rosdahl, Chair</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Mtg Agenda and Comment slides - 2024 March - Denver</dc:title>
  <dc:subject>March 2024</dc:subject>
  <dc:creator>Jon Rosdahl</dc:creator>
  <cp:keywords>Agenda and Meeting Slides</cp:keywords>
  <dc:description>Jon Rosdahl (Qualcomm)</dc:description>
  <cp:lastModifiedBy>Jon Rosdahl</cp:lastModifiedBy>
  <cp:revision>288</cp:revision>
  <cp:lastPrinted>1601-01-01T00:00:00Z</cp:lastPrinted>
  <dcterms:created xsi:type="dcterms:W3CDTF">2014-04-14T10:59:07Z</dcterms:created>
  <dcterms:modified xsi:type="dcterms:W3CDTF">2024-03-14T19:04:11Z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