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82" r:id="rId19"/>
    <p:sldId id="1383" r:id="rId20"/>
    <p:sldId id="1371" r:id="rId21"/>
    <p:sldId id="897" r:id="rId22"/>
    <p:sldId id="1377" r:id="rId23"/>
    <p:sldId id="1380" r:id="rId24"/>
    <p:sldId id="1384" r:id="rId25"/>
    <p:sldId id="1385" r:id="rId26"/>
    <p:sldId id="1163" r:id="rId27"/>
    <p:sldId id="1379" r:id="rId28"/>
    <p:sldId id="1106" r:id="rId29"/>
    <p:sldId id="1107" r:id="rId30"/>
    <p:sldId id="1108" r:id="rId31"/>
    <p:sldId id="1109" r:id="rId32"/>
    <p:sldId id="1111" r:id="rId33"/>
    <p:sldId id="1112" r:id="rId34"/>
    <p:sldId id="1113" r:id="rId35"/>
    <p:sldId id="1114" r:id="rId36"/>
    <p:sldId id="1110" r:id="rId37"/>
    <p:sldId id="1115" r:id="rId38"/>
    <p:sldId id="1116" r:id="rId39"/>
    <p:sldId id="1117" r:id="rId40"/>
    <p:sldId id="1118" r:id="rId41"/>
    <p:sldId id="1119" r:id="rId42"/>
    <p:sldId id="1370" r:id="rId43"/>
    <p:sldId id="1024"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1622" autoAdjust="0"/>
  </p:normalViewPr>
  <p:slideViewPr>
    <p:cSldViewPr>
      <p:cViewPr varScale="1">
        <p:scale>
          <a:sx n="90" d="100"/>
          <a:sy n="90" d="100"/>
        </p:scale>
        <p:origin x="278"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98</c:v>
                </c:pt>
                <c:pt idx="1">
                  <c:v>9</c:v>
                </c:pt>
                <c:pt idx="2">
                  <c:v>84</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76661360"/>
        <c:axId val="-976667344"/>
      </c:barChart>
      <c:catAx>
        <c:axId val="-9766613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76667344"/>
        <c:crosses val="autoZero"/>
        <c:auto val="1"/>
        <c:lblAlgn val="ctr"/>
        <c:lblOffset val="100"/>
        <c:noMultiLvlLbl val="0"/>
      </c:catAx>
      <c:valAx>
        <c:axId val="-9766673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7666136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7308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612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802.11-24/0246r7</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2024-03-04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502-514</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3613755"/>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indent="0" algn="l"/>
                      <a:r>
                        <a:rPr lang="en-US" sz="1200" kern="1200" dirty="0">
                          <a:solidFill>
                            <a:srgbClr val="00B050"/>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CR for 11.55.1.5.2 TB sensing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10014"/>
                  </a:ext>
                </a:extLst>
              </a:tr>
              <a:tr h="0">
                <a:tc>
                  <a:txBody>
                    <a:bodyPr/>
                    <a:lstStyle/>
                    <a:p>
                      <a:pPr>
                        <a:spcAft>
                          <a:spcPts val="0"/>
                        </a:spcAft>
                      </a:pPr>
                      <a:r>
                        <a:rPr lang="en-US" sz="1200" kern="1200" dirty="0">
                          <a:solidFill>
                            <a:srgbClr val="00B050"/>
                          </a:solidFill>
                          <a:latin typeface="+mn-lt"/>
                          <a:ea typeface="+mn-ea"/>
                          <a:cs typeface="+mn-cs"/>
                        </a:rPr>
                        <a:t>24/0333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Xiandong</a:t>
                      </a:r>
                      <a:r>
                        <a:rPr lang="en-US" sz="1200" kern="1200" dirty="0">
                          <a:solidFill>
                            <a:srgbClr val="00B050"/>
                          </a:solidFill>
                          <a:latin typeface="+mn-lt"/>
                          <a:ea typeface="+mn-ea"/>
                          <a:cs typeface="+mn-cs"/>
                        </a:rPr>
                        <a:t> Dong (Xiaomi) </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CID4047 in LB 281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110893529"/>
                  </a:ext>
                </a:extLst>
              </a:tr>
              <a:tr h="89561">
                <a:tc>
                  <a:txBody>
                    <a:bodyPr/>
                    <a:lstStyle/>
                    <a:p>
                      <a:pPr>
                        <a:spcAft>
                          <a:spcPts val="0"/>
                        </a:spcAft>
                      </a:pPr>
                      <a:r>
                        <a:rPr lang="en-US" sz="1200" kern="1200" dirty="0">
                          <a:solidFill>
                            <a:srgbClr val="00B050"/>
                          </a:solidFill>
                          <a:latin typeface="+mn-lt"/>
                          <a:ea typeface="+mn-ea"/>
                          <a:cs typeface="+mn-cs"/>
                        </a:rPr>
                        <a:t>24/0351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Chaoming Luo (OPPO)</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lb281-misc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2038268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41668337"/>
              </p:ext>
            </p:extLst>
          </p:nvPr>
        </p:nvGraphicFramePr>
        <p:xfrm>
          <a:off x="3429000" y="1600200"/>
          <a:ext cx="8305801" cy="2211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0">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24/0314</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Mengshi Hu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LB281 CR for Threshold-based Reporting</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10 min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4"/>
                  </a:ext>
                </a:extLst>
              </a:tr>
              <a:tr h="0">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24/0301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Zhuqing Tang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OST CIDs Part 1</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110893529"/>
                  </a:ext>
                </a:extLst>
              </a:tr>
              <a:tr h="89561">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24/0302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Zhuqing Tang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OST CIDs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effectLst/>
                          <a:latin typeface="Calibri" panose="020F0502020204030204" pitchFamily="34" charset="0"/>
                          <a:ea typeface="宋体" panose="02010600030101010101" pitchFamily="2" charset="-122"/>
                          <a:cs typeface="+mn-cs"/>
                        </a:rPr>
                        <a:t>24/0361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Assaf Kasher (self)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LB281-DMG-CIDs-set-1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755756270"/>
                  </a:ext>
                </a:extLst>
              </a:tr>
              <a:tr h="89561">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24/0307</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Exchange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 min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631310901"/>
                  </a:ext>
                </a:extLst>
              </a:tr>
              <a:tr h="89561">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000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1987750218"/>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24/0149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LB281 Reporting CID Resolution (CR)</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15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24/0370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Proposed resolutions for comments on D3.0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40 mins</a:t>
                      </a: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2786301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smtClean="0">
                <a:solidFill>
                  <a:srgbClr val="0000FF"/>
                </a:solidFill>
              </a:rPr>
              <a:t>Discussion </a:t>
            </a:r>
            <a:r>
              <a:rPr lang="en-US" altLang="zh-CN" sz="1600" dirty="0">
                <a:solidFill>
                  <a:srgbClr val="0000FF"/>
                </a:solidFill>
              </a:rPr>
              <a:t>of “Report to EC on Conditional Approval to go to SA Ballot”</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82947513"/>
              </p:ext>
            </p:extLst>
          </p:nvPr>
        </p:nvGraphicFramePr>
        <p:xfrm>
          <a:off x="3429000" y="1600200"/>
          <a:ext cx="8305801" cy="111954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000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1987750218"/>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24/0149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LB281 Reporting CID Resolution (CR)</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15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24/0370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Proposed resolutions for comments on D3.0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40 mins</a:t>
                      </a: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85395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Mar 	  4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9458667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605352019"/>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1744964100"/>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086776590"/>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62.013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14187135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2069921"/>
              </p:ext>
            </p:extLst>
          </p:nvPr>
        </p:nvGraphicFramePr>
        <p:xfrm>
          <a:off x="533400" y="4429125"/>
          <a:ext cx="5702299" cy="1809750"/>
        </p:xfrm>
        <a:graphic>
          <a:graphicData uri="http://schemas.openxmlformats.org/drawingml/2006/table">
            <a:tbl>
              <a:tblPr/>
              <a:tblGrid>
                <a:gridCol w="761576">
                  <a:extLst>
                    <a:ext uri="{9D8B030D-6E8A-4147-A177-3AD203B41FA5}">
                      <a16:colId xmlns="" xmlns:a16="http://schemas.microsoft.com/office/drawing/2014/main" val="454794694"/>
                    </a:ext>
                  </a:extLst>
                </a:gridCol>
                <a:gridCol w="761576">
                  <a:extLst>
                    <a:ext uri="{9D8B030D-6E8A-4147-A177-3AD203B41FA5}">
                      <a16:colId xmlns="" xmlns:a16="http://schemas.microsoft.com/office/drawing/2014/main" val="27831069"/>
                    </a:ext>
                  </a:extLst>
                </a:gridCol>
                <a:gridCol w="1294679">
                  <a:extLst>
                    <a:ext uri="{9D8B030D-6E8A-4147-A177-3AD203B41FA5}">
                      <a16:colId xmlns="" xmlns:a16="http://schemas.microsoft.com/office/drawing/2014/main" val="1813041955"/>
                    </a:ext>
                  </a:extLst>
                </a:gridCol>
                <a:gridCol w="761576">
                  <a:extLst>
                    <a:ext uri="{9D8B030D-6E8A-4147-A177-3AD203B41FA5}">
                      <a16:colId xmlns="" xmlns:a16="http://schemas.microsoft.com/office/drawing/2014/main" val="506620921"/>
                    </a:ext>
                  </a:extLst>
                </a:gridCol>
                <a:gridCol w="685418">
                  <a:extLst>
                    <a:ext uri="{9D8B030D-6E8A-4147-A177-3AD203B41FA5}">
                      <a16:colId xmlns="" xmlns:a16="http://schemas.microsoft.com/office/drawing/2014/main" val="314894588"/>
                    </a:ext>
                  </a:extLst>
                </a:gridCol>
                <a:gridCol w="685418">
                  <a:extLst>
                    <a:ext uri="{9D8B030D-6E8A-4147-A177-3AD203B41FA5}">
                      <a16:colId xmlns="" xmlns:a16="http://schemas.microsoft.com/office/drawing/2014/main" val="2292879680"/>
                    </a:ext>
                  </a:extLst>
                </a:gridCol>
                <a:gridCol w="752056">
                  <a:extLst>
                    <a:ext uri="{9D8B030D-6E8A-4147-A177-3AD203B41FA5}">
                      <a16:colId xmlns=""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2466054834"/>
              </p:ext>
            </p:extLst>
          </p:nvPr>
        </p:nvGraphicFramePr>
        <p:xfrm>
          <a:off x="2057400" y="824198"/>
          <a:ext cx="7772400" cy="5434439"/>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Assaf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Atsushi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77779994"/>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742707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Dong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47516425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Henry </a:t>
                      </a:r>
                      <a:r>
                        <a:rPr lang="en-US" sz="1100" b="0" i="0" u="none" strike="noStrike" dirty="0" err="1">
                          <a:solidFill>
                            <a:srgbClr val="000000"/>
                          </a:solidFill>
                          <a:effectLst/>
                          <a:latin typeface="等线" panose="02010600030101010101" pitchFamily="2" charset="-122"/>
                          <a:ea typeface="等线" panose="02010600030101010101" pitchFamily="2" charset="-122"/>
                        </a:rPr>
                        <a:t>Ptasinski</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smtClean="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4041468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Mengshi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Shuling (Julia)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Xiandong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34918366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65660413"/>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0.6201299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149052</TotalTime>
  <Words>3292</Words>
  <Application>Microsoft Office PowerPoint</Application>
  <PresentationFormat>宽屏</PresentationFormat>
  <Paragraphs>893</Paragraphs>
  <Slides>43</Slides>
  <Notes>43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43</vt:i4>
      </vt:variant>
    </vt:vector>
  </HeadingPairs>
  <TitlesOfParts>
    <vt:vector size="5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530</cp:revision>
  <cp:lastPrinted>2014-11-04T15:04:57Z</cp:lastPrinted>
  <dcterms:created xsi:type="dcterms:W3CDTF">2007-04-17T18:10:23Z</dcterms:created>
  <dcterms:modified xsi:type="dcterms:W3CDTF">2024-03-05T13:56:19Z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(3)S/c390qw/P2iBPcQrkN4C6CYu09KicejeV1n97a3qqgayuf2N32RvKLfM55IntrEyqjqRIXL
Uxubr5P/KJAUAu3jAf/5CL5lBXZwWqACqNaV/nZz4Y6ovX5PYKrG0VVWLVc4vBOJJOCTaMei
3pAnyzqOPqWB/1qIgRNBX76zEqtyZJWPOsh7PbAjZBEnOWjk8D034cVY0Wuc7aA8DhpWrQrm
4pbm4tBKBZBZ/FaPq6</vt:lpwstr>
  </property>
  <property fmtid="{D5CDD505-2E9C-101B-9397-08002B2CF9AE}" pid="27" name="_2015_ms_pID_7253431">
    <vt:lpwstr>rd5XAojDrXYMwdbiFLVycyMhwLv+uN07/+BneBsBZS3pQ6vUbXex5e
uChSgjC51x9F9ldZd85KnMEK41Aqh2S09HfMhp7+W6dGHEiNpM/WPaVxuJUyhqtmZ4bNPSJp
OP7zvSlMFvKXf0CFd/pJ8wq9HFV7bpASTEdr2ZOHAyQwNHrkclXL8wIbNyZb2jt2JlhrLh8z
zqScvsTfFFSawT5n9fPem1qK6PSe1/bnRVha</vt:lpwstr>
  </property>
  <property fmtid="{D5CDD505-2E9C-101B-9397-08002B2CF9AE}" pid="28" name="_2015_ms_pID_7253432">
    <vt:lpwstr>7KOAHanL9uwZL8JqHanzpSs=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