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78" r:id="rId17"/>
    <p:sldId id="1381" r:id="rId18"/>
    <p:sldId id="1382" r:id="rId19"/>
    <p:sldId id="1371" r:id="rId20"/>
    <p:sldId id="897" r:id="rId21"/>
    <p:sldId id="1377" r:id="rId22"/>
    <p:sldId id="1380" r:id="rId23"/>
    <p:sldId id="1163" r:id="rId24"/>
    <p:sldId id="1379" r:id="rId25"/>
    <p:sldId id="1106" r:id="rId26"/>
    <p:sldId id="1107" r:id="rId27"/>
    <p:sldId id="1108" r:id="rId28"/>
    <p:sldId id="1109" r:id="rId29"/>
    <p:sldId id="1111" r:id="rId30"/>
    <p:sldId id="1112" r:id="rId31"/>
    <p:sldId id="1113" r:id="rId32"/>
    <p:sldId id="1114" r:id="rId33"/>
    <p:sldId id="1110" r:id="rId34"/>
    <p:sldId id="1115" r:id="rId35"/>
    <p:sldId id="1116" r:id="rId36"/>
    <p:sldId id="1117" r:id="rId37"/>
    <p:sldId id="1118" r:id="rId38"/>
    <p:sldId id="1119" r:id="rId39"/>
    <p:sldId id="1370" r:id="rId40"/>
    <p:sldId id="1024" r:id="rId4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98</c:v>
                </c:pt>
                <c:pt idx="1">
                  <c:v>9</c:v>
                </c:pt>
                <c:pt idx="2">
                  <c:v>84</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111969968"/>
        <c:axId val="1111972688"/>
      </c:barChart>
      <c:catAx>
        <c:axId val="11119699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111972688"/>
        <c:crosses val="autoZero"/>
        <c:auto val="1"/>
        <c:lblAlgn val="ctr"/>
        <c:lblOffset val="100"/>
        <c:noMultiLvlLbl val="0"/>
      </c:catAx>
      <c:valAx>
        <c:axId val="11119726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1196996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8658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534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7308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5191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0755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94294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9901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1677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767609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23765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05419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838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64885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0739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21457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8528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8864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802.11-24/0246r5</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February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February – March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2024-02-05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69159827"/>
              </p:ext>
            </p:extLst>
          </p:nvPr>
        </p:nvGraphicFramePr>
        <p:xfrm>
          <a:off x="3429000" y="1600200"/>
          <a:ext cx="8305801" cy="188734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a:solidFill>
                            <a:srgbClr val="00B050"/>
                          </a:solidFill>
                          <a:latin typeface="+mn-lt"/>
                          <a:ea typeface="+mn-ea"/>
                          <a:cs typeface="+mn-cs"/>
                        </a:rPr>
                        <a:t>Cheng Chen (Intel)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SBP CIDs for LB281-Part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err="1">
                          <a:solidFill>
                            <a:srgbClr val="00B050"/>
                          </a:solidFill>
                          <a:latin typeface="+mn-lt"/>
                          <a:ea typeface="+mn-ea"/>
                          <a:cs typeface="+mn-cs"/>
                        </a:rPr>
                        <a:t>Naren</a:t>
                      </a:r>
                      <a:r>
                        <a:rPr lang="en-US" sz="1200" kern="1200" dirty="0">
                          <a:solidFill>
                            <a:srgbClr val="00B050"/>
                          </a:solidFill>
                          <a:latin typeface="+mn-lt"/>
                          <a:ea typeface="+mn-ea"/>
                          <a:cs typeface="+mn-cs"/>
                        </a:rPr>
                        <a:t> (Huawei)</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resolutions on primitive-related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p>
                  </a:txBody>
                  <a:tcPr marL="36000" marR="36000" marT="17901" marB="17901"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DMG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773693404"/>
                  </a:ext>
                </a:extLst>
              </a:tr>
            </a:tbl>
          </a:graphicData>
        </a:graphic>
      </p:graphicFrame>
    </p:spTree>
    <p:extLst>
      <p:ext uri="{BB962C8B-B14F-4D97-AF65-F5344CB8AC3E}">
        <p14:creationId xmlns:p14="http://schemas.microsoft.com/office/powerpoint/2010/main" val="3961538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a:t>Motion (</a:t>
            </a:r>
            <a:r>
              <a:rPr lang="en-US" altLang="zh-CN" sz="1600" dirty="0">
                <a:solidFill>
                  <a:srgbClr val="0000FF"/>
                </a:solidFill>
              </a:rPr>
              <a:t>502-514</a:t>
            </a:r>
            <a:r>
              <a:rPr lang="en-US" altLang="zh-CN" sz="1600" dirty="0"/>
              <a:t>)</a:t>
            </a:r>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183613755"/>
              </p:ext>
            </p:extLst>
          </p:nvPr>
        </p:nvGraphicFramePr>
        <p:xfrm>
          <a:off x="3429000" y="1600200"/>
          <a:ext cx="8305801" cy="18312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indent="0" algn="l"/>
                      <a:r>
                        <a:rPr lang="en-US" sz="1200" kern="1200" dirty="0">
                          <a:solidFill>
                            <a:srgbClr val="00B050"/>
                          </a:solidFill>
                          <a:latin typeface="+mn-lt"/>
                          <a:ea typeface="+mn-ea"/>
                          <a:cs typeface="+mn-cs"/>
                        </a:rPr>
                        <a:t>Atsushi Shirakawa(Sharp)</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CR for 11.55.1.5.2 TB sensing measurement exchange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val="10014"/>
                  </a:ext>
                </a:extLst>
              </a:tr>
              <a:tr h="0">
                <a:tc>
                  <a:txBody>
                    <a:bodyPr/>
                    <a:lstStyle/>
                    <a:p>
                      <a:pPr>
                        <a:spcAft>
                          <a:spcPts val="0"/>
                        </a:spcAft>
                      </a:pPr>
                      <a:r>
                        <a:rPr lang="en-US" sz="1200" kern="1200" dirty="0">
                          <a:solidFill>
                            <a:srgbClr val="00B050"/>
                          </a:solidFill>
                          <a:latin typeface="+mn-lt"/>
                          <a:ea typeface="+mn-ea"/>
                          <a:cs typeface="+mn-cs"/>
                        </a:rPr>
                        <a:t>24/0333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Xiandong</a:t>
                      </a:r>
                      <a:r>
                        <a:rPr lang="en-US" sz="1200" kern="1200" dirty="0">
                          <a:solidFill>
                            <a:srgbClr val="00B050"/>
                          </a:solidFill>
                          <a:latin typeface="+mn-lt"/>
                          <a:ea typeface="+mn-ea"/>
                          <a:cs typeface="+mn-cs"/>
                        </a:rPr>
                        <a:t> Dong (Xiaomi) </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CID4047 in LB 281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110893529"/>
                  </a:ext>
                </a:extLst>
              </a:tr>
              <a:tr h="89561">
                <a:tc>
                  <a:txBody>
                    <a:bodyPr/>
                    <a:lstStyle/>
                    <a:p>
                      <a:pPr>
                        <a:spcAft>
                          <a:spcPts val="0"/>
                        </a:spcAft>
                      </a:pPr>
                      <a:r>
                        <a:rPr lang="en-US" sz="1200" kern="1200" dirty="0">
                          <a:solidFill>
                            <a:srgbClr val="00B050"/>
                          </a:solidFill>
                          <a:latin typeface="+mn-lt"/>
                          <a:ea typeface="+mn-ea"/>
                          <a:cs typeface="+mn-cs"/>
                        </a:rPr>
                        <a:t>24/0351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Chaoming Luo (OPPO)</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lb281-misc</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773693404"/>
                  </a:ext>
                </a:extLst>
              </a:tr>
            </a:tbl>
          </a:graphicData>
        </a:graphic>
      </p:graphicFrame>
    </p:spTree>
    <p:extLst>
      <p:ext uri="{BB962C8B-B14F-4D97-AF65-F5344CB8AC3E}">
        <p14:creationId xmlns:p14="http://schemas.microsoft.com/office/powerpoint/2010/main" val="2038268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636852762"/>
              </p:ext>
            </p:extLst>
          </p:nvPr>
        </p:nvGraphicFramePr>
        <p:xfrm>
          <a:off x="3429000" y="1600200"/>
          <a:ext cx="8305801" cy="2211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0">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24/0314</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Calibri" panose="020F0502020204030204" pitchFamily="34" charset="0"/>
                          <a:ea typeface="宋体" panose="02010600030101010101" pitchFamily="2" charset="-122"/>
                        </a:rPr>
                        <a:t>Mengshi Hu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Calibri" panose="020F0502020204030204" pitchFamily="34" charset="0"/>
                          <a:ea typeface="宋体" panose="02010600030101010101" pitchFamily="2" charset="-122"/>
                        </a:rPr>
                        <a:t>LB281 CR for Threshold-based Reporting</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10 min</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14"/>
                  </a:ext>
                </a:extLst>
              </a:tr>
              <a:tr h="0">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24/0301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Calibri" panose="020F0502020204030204" pitchFamily="34" charset="0"/>
                          <a:ea typeface="宋体" panose="02010600030101010101" pitchFamily="2" charset="-122"/>
                        </a:rPr>
                        <a:t>Zhuqing Tang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effectLst/>
                          <a:latin typeface="Calibri" panose="020F0502020204030204" pitchFamily="34" charset="0"/>
                          <a:ea typeface="宋体" panose="02010600030101010101" pitchFamily="2" charset="-122"/>
                        </a:rPr>
                        <a:t>LB281 comment resolutions for OST CIDs Part 1</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Calibri" panose="020F0502020204030204" pitchFamily="34" charset="0"/>
                          <a:ea typeface="宋体" panose="02010600030101010101" pitchFamily="2" charset="-122"/>
                        </a:rPr>
                        <a:t>20 mins</a:t>
                      </a:r>
                      <a:endParaRPr lang="zh-CN" sz="110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110893529"/>
                  </a:ext>
                </a:extLst>
              </a:tr>
              <a:tr h="89561">
                <a:tc>
                  <a:txBody>
                    <a:bodyPr/>
                    <a:lstStyle/>
                    <a:p>
                      <a:pPr>
                        <a:spcAft>
                          <a:spcPts val="0"/>
                        </a:spcAft>
                      </a:pPr>
                      <a:r>
                        <a:rPr lang="en-US" sz="1200">
                          <a:solidFill>
                            <a:srgbClr val="000000"/>
                          </a:solidFill>
                          <a:effectLst/>
                          <a:latin typeface="Calibri" panose="020F0502020204030204" pitchFamily="34" charset="0"/>
                          <a:ea typeface="宋体" panose="02010600030101010101" pitchFamily="2" charset="-122"/>
                        </a:rPr>
                        <a:t>24/0302</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Calibri" panose="020F0502020204030204" pitchFamily="34" charset="0"/>
                          <a:ea typeface="宋体" panose="02010600030101010101" pitchFamily="2" charset="-122"/>
                        </a:rPr>
                        <a:t>Zhuqing Tang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effectLst/>
                          <a:latin typeface="Calibri" panose="020F0502020204030204" pitchFamily="34" charset="0"/>
                          <a:ea typeface="宋体" panose="02010600030101010101" pitchFamily="2" charset="-122"/>
                        </a:rPr>
                        <a:t>LB281 comment resolutions for OST CIDs Part 2</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20 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00"/>
                          </a:solidFill>
                          <a:effectLst/>
                          <a:latin typeface="Calibri" panose="020F0502020204030204" pitchFamily="34" charset="0"/>
                          <a:ea typeface="宋体" panose="02010600030101010101" pitchFamily="2" charset="-122"/>
                          <a:cs typeface="+mn-cs"/>
                        </a:rPr>
                        <a:t>24/0361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Assaf Kasher (self)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755756270"/>
                  </a:ext>
                </a:extLst>
              </a:tr>
              <a:tr h="89561">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24/0307</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Rui Du (Huawei)</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effectLst/>
                          <a:latin typeface="Calibri" panose="020F0502020204030204" pitchFamily="34" charset="0"/>
                          <a:ea typeface="宋体" panose="02010600030101010101" pitchFamily="2" charset="-122"/>
                        </a:rPr>
                        <a:t>LB281 comment resolutions for Exchange part 2</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Calibri" panose="020F0502020204030204" pitchFamily="34" charset="0"/>
                          <a:ea typeface="宋体" panose="02010600030101010101" pitchFamily="2" charset="-122"/>
                        </a:rPr>
                        <a:t>15 min</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631310901"/>
                  </a:ext>
                </a:extLst>
              </a:tr>
              <a:tr h="89561">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24/0310</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Atsushi Shirakawa (Sharp)</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LB281 CR for 11.55.1.5.2.6 Reporting phase </a:t>
                      </a:r>
                      <a:r>
                        <a:rPr lang="en-US" sz="1200" kern="1200" dirty="0" err="1">
                          <a:solidFill>
                            <a:srgbClr val="000000"/>
                          </a:solidFill>
                          <a:effectLst/>
                          <a:latin typeface="Calibri" panose="020F0502020204030204" pitchFamily="34" charset="0"/>
                          <a:ea typeface="宋体" panose="02010600030101010101" pitchFamily="2" charset="-122"/>
                          <a:cs typeface="+mn-cs"/>
                        </a:rPr>
                        <a:t>etc</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15 min</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extLst>
                  <a:ext uri="{0D108BD9-81ED-4DB2-BD59-A6C34878D82A}">
                    <a16:rowId xmlns:a16="http://schemas.microsoft.com/office/drawing/2014/main" val="1987750218"/>
                  </a:ext>
                </a:extLst>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24/0149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rPr>
                        <a:t>LB281 Reporting CID Resolution (CR)</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15 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2340415552"/>
                  </a:ext>
                </a:extLst>
              </a:tr>
              <a:tr h="77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24/0370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comments on D3.0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p>
                  </a:txBody>
                  <a:tcPr marL="36000" marR="36000" marT="17901" marB="17901" anchor="ctr"/>
                </a:tc>
                <a:extLst>
                  <a:ext uri="{0D108BD9-81ED-4DB2-BD59-A6C34878D82A}">
                    <a16:rowId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773693404"/>
                  </a:ext>
                </a:extLst>
              </a:tr>
            </a:tbl>
          </a:graphicData>
        </a:graphic>
      </p:graphicFrame>
    </p:spTree>
    <p:extLst>
      <p:ext uri="{BB962C8B-B14F-4D97-AF65-F5344CB8AC3E}">
        <p14:creationId xmlns:p14="http://schemas.microsoft.com/office/powerpoint/2010/main" val="2786301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62116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	(Thursday)	22</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5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26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94586670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605352019"/>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315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62.013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191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14187135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232069921"/>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val="454794694"/>
                    </a:ext>
                  </a:extLst>
                </a:gridCol>
                <a:gridCol w="761576">
                  <a:extLst>
                    <a:ext uri="{9D8B030D-6E8A-4147-A177-3AD203B41FA5}">
                      <a16:colId xmlns:a16="http://schemas.microsoft.com/office/drawing/2014/main" val="27831069"/>
                    </a:ext>
                  </a:extLst>
                </a:gridCol>
                <a:gridCol w="1294679">
                  <a:extLst>
                    <a:ext uri="{9D8B030D-6E8A-4147-A177-3AD203B41FA5}">
                      <a16:colId xmlns:a16="http://schemas.microsoft.com/office/drawing/2014/main" val="1813041955"/>
                    </a:ext>
                  </a:extLst>
                </a:gridCol>
                <a:gridCol w="761576">
                  <a:extLst>
                    <a:ext uri="{9D8B030D-6E8A-4147-A177-3AD203B41FA5}">
                      <a16:colId xmlns:a16="http://schemas.microsoft.com/office/drawing/2014/main" val="506620921"/>
                    </a:ext>
                  </a:extLst>
                </a:gridCol>
                <a:gridCol w="685418">
                  <a:extLst>
                    <a:ext uri="{9D8B030D-6E8A-4147-A177-3AD203B41FA5}">
                      <a16:colId xmlns:a16="http://schemas.microsoft.com/office/drawing/2014/main" val="314894588"/>
                    </a:ext>
                  </a:extLst>
                </a:gridCol>
                <a:gridCol w="685418">
                  <a:extLst>
                    <a:ext uri="{9D8B030D-6E8A-4147-A177-3AD203B41FA5}">
                      <a16:colId xmlns:a16="http://schemas.microsoft.com/office/drawing/2014/main" val="2292879680"/>
                    </a:ext>
                  </a:extLst>
                </a:gridCol>
                <a:gridCol w="752056">
                  <a:extLst>
                    <a:ext uri="{9D8B030D-6E8A-4147-A177-3AD203B41FA5}">
                      <a16:colId xmlns:a16="http://schemas.microsoft.com/office/drawing/2014/main"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0.194805195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0.62013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533073807"/>
              </p:ext>
            </p:extLst>
          </p:nvPr>
        </p:nvGraphicFramePr>
        <p:xfrm>
          <a:off x="2057400" y="824198"/>
          <a:ext cx="7772400" cy="5434439"/>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Assaf</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Atsushi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7779994"/>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Dong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Mengshi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Ning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Shuling (Julia)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Xiandong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34918366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0.194805195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0.6201299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Feb 	  27	(Tuesday)	9</a:t>
            </a:r>
            <a:r>
              <a:rPr lang="zh-CN" altLang="en-US" sz="2800" dirty="0">
                <a:cs typeface="Times New Roman" panose="02020603050405020304" pitchFamily="18" charset="0"/>
              </a:rPr>
              <a:t>：</a:t>
            </a:r>
            <a:r>
              <a:rPr lang="en-US" altLang="zh-CN" sz="2800" dirty="0">
                <a:cs typeface="Times New Roman" panose="02020603050405020304" pitchFamily="18" charset="0"/>
              </a:rPr>
              <a:t>00 - 11:00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528995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4013, 4055, 4160, 4174, 4211, 4306</a:t>
            </a:r>
          </a:p>
          <a:p>
            <a:pPr lvl="1" algn="just">
              <a:buFont typeface="Arial" panose="020B0604020202020204" pitchFamily="34" charset="0"/>
              <a:buChar char="–"/>
              <a:defRPr/>
            </a:pPr>
            <a:r>
              <a:rPr lang="en-US" altLang="zh-CN" sz="1600" dirty="0"/>
              <a:t>as specified in doc.: 11-24/0193r1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XIANDONG DONG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82921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4175, 4176, 4184</a:t>
            </a:r>
          </a:p>
          <a:p>
            <a:pPr lvl="1" algn="just">
              <a:buFont typeface="Arial" panose="020B0604020202020204" pitchFamily="34" charset="0"/>
              <a:buChar char="–"/>
              <a:defRPr/>
            </a:pPr>
            <a:r>
              <a:rPr lang="en-US" altLang="zh-CN" sz="1600" dirty="0"/>
              <a:t>as specified in doc.: 11-24/0196r1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11-24/0196r1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65989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4099 </a:t>
            </a:r>
          </a:p>
          <a:p>
            <a:pPr lvl="1" algn="just">
              <a:buFont typeface="Arial" panose="020B0604020202020204" pitchFamily="34" charset="0"/>
              <a:buChar char="–"/>
              <a:defRPr/>
            </a:pPr>
            <a:r>
              <a:rPr lang="en-US" altLang="zh-CN" sz="1600" dirty="0"/>
              <a:t>as specified in doc.: 11-24/0203r0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XIANDONG DONG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21628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4006   4052  4054</a:t>
            </a:r>
          </a:p>
          <a:p>
            <a:pPr lvl="1" algn="just">
              <a:buFont typeface="Arial" panose="020B0604020202020204" pitchFamily="34" charset="0"/>
              <a:buChar char="–"/>
              <a:defRPr/>
            </a:pPr>
            <a:r>
              <a:rPr lang="en-US" altLang="zh-CN" sz="1600" dirty="0"/>
              <a:t>as specified in doc.: 11-24/0192r1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11-24/0192r1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50385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a:cs typeface="Times New Roman" panose="02020603050405020304" pitchFamily="18" charset="0"/>
              </a:rPr>
              <a:t>Feb </a:t>
            </a:r>
            <a:r>
              <a:rPr lang="en-US" altLang="zh-CN" sz="1800" b="1" dirty="0">
                <a:cs typeface="Times New Roman" panose="02020603050405020304" pitchFamily="18" charset="0"/>
              </a:rPr>
              <a:t>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4086 4307 4007 4009 4053</a:t>
            </a:r>
          </a:p>
          <a:p>
            <a:pPr lvl="1" algn="just">
              <a:buFont typeface="Arial" panose="020B0604020202020204" pitchFamily="34" charset="0"/>
              <a:buChar char="–"/>
              <a:defRPr/>
            </a:pPr>
            <a:r>
              <a:rPr lang="en-US" altLang="zh-CN" sz="1600" dirty="0"/>
              <a:t>as specified in doc.: 11-24/0217r1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11-24/0217r1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37453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4091, 4148, 4193, 4092, 4149, 4150, 4194, 4093, 4152, 4153, 4203, 4094, 4154, 4155, 4156, 4157, 4158, 4201, 4248, 4095, 4162 and 4163</a:t>
            </a:r>
          </a:p>
          <a:p>
            <a:pPr lvl="1" algn="just">
              <a:buFont typeface="Arial" panose="020B0604020202020204" pitchFamily="34" charset="0"/>
              <a:buChar char="–"/>
              <a:defRPr/>
            </a:pPr>
            <a:r>
              <a:rPr lang="en-US" altLang="zh-CN" sz="1600" dirty="0"/>
              <a:t>as specified in doc.: 11-24/0195r3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11-24/0195r3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367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4087, 4088, 4136, 4209, 4210, 4200, 4096, 4097, 4171, 4172, 4199, 4207, 4208, 4289, 4098, 4202 and 4264 </a:t>
            </a:r>
          </a:p>
          <a:p>
            <a:pPr lvl="1" algn="just">
              <a:buFont typeface="Arial" panose="020B0604020202020204" pitchFamily="34" charset="0"/>
              <a:buChar char="–"/>
              <a:defRPr/>
            </a:pPr>
            <a:r>
              <a:rPr lang="en-US" altLang="zh-CN" sz="1600" dirty="0"/>
              <a:t>as specified in doc.: 11-24/0137r3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11-24/0137r3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92146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4118, 4119, 4127, 4128 and 4129</a:t>
            </a:r>
          </a:p>
          <a:p>
            <a:pPr lvl="1" algn="just">
              <a:buFont typeface="Arial" panose="020B0604020202020204" pitchFamily="34" charset="0"/>
              <a:buChar char="–"/>
              <a:defRPr/>
            </a:pPr>
            <a:r>
              <a:rPr lang="en-US" altLang="zh-CN" sz="1600" dirty="0"/>
              <a:t>as specified in doc.: 11-24/0190r0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8150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4117 </a:t>
            </a:r>
          </a:p>
          <a:p>
            <a:pPr lvl="1" algn="just">
              <a:buFont typeface="Arial" panose="020B0604020202020204" pitchFamily="34" charset="0"/>
              <a:buChar char="–"/>
              <a:defRPr/>
            </a:pPr>
            <a:r>
              <a:rPr lang="en-US" altLang="zh-CN" sz="1600" dirty="0"/>
              <a:t>as specified in doc.: 11-24/0191r0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11-24/0191r0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831887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4048 4050 4056</a:t>
            </a:r>
          </a:p>
          <a:p>
            <a:pPr lvl="1" algn="just">
              <a:buFont typeface="Arial" panose="020B0604020202020204" pitchFamily="34" charset="0"/>
              <a:buChar char="–"/>
              <a:defRPr/>
            </a:pPr>
            <a:r>
              <a:rPr lang="en-US" altLang="zh-CN" sz="1600" dirty="0"/>
              <a:t>as specified in doc.: 11-24/0210r2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11-24/0210r2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7683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4068, 4080, 4291, 4177, 4037 </a:t>
            </a:r>
          </a:p>
          <a:p>
            <a:pPr lvl="1" algn="just">
              <a:buFont typeface="Arial" panose="020B0604020202020204" pitchFamily="34" charset="0"/>
              <a:buChar char="–"/>
              <a:defRPr/>
            </a:pPr>
            <a:r>
              <a:rPr lang="en-US" altLang="zh-CN" sz="1600" dirty="0"/>
              <a:t>as specified in doc.: 11-24/0202r2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11-24/0202r2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13456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4090 and 4212</a:t>
            </a:r>
          </a:p>
          <a:p>
            <a:pPr lvl="1" algn="just">
              <a:buFont typeface="Arial" panose="020B0604020202020204" pitchFamily="34" charset="0"/>
              <a:buChar char="–"/>
              <a:defRPr/>
            </a:pPr>
            <a:r>
              <a:rPr lang="en-US" altLang="zh-CN" sz="1600" dirty="0"/>
              <a:t>as specified in doc.: 11-24/0194r1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01590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4067, 4066, 4078, 4065</a:t>
            </a:r>
          </a:p>
          <a:p>
            <a:pPr lvl="1" algn="just">
              <a:buFont typeface="Arial" panose="020B0604020202020204" pitchFamily="34" charset="0"/>
              <a:buChar char="–"/>
              <a:defRPr/>
            </a:pPr>
            <a:r>
              <a:rPr lang="en-US" altLang="zh-CN" sz="1600" dirty="0"/>
              <a:t>as specified in doc.: 11-24/0245r1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11-24/0245r1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209651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148670</TotalTime>
  <Words>4187</Words>
  <Application>Microsoft Office PowerPoint</Application>
  <PresentationFormat>宽屏</PresentationFormat>
  <Paragraphs>762</Paragraphs>
  <Slides>40</Slides>
  <Notes>40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40</vt:i4>
      </vt:variant>
    </vt:vector>
  </HeadingPairs>
  <TitlesOfParts>
    <vt:vector size="5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February – March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495</cp:revision>
  <cp:lastPrinted>2014-11-04T15:04:57Z</cp:lastPrinted>
  <dcterms:created xsi:type="dcterms:W3CDTF">2007-04-17T18:10:23Z</dcterms:created>
  <dcterms:modified xsi:type="dcterms:W3CDTF">2024-03-01T01:50:57Z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