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378" r:id="rId17"/>
    <p:sldId id="1381" r:id="rId18"/>
    <p:sldId id="1371" r:id="rId19"/>
    <p:sldId id="897" r:id="rId20"/>
    <p:sldId id="1377" r:id="rId21"/>
    <p:sldId id="1380" r:id="rId22"/>
    <p:sldId id="1163" r:id="rId23"/>
    <p:sldId id="1379" r:id="rId24"/>
    <p:sldId id="1106" r:id="rId25"/>
    <p:sldId id="1107" r:id="rId26"/>
    <p:sldId id="1108" r:id="rId27"/>
    <p:sldId id="1109" r:id="rId28"/>
    <p:sldId id="1111" r:id="rId29"/>
    <p:sldId id="1112" r:id="rId30"/>
    <p:sldId id="1113" r:id="rId31"/>
    <p:sldId id="1114" r:id="rId32"/>
    <p:sldId id="1110" r:id="rId33"/>
    <p:sldId id="1115" r:id="rId34"/>
    <p:sldId id="1116" r:id="rId35"/>
    <p:sldId id="1117" r:id="rId36"/>
    <p:sldId id="1118" r:id="rId37"/>
    <p:sldId id="1119" r:id="rId38"/>
    <p:sldId id="1370" r:id="rId39"/>
    <p:sldId id="1024" r:id="rId4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101" d="100"/>
          <a:sy n="101" d="100"/>
        </p:scale>
        <p:origin x="462" y="10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29</c:v>
                </c:pt>
                <c:pt idx="1">
                  <c:v>2</c:v>
                </c:pt>
                <c:pt idx="2">
                  <c:v>23</c:v>
                </c:pt>
              </c:numCache>
            </c:numRef>
          </c:val>
          <c:extLs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589562784"/>
        <c:axId val="589561696"/>
      </c:barChart>
      <c:catAx>
        <c:axId val="58956278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589561696"/>
        <c:crosses val="autoZero"/>
        <c:auto val="1"/>
        <c:lblAlgn val="ctr"/>
        <c:lblOffset val="100"/>
        <c:noMultiLvlLbl val="0"/>
      </c:catAx>
      <c:valAx>
        <c:axId val="58956169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58956278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86586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5344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81157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05191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220755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94294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09901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167717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76760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237650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05419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10838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164885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07391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5214578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85280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4788644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28298693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802.11-24/0246r2</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February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en-US" sz="3600" dirty="0">
                <a:solidFill>
                  <a:srgbClr val="0000FF"/>
                </a:solidFill>
              </a:rPr>
              <a:t>February – March </a:t>
            </a:r>
            <a:r>
              <a:rPr lang="en-US" altLang="zh-CN" sz="3600" dirty="0">
                <a:solidFill>
                  <a:srgbClr val="0000FF"/>
                </a:solidFill>
              </a:rPr>
              <a:t>teleconference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2024-02-05</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February 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769159827"/>
              </p:ext>
            </p:extLst>
          </p:nvPr>
        </p:nvGraphicFramePr>
        <p:xfrm>
          <a:off x="3429000" y="1600200"/>
          <a:ext cx="8305801" cy="188734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80662">
                  <a:extLst>
                    <a:ext uri="{9D8B030D-6E8A-4147-A177-3AD203B41FA5}">
                      <a16:colId xmlns:a16="http://schemas.microsoft.com/office/drawing/2014/main" val="20001"/>
                    </a:ext>
                  </a:extLst>
                </a:gridCol>
                <a:gridCol w="4267200">
                  <a:extLst>
                    <a:ext uri="{9D8B030D-6E8A-4147-A177-3AD203B41FA5}">
                      <a16:colId xmlns:a16="http://schemas.microsoft.com/office/drawing/2014/main" val="20002"/>
                    </a:ext>
                  </a:extLst>
                </a:gridCol>
                <a:gridCol w="1219201">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24/0210</a:t>
                      </a:r>
                      <a:endParaRPr lang="zh-CN" altLang="en-US" sz="1200" kern="1200" dirty="0">
                        <a:solidFill>
                          <a:srgbClr val="00B050"/>
                        </a:solidFill>
                        <a:latin typeface="+mn-lt"/>
                        <a:ea typeface="+mn-ea"/>
                        <a:cs typeface="+mn-cs"/>
                      </a:endParaRPr>
                    </a:p>
                  </a:txBody>
                  <a:tcPr marL="36000" marR="36000" marT="17901" marB="17901" anchor="ctr"/>
                </a:tc>
                <a:tc>
                  <a:txBody>
                    <a:bodyPr/>
                    <a:lstStyle/>
                    <a:p>
                      <a:pPr algn="l"/>
                      <a:r>
                        <a:rPr lang="en-US" sz="1200" kern="1200" dirty="0">
                          <a:solidFill>
                            <a:srgbClr val="00B050"/>
                          </a:solidFill>
                          <a:latin typeface="+mn-lt"/>
                          <a:ea typeface="+mn-ea"/>
                          <a:cs typeface="+mn-cs"/>
                        </a:rPr>
                        <a:t>Cheng Chen (Intel)</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Resolutions for SBP CIDs for LB281-Part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p>
                  </a:txBody>
                  <a:tcPr marL="36000" marR="36000" marT="17901" marB="17901" anchor="ctr"/>
                </a:tc>
                <a:extLst>
                  <a:ext uri="{0D108BD9-81ED-4DB2-BD59-A6C34878D82A}">
                    <a16:rowId xmlns:a16="http://schemas.microsoft.com/office/drawing/2014/main" val="1001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24/0202</a:t>
                      </a:r>
                      <a:endParaRPr lang="zh-CN" altLang="en-US" sz="1200" kern="1200" dirty="0">
                        <a:solidFill>
                          <a:srgbClr val="00B050"/>
                        </a:solidFill>
                        <a:latin typeface="+mn-lt"/>
                        <a:ea typeface="+mn-ea"/>
                        <a:cs typeface="+mn-cs"/>
                      </a:endParaRPr>
                    </a:p>
                  </a:txBody>
                  <a:tcPr marL="36000" marR="36000" marT="17901" marB="17901" anchor="ctr"/>
                </a:tc>
                <a:tc>
                  <a:txBody>
                    <a:bodyPr/>
                    <a:lstStyle/>
                    <a:p>
                      <a:pPr algn="l"/>
                      <a:r>
                        <a:rPr lang="en-US" sz="1200" kern="1200" dirty="0" err="1">
                          <a:solidFill>
                            <a:srgbClr val="00B050"/>
                          </a:solidFill>
                          <a:latin typeface="+mn-lt"/>
                          <a:ea typeface="+mn-ea"/>
                          <a:cs typeface="+mn-cs"/>
                        </a:rPr>
                        <a:t>Naren</a:t>
                      </a:r>
                      <a:r>
                        <a:rPr lang="en-US" sz="1200" kern="1200" dirty="0">
                          <a:solidFill>
                            <a:srgbClr val="00B050"/>
                          </a:solidFill>
                          <a:latin typeface="+mn-lt"/>
                          <a:ea typeface="+mn-ea"/>
                          <a:cs typeface="+mn-cs"/>
                        </a:rPr>
                        <a:t> (Huawei)</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 resolutions on primitive-related comments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p>
                  </a:txBody>
                  <a:tcPr marL="36000" marR="36000" marT="17901" marB="17901" anchor="ctr"/>
                </a:tc>
                <a:extLst>
                  <a:ext uri="{0D108BD9-81ED-4DB2-BD59-A6C34878D82A}">
                    <a16:rowId xmlns:a16="http://schemas.microsoft.com/office/drawing/2014/main" val="111089352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24/0194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 comment resolutions for Reporting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10 mins</a:t>
                      </a:r>
                    </a:p>
                  </a:txBody>
                  <a:tcPr marL="36000" marR="36000" marT="17901" marB="17901" anchor="ctr"/>
                </a:tc>
                <a:extLst>
                  <a:ext uri="{0D108BD9-81ED-4DB2-BD59-A6C34878D82A}">
                    <a16:rowId xmlns:a16="http://schemas.microsoft.com/office/drawing/2014/main" val="254349313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24/0245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 comment resolutions for DMG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15 mins</a:t>
                      </a:r>
                    </a:p>
                  </a:txBody>
                  <a:tcPr marL="36000" marR="36000" marT="17901" marB="17901" anchor="ctr"/>
                </a:tc>
                <a:extLst>
                  <a:ext uri="{0D108BD9-81ED-4DB2-BD59-A6C34878D82A}">
                    <a16:rowId xmlns:a16="http://schemas.microsoft.com/office/drawing/2014/main" val="16313109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34041555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9862505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773693404"/>
                  </a:ext>
                </a:extLst>
              </a:tr>
            </a:tbl>
          </a:graphicData>
        </a:graphic>
      </p:graphicFrame>
    </p:spTree>
    <p:extLst>
      <p:ext uri="{BB962C8B-B14F-4D97-AF65-F5344CB8AC3E}">
        <p14:creationId xmlns:p14="http://schemas.microsoft.com/office/powerpoint/2010/main" val="39615385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February 26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092207488"/>
              </p:ext>
            </p:extLst>
          </p:nvPr>
        </p:nvGraphicFramePr>
        <p:xfrm>
          <a:off x="3429000" y="1600200"/>
          <a:ext cx="8305801" cy="183122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80662">
                  <a:extLst>
                    <a:ext uri="{9D8B030D-6E8A-4147-A177-3AD203B41FA5}">
                      <a16:colId xmlns:a16="http://schemas.microsoft.com/office/drawing/2014/main" val="20001"/>
                    </a:ext>
                  </a:extLst>
                </a:gridCol>
                <a:gridCol w="4267200">
                  <a:extLst>
                    <a:ext uri="{9D8B030D-6E8A-4147-A177-3AD203B41FA5}">
                      <a16:colId xmlns:a16="http://schemas.microsoft.com/office/drawing/2014/main" val="20002"/>
                    </a:ext>
                  </a:extLst>
                </a:gridCol>
                <a:gridCol w="1219201">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24/0207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indent="0" algn="l"/>
                      <a:r>
                        <a:rPr lang="en-US" sz="1200" kern="1200" dirty="0">
                          <a:solidFill>
                            <a:schemeClr val="tx1"/>
                          </a:solidFill>
                          <a:latin typeface="+mn-lt"/>
                          <a:ea typeface="+mn-ea"/>
                          <a:cs typeface="+mn-cs"/>
                        </a:rPr>
                        <a:t>Atsushi Shirakawa(Sharp)</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LB281 CR for 11.55.1.5.2 TB sensing measurement exchange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15 mins</a:t>
                      </a:r>
                    </a:p>
                  </a:txBody>
                  <a:tcPr marL="36000" marR="36000" marT="17901" marB="17901" anchor="ctr"/>
                </a:tc>
                <a:extLst>
                  <a:ext uri="{0D108BD9-81ED-4DB2-BD59-A6C34878D82A}">
                    <a16:rowId xmlns:a16="http://schemas.microsoft.com/office/drawing/2014/main" val="10014"/>
                  </a:ext>
                </a:extLst>
              </a:tr>
              <a:tr h="0">
                <a:tc>
                  <a:txBody>
                    <a:bodyPr/>
                    <a:lstStyle/>
                    <a:p>
                      <a:pPr>
                        <a:spcAft>
                          <a:spcPts val="0"/>
                        </a:spcAft>
                      </a:pPr>
                      <a:r>
                        <a:rPr lang="en-US" sz="1200" kern="1200" dirty="0">
                          <a:solidFill>
                            <a:schemeClr val="tx1"/>
                          </a:solidFill>
                          <a:latin typeface="+mn-lt"/>
                          <a:ea typeface="+mn-ea"/>
                          <a:cs typeface="+mn-cs"/>
                        </a:rPr>
                        <a:t>24/0333</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err="1">
                          <a:solidFill>
                            <a:schemeClr val="tx1"/>
                          </a:solidFill>
                          <a:latin typeface="+mn-lt"/>
                          <a:ea typeface="+mn-ea"/>
                          <a:cs typeface="+mn-cs"/>
                        </a:rPr>
                        <a:t>Xiandong</a:t>
                      </a:r>
                      <a:r>
                        <a:rPr lang="en-US" sz="1200" kern="1200" dirty="0">
                          <a:solidFill>
                            <a:schemeClr val="tx1"/>
                          </a:solidFill>
                          <a:latin typeface="+mn-lt"/>
                          <a:ea typeface="+mn-ea"/>
                          <a:cs typeface="+mn-cs"/>
                        </a:rPr>
                        <a:t> Dong (Xiaomi) </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CID4047 in LB 281</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10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110893529"/>
                  </a:ext>
                </a:extLst>
              </a:tr>
              <a:tr h="89561">
                <a:tc>
                  <a:txBody>
                    <a:bodyPr/>
                    <a:lstStyle/>
                    <a:p>
                      <a:pPr>
                        <a:spcAft>
                          <a:spcPts val="0"/>
                        </a:spcAft>
                      </a:pPr>
                      <a:r>
                        <a:rPr lang="en-US" sz="1200" kern="1200" dirty="0">
                          <a:solidFill>
                            <a:schemeClr val="tx1"/>
                          </a:solidFill>
                          <a:latin typeface="+mn-lt"/>
                          <a:ea typeface="+mn-ea"/>
                          <a:cs typeface="+mn-cs"/>
                        </a:rPr>
                        <a:t>24/0351</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Chaoming Luo (OPPO)</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lb281-misc</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20 min</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254349313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6313109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34041555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9862505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773693404"/>
                  </a:ext>
                </a:extLst>
              </a:tr>
            </a:tbl>
          </a:graphicData>
        </a:graphic>
      </p:graphicFrame>
    </p:spTree>
    <p:extLst>
      <p:ext uri="{BB962C8B-B14F-4D97-AF65-F5344CB8AC3E}">
        <p14:creationId xmlns:p14="http://schemas.microsoft.com/office/powerpoint/2010/main" val="2038268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6211649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January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25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30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Feb 	  1	(Thursday)	22</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strike="sngStrike" dirty="0">
              <a:solidFill>
                <a:schemeClr val="bg1">
                  <a:lumMod val="50000"/>
                </a:schemeClr>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Feb 	  5	(Monday)	9</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Feb 	  26	(Monday)	9</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 Motion</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4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6451443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矩形 1">
            <a:extLst>
              <a:ext uri="{FF2B5EF4-FFF2-40B4-BE49-F238E27FC236}">
                <a16:creationId xmlns:a16="http://schemas.microsoft.com/office/drawing/2014/main"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a16="http://schemas.microsoft.com/office/drawing/2014/main"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3155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42.53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131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id="{5913DE59-0E1E-4D6B-B0B4-4E37CCBA3423}"/>
              </a:ext>
            </a:extLst>
          </p:cNvPr>
          <p:cNvGraphicFramePr/>
          <p:nvPr>
            <p:extLst>
              <p:ext uri="{D42A27DB-BD31-4B8C-83A1-F6EECF244321}">
                <p14:modId xmlns:p14="http://schemas.microsoft.com/office/powerpoint/2010/main" val="2590449936"/>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id="{DB42ED4E-CE37-477B-B5D7-B1A783F08C74}"/>
              </a:ext>
            </a:extLst>
          </p:cNvPr>
          <p:cNvGraphicFramePr>
            <a:graphicFrameLocks noGrp="1"/>
          </p:cNvGraphicFramePr>
          <p:nvPr>
            <p:extLst>
              <p:ext uri="{D42A27DB-BD31-4B8C-83A1-F6EECF244321}">
                <p14:modId xmlns:p14="http://schemas.microsoft.com/office/powerpoint/2010/main" val="381112032"/>
              </p:ext>
            </p:extLst>
          </p:nvPr>
        </p:nvGraphicFramePr>
        <p:xfrm>
          <a:off x="533400" y="4429125"/>
          <a:ext cx="5702299" cy="1809750"/>
        </p:xfrm>
        <a:graphic>
          <a:graphicData uri="http://schemas.openxmlformats.org/drawingml/2006/table">
            <a:tbl>
              <a:tblPr/>
              <a:tblGrid>
                <a:gridCol w="761576">
                  <a:extLst>
                    <a:ext uri="{9D8B030D-6E8A-4147-A177-3AD203B41FA5}">
                      <a16:colId xmlns:a16="http://schemas.microsoft.com/office/drawing/2014/main" val="454794694"/>
                    </a:ext>
                  </a:extLst>
                </a:gridCol>
                <a:gridCol w="761576">
                  <a:extLst>
                    <a:ext uri="{9D8B030D-6E8A-4147-A177-3AD203B41FA5}">
                      <a16:colId xmlns:a16="http://schemas.microsoft.com/office/drawing/2014/main" val="27831069"/>
                    </a:ext>
                  </a:extLst>
                </a:gridCol>
                <a:gridCol w="1294679">
                  <a:extLst>
                    <a:ext uri="{9D8B030D-6E8A-4147-A177-3AD203B41FA5}">
                      <a16:colId xmlns:a16="http://schemas.microsoft.com/office/drawing/2014/main" val="1813041955"/>
                    </a:ext>
                  </a:extLst>
                </a:gridCol>
                <a:gridCol w="761576">
                  <a:extLst>
                    <a:ext uri="{9D8B030D-6E8A-4147-A177-3AD203B41FA5}">
                      <a16:colId xmlns:a16="http://schemas.microsoft.com/office/drawing/2014/main" val="506620921"/>
                    </a:ext>
                  </a:extLst>
                </a:gridCol>
                <a:gridCol w="685418">
                  <a:extLst>
                    <a:ext uri="{9D8B030D-6E8A-4147-A177-3AD203B41FA5}">
                      <a16:colId xmlns:a16="http://schemas.microsoft.com/office/drawing/2014/main" val="314894588"/>
                    </a:ext>
                  </a:extLst>
                </a:gridCol>
                <a:gridCol w="685418">
                  <a:extLst>
                    <a:ext uri="{9D8B030D-6E8A-4147-A177-3AD203B41FA5}">
                      <a16:colId xmlns:a16="http://schemas.microsoft.com/office/drawing/2014/main" val="2292879680"/>
                    </a:ext>
                  </a:extLst>
                </a:gridCol>
                <a:gridCol w="752056">
                  <a:extLst>
                    <a:ext uri="{9D8B030D-6E8A-4147-A177-3AD203B41FA5}">
                      <a16:colId xmlns:a16="http://schemas.microsoft.com/office/drawing/2014/main" val="3354473923"/>
                    </a:ext>
                  </a:extLst>
                </a:gridCol>
              </a:tblGrid>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PoC</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1744929"/>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2974230"/>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4497537"/>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0.25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0.1753247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0.425325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id="{78B4BB70-1D22-4F14-B5FD-5222C184BC6D}"/>
              </a:ext>
            </a:extLst>
          </p:cNvPr>
          <p:cNvGraphicFramePr>
            <a:graphicFrameLocks noGrp="1"/>
          </p:cNvGraphicFramePr>
          <p:nvPr>
            <p:extLst>
              <p:ext uri="{D42A27DB-BD31-4B8C-83A1-F6EECF244321}">
                <p14:modId xmlns:p14="http://schemas.microsoft.com/office/powerpoint/2010/main" val="3715109598"/>
              </p:ext>
            </p:extLst>
          </p:nvPr>
        </p:nvGraphicFramePr>
        <p:xfrm>
          <a:off x="2057400" y="824198"/>
          <a:ext cx="7772400" cy="5434439"/>
        </p:xfrm>
        <a:graphic>
          <a:graphicData uri="http://schemas.openxmlformats.org/drawingml/2006/table">
            <a:tbl>
              <a:tblPr/>
              <a:tblGrid>
                <a:gridCol w="1110343">
                  <a:extLst>
                    <a:ext uri="{9D8B030D-6E8A-4147-A177-3AD203B41FA5}">
                      <a16:colId xmlns:a16="http://schemas.microsoft.com/office/drawing/2014/main" val="611200940"/>
                    </a:ext>
                  </a:extLst>
                </a:gridCol>
                <a:gridCol w="1110343">
                  <a:extLst>
                    <a:ext uri="{9D8B030D-6E8A-4147-A177-3AD203B41FA5}">
                      <a16:colId xmlns:a16="http://schemas.microsoft.com/office/drawing/2014/main" val="4059359357"/>
                    </a:ext>
                  </a:extLst>
                </a:gridCol>
                <a:gridCol w="1513114">
                  <a:extLst>
                    <a:ext uri="{9D8B030D-6E8A-4147-A177-3AD203B41FA5}">
                      <a16:colId xmlns:a16="http://schemas.microsoft.com/office/drawing/2014/main" val="1158145895"/>
                    </a:ext>
                  </a:extLst>
                </a:gridCol>
                <a:gridCol w="838200">
                  <a:extLst>
                    <a:ext uri="{9D8B030D-6E8A-4147-A177-3AD203B41FA5}">
                      <a16:colId xmlns:a16="http://schemas.microsoft.com/office/drawing/2014/main" val="517798951"/>
                    </a:ext>
                  </a:extLst>
                </a:gridCol>
                <a:gridCol w="1066800">
                  <a:extLst>
                    <a:ext uri="{9D8B030D-6E8A-4147-A177-3AD203B41FA5}">
                      <a16:colId xmlns:a16="http://schemas.microsoft.com/office/drawing/2014/main" val="1306143447"/>
                    </a:ext>
                  </a:extLst>
                </a:gridCol>
                <a:gridCol w="2133600">
                  <a:extLst>
                    <a:ext uri="{9D8B030D-6E8A-4147-A177-3AD203B41FA5}">
                      <a16:colId xmlns:a16="http://schemas.microsoft.com/office/drawing/2014/main" val="875986001"/>
                    </a:ext>
                  </a:extLst>
                </a:gridCol>
              </a:tblGrid>
              <a:tr h="364542">
                <a:tc>
                  <a:txBody>
                    <a:bodyPr/>
                    <a:lstStyle/>
                    <a:p>
                      <a:pPr algn="l" fontAlgn="b"/>
                      <a:endParaRPr lang="zh-CN" altLang="en-US"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March</a:t>
                      </a:r>
                      <a:r>
                        <a:rPr lang="en-US" altLang="zh-CN" sz="1200" b="1" baseline="0" dirty="0">
                          <a:solidFill>
                            <a:srgbClr val="0000FF"/>
                          </a:solidFill>
                          <a:effectLst/>
                          <a:latin typeface="Calibri" panose="020F0502020204030204" pitchFamily="34" charset="0"/>
                          <a:ea typeface="宋体" panose="02010600030101010101" pitchFamily="2" charset="-122"/>
                        </a:rPr>
                        <a:t> P</a:t>
                      </a:r>
                      <a:r>
                        <a:rPr lang="en-US" altLang="zh-CN" sz="1200" b="1" dirty="0">
                          <a:solidFill>
                            <a:srgbClr val="0000FF"/>
                          </a:solidFill>
                          <a:effectLst/>
                          <a:latin typeface="Calibri" panose="020F0502020204030204" pitchFamily="34" charset="0"/>
                          <a:ea typeface="宋体" panose="02010600030101010101" pitchFamily="2" charset="-122"/>
                        </a:rPr>
                        <a:t>lenary</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3168364"/>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Alecs</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6</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6</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6</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extLst>
                  <a:ext uri="{0D108BD9-81ED-4DB2-BD59-A6C34878D82A}">
                    <a16:rowId xmlns:a16="http://schemas.microsoft.com/office/drawing/2014/main" val="293748529"/>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Ali</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6</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4</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4</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77599882"/>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Assaf</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4</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10357643"/>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Atsushi</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22</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77779994"/>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Chaoming</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11</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9</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9</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79136937"/>
                  </a:ext>
                </a:extLst>
              </a:tr>
              <a:tr h="219985">
                <a:tc>
                  <a:txBody>
                    <a:bodyPr/>
                    <a:lstStyle/>
                    <a:p>
                      <a:pPr algn="l" fontAlgn="b"/>
                      <a:r>
                        <a:rPr lang="en-US" sz="1200" b="0" i="0" u="none" strike="noStrike" dirty="0">
                          <a:solidFill>
                            <a:srgbClr val="000000"/>
                          </a:solidFill>
                          <a:effectLst/>
                          <a:latin typeface="等线" panose="02010600030101010101" pitchFamily="2" charset="-122"/>
                          <a:ea typeface="等线" panose="02010600030101010101" pitchFamily="2" charset="-122"/>
                        </a:rPr>
                        <a:t>Cheng</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22</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3</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17</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20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81458438"/>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Chris</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8</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57427078"/>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Christian Berger </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8</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945372"/>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Claudio</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95</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71886618"/>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Dong </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17</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17</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17</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75164255"/>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Henry Ptasinski</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2</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40414685"/>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Mahmoud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06060167"/>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Mengshi</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2</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41818337"/>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Naren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6</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5</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5</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30994721"/>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Ning </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extLst>
                  <a:ext uri="{0D108BD9-81ED-4DB2-BD59-A6C34878D82A}">
                    <a16:rowId xmlns:a16="http://schemas.microsoft.com/office/drawing/2014/main" val="2995864541"/>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Rui Du</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51</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45</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45</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96981589"/>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Shuling (Julia)</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5</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5</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5</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extLst>
                  <a:ext uri="{0D108BD9-81ED-4DB2-BD59-A6C34878D82A}">
                    <a16:rowId xmlns:a16="http://schemas.microsoft.com/office/drawing/2014/main" val="3685221812"/>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Stephan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18</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11</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11</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12463791"/>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Xiandong</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9</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8</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8</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49183664"/>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Zhuqing</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14</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65660413"/>
                  </a:ext>
                </a:extLst>
              </a:tr>
              <a:tr h="219985">
                <a:tc>
                  <a:txBody>
                    <a:bodyPr/>
                    <a:lstStyle/>
                    <a:p>
                      <a:pPr algn="l" fontAlgn="b"/>
                      <a:endParaRPr lang="zh-CN" altLang="en-US"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10782417"/>
                  </a:ext>
                </a:extLst>
              </a:tr>
              <a:tr h="219985">
                <a:tc>
                  <a:txBody>
                    <a:bodyPr/>
                    <a:lstStyle/>
                    <a:p>
                      <a:pPr algn="l" fontAlgn="b"/>
                      <a:r>
                        <a:rPr lang="en-US" sz="1200" b="1" i="0" u="none" strike="noStrike">
                          <a:solidFill>
                            <a:srgbClr val="000000"/>
                          </a:solidFill>
                          <a:effectLst/>
                          <a:latin typeface="等线" panose="02010600030101010101" pitchFamily="2" charset="-122"/>
                          <a:ea typeface="等线" panose="02010600030101010101" pitchFamily="2" charset="-122"/>
                        </a:rPr>
                        <a:t>All</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308</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77</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54</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131</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473319"/>
                  </a:ext>
                </a:extLst>
              </a:tr>
              <a:tr h="219985">
                <a:tc>
                  <a:txBody>
                    <a:bodyPr/>
                    <a:lstStyle/>
                    <a:p>
                      <a:pPr algn="l" fontAlgn="b"/>
                      <a:endParaRPr lang="zh-CN" altLang="en-US"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1" i="0" u="none" strike="noStrike">
                          <a:solidFill>
                            <a:srgbClr val="FF0000"/>
                          </a:solidFill>
                          <a:effectLst/>
                          <a:latin typeface="等线" panose="02010600030101010101" pitchFamily="2" charset="-122"/>
                          <a:ea typeface="等线" panose="02010600030101010101" pitchFamily="2" charset="-122"/>
                        </a:rPr>
                        <a:t>0.25</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1" i="0" u="none" strike="noStrike" dirty="0">
                          <a:solidFill>
                            <a:srgbClr val="FF0000"/>
                          </a:solidFill>
                          <a:effectLst/>
                          <a:latin typeface="等线" panose="02010600030101010101" pitchFamily="2" charset="-122"/>
                          <a:ea typeface="等线" panose="02010600030101010101" pitchFamily="2" charset="-122"/>
                        </a:rPr>
                        <a:t>0.1753247</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1" i="0" u="none" strike="noStrike" dirty="0">
                          <a:solidFill>
                            <a:srgbClr val="FF0000"/>
                          </a:solidFill>
                          <a:effectLst/>
                          <a:latin typeface="等线" panose="02010600030101010101" pitchFamily="2" charset="-122"/>
                          <a:ea typeface="等线" panose="02010600030101010101" pitchFamily="2" charset="-122"/>
                        </a:rPr>
                        <a:t>0.4253247</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1" i="0" u="none" strike="noStrike" dirty="0">
                        <a:solidFill>
                          <a:srgbClr val="FF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53528664"/>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Feb 	  27	(Tuesday)	9</a:t>
            </a:r>
            <a:r>
              <a:rPr lang="zh-CN" altLang="en-US" sz="2800" dirty="0">
                <a:cs typeface="Times New Roman" panose="02020603050405020304" pitchFamily="18" charset="0"/>
              </a:rPr>
              <a:t>：</a:t>
            </a:r>
            <a:r>
              <a:rPr lang="en-US" altLang="zh-CN" sz="2800" dirty="0">
                <a:cs typeface="Times New Roman" panose="02020603050405020304" pitchFamily="18" charset="0"/>
              </a:rPr>
              <a:t>00 - 11:00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5289958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4013, 4055, 4160, 4174, 4211, 4306</a:t>
            </a:r>
          </a:p>
          <a:p>
            <a:pPr lvl="1" algn="just">
              <a:buFont typeface="Arial" panose="020B0604020202020204" pitchFamily="34" charset="0"/>
              <a:buChar char="–"/>
              <a:defRPr/>
            </a:pPr>
            <a:r>
              <a:rPr lang="en-US" altLang="zh-CN" sz="1600" dirty="0"/>
              <a:t>as specified in doc.: 11-24/0193r1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11-24/0193r1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82921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4175, 4176, 4184</a:t>
            </a:r>
          </a:p>
          <a:p>
            <a:pPr lvl="1" algn="just">
              <a:buFont typeface="Arial" panose="020B0604020202020204" pitchFamily="34" charset="0"/>
              <a:buChar char="–"/>
              <a:defRPr/>
            </a:pPr>
            <a:r>
              <a:rPr lang="en-US" altLang="zh-CN" sz="1600" dirty="0"/>
              <a:t>as specified in doc.: 11-24/0196r1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11-24/0196r1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659897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4099 </a:t>
            </a:r>
          </a:p>
          <a:p>
            <a:pPr lvl="1" algn="just">
              <a:buFont typeface="Arial" panose="020B0604020202020204" pitchFamily="34" charset="0"/>
              <a:buChar char="–"/>
              <a:defRPr/>
            </a:pPr>
            <a:r>
              <a:rPr lang="en-US" altLang="zh-CN" sz="1600" dirty="0"/>
              <a:t>as specified in doc.: 11-24/0203r0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11-24/0203r0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216286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4006   4052  4054</a:t>
            </a:r>
          </a:p>
          <a:p>
            <a:pPr lvl="1" algn="just">
              <a:buFont typeface="Arial" panose="020B0604020202020204" pitchFamily="34" charset="0"/>
              <a:buChar char="–"/>
              <a:defRPr/>
            </a:pPr>
            <a:r>
              <a:rPr lang="en-US" altLang="zh-CN" sz="1600" dirty="0"/>
              <a:t>as specified in doc.: 11-24/0192r1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11-24/0192r1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503853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4086 4307 4007 4009 4053</a:t>
            </a:r>
          </a:p>
          <a:p>
            <a:pPr lvl="1" algn="just">
              <a:buFont typeface="Arial" panose="020B0604020202020204" pitchFamily="34" charset="0"/>
              <a:buChar char="–"/>
              <a:defRPr/>
            </a:pPr>
            <a:r>
              <a:rPr lang="en-US" altLang="zh-CN" sz="1600" dirty="0"/>
              <a:t>as specified in doc.: 11-24/0217r1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11-24/0217r1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3745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a:cs typeface="Times New Roman" panose="02020603050405020304" pitchFamily="18" charset="0"/>
              </a:rPr>
              <a:t>Feb </a:t>
            </a:r>
            <a:r>
              <a:rPr lang="en-US" altLang="zh-CN" sz="1800" b="1" dirty="0">
                <a:cs typeface="Times New Roman" panose="02020603050405020304" pitchFamily="18" charset="0"/>
              </a:rPr>
              <a:t>	  27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 Motion</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4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4091, 4148, 4193, 4092, 4149, 4150, 4194, 4093, 4152, 4153, 4203, 4094, 4154, 4155, 4156, 4157, 4158, 4201, 4248, 4095, 4162 and 4163</a:t>
            </a:r>
          </a:p>
          <a:p>
            <a:pPr lvl="1" algn="just">
              <a:buFont typeface="Arial" panose="020B0604020202020204" pitchFamily="34" charset="0"/>
              <a:buChar char="–"/>
              <a:defRPr/>
            </a:pPr>
            <a:r>
              <a:rPr lang="en-US" altLang="zh-CN" sz="1600" dirty="0"/>
              <a:t>as specified in doc.: 11-24/0195r3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11-24/0195r3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63674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4087, 4088, 4136, 4209, 4210, 4200, 4096, 4097, 4171, 4172, 4199, 4207, 4208, 4289, 4098, 4202 and 4264 </a:t>
            </a:r>
          </a:p>
          <a:p>
            <a:pPr lvl="1" algn="just">
              <a:buFont typeface="Arial" panose="020B0604020202020204" pitchFamily="34" charset="0"/>
              <a:buChar char="–"/>
              <a:defRPr/>
            </a:pPr>
            <a:r>
              <a:rPr lang="en-US" altLang="zh-CN" sz="1600" dirty="0"/>
              <a:t>as specified in doc.: 11-24/0137r3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11-24/0137r3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92146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4118, 4119, 4127, 4128 and 4129</a:t>
            </a:r>
          </a:p>
          <a:p>
            <a:pPr lvl="1" algn="just">
              <a:buFont typeface="Arial" panose="020B0604020202020204" pitchFamily="34" charset="0"/>
              <a:buChar char="–"/>
              <a:defRPr/>
            </a:pPr>
            <a:r>
              <a:rPr lang="en-US" altLang="zh-CN" sz="1600" dirty="0"/>
              <a:t>as specified in doc.: 11-24/0190r0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11-24/0190r0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881503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4117 </a:t>
            </a:r>
          </a:p>
          <a:p>
            <a:pPr lvl="1" algn="just">
              <a:buFont typeface="Arial" panose="020B0604020202020204" pitchFamily="34" charset="0"/>
              <a:buChar char="–"/>
              <a:defRPr/>
            </a:pPr>
            <a:r>
              <a:rPr lang="en-US" altLang="zh-CN" sz="1600" dirty="0"/>
              <a:t>as specified in doc.: 11-24/0191r0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11-24/0191r0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831887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4048 4050 4056</a:t>
            </a:r>
          </a:p>
          <a:p>
            <a:pPr lvl="1" algn="just">
              <a:buFont typeface="Arial" panose="020B0604020202020204" pitchFamily="34" charset="0"/>
              <a:buChar char="–"/>
              <a:defRPr/>
            </a:pPr>
            <a:r>
              <a:rPr lang="en-US" altLang="zh-CN" sz="1600" dirty="0"/>
              <a:t>as specified in doc.: 11-24/0210r2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11-24/0210r2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876830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4068, 4080, 4291, 4177, 4037 </a:t>
            </a:r>
          </a:p>
          <a:p>
            <a:pPr lvl="1" algn="just">
              <a:buFont typeface="Arial" panose="020B0604020202020204" pitchFamily="34" charset="0"/>
              <a:buChar char="–"/>
              <a:defRPr/>
            </a:pPr>
            <a:r>
              <a:rPr lang="en-US" altLang="zh-CN" sz="1600" dirty="0"/>
              <a:t>as specified in doc.: 11-24/0202r2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11-24/0202r2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13456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4090 and 4212</a:t>
            </a:r>
          </a:p>
          <a:p>
            <a:pPr lvl="1" algn="just">
              <a:buFont typeface="Arial" panose="020B0604020202020204" pitchFamily="34" charset="0"/>
              <a:buChar char="–"/>
              <a:defRPr/>
            </a:pPr>
            <a:r>
              <a:rPr lang="en-US" altLang="zh-CN" sz="1600" dirty="0"/>
              <a:t>as specified in doc.: 11-24/0194r1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11-24/0194r1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801590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4067, 4066, 4078, 4065</a:t>
            </a:r>
          </a:p>
          <a:p>
            <a:pPr lvl="1" algn="just">
              <a:buFont typeface="Arial" panose="020B0604020202020204" pitchFamily="34" charset="0"/>
              <a:buChar char="–"/>
              <a:defRPr/>
            </a:pPr>
            <a:r>
              <a:rPr lang="en-US" altLang="zh-CN" sz="1600" dirty="0"/>
              <a:t>as specified in doc.: 11-24/0245r1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11-24/0245r1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209651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3621951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148515</TotalTime>
  <Words>3915</Words>
  <Application>Microsoft Office PowerPoint</Application>
  <PresentationFormat>宽屏</PresentationFormat>
  <Paragraphs>703</Paragraphs>
  <Slides>39</Slides>
  <Notes>39</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39</vt:i4>
      </vt:variant>
    </vt:vector>
  </HeadingPairs>
  <TitlesOfParts>
    <vt:vector size="51"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February – March teleconference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D3.0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447</cp:revision>
  <cp:lastPrinted>2014-11-04T15:04:57Z</cp:lastPrinted>
  <dcterms:created xsi:type="dcterms:W3CDTF">2007-04-17T18:10:23Z</dcterms:created>
  <dcterms:modified xsi:type="dcterms:W3CDTF">2024-02-27T09:26:36Z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(3)Z0NTIlAOwJmb12+uogkJndU0pnH1BnyKZTcy2NXNhTRFf/cKhAUeyEj0jvfGhs5vAzpux1Nx
fWsTZaZeR8NDdG4EPiuU3GAa6iQjR9NGYX6+MufgONigMfrFvdtYNoglVfogRwLozqokQGUx
SSJxDFLAlkYkob1vQuXQ1k4K/oiHeK6ywCwGwKU0TFsf8qZ6YbFG2wRPIn29gksMCU/4MwW2
OzmipdjPCyO9pWPEMl</vt:lpwstr>
  </property>
  <property fmtid="{D5CDD505-2E9C-101B-9397-08002B2CF9AE}" pid="27" name="_2015_ms_pID_7253431">
    <vt:lpwstr>lkxRxeSUxRC9FYse23gUjrzHpUs7P1GhkMgy44AWbs6vg+Gb/wMO+T
haI0e5oXLT04Svok2v9CEwSW459Z7AQaXYnun5gZeZN2fkgx7VchC1tbxED1Fzsdi9murWnk
6yxSIwZYFQhcQ6o1hlxMznWlpAgSBshQxb1PiYU+85QQRYgVlKHnzRnzhjiv2pqBmI9cXSCj
ji8kxtwZU8T3LeUfYRJPP+Pgjsb4sVCHEQJN</vt:lpwstr>
  </property>
  <property fmtid="{D5CDD505-2E9C-101B-9397-08002B2CF9AE}" pid="28" name="_2015_ms_pID_7253432">
    <vt:lpwstr>uOzGLckhpQdMa4ZgpnsF0Kw=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