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74" r:id="rId6"/>
    <p:sldMasterId id="2147483660" r:id="rId7"/>
  </p:sldMasterIdLst>
  <p:notesMasterIdLst>
    <p:notesMasterId r:id="rId26"/>
  </p:notesMasterIdLst>
  <p:handoutMasterIdLst>
    <p:handoutMasterId r:id="rId27"/>
  </p:handoutMasterIdLst>
  <p:sldIdLst>
    <p:sldId id="529" r:id="rId8"/>
    <p:sldId id="477" r:id="rId9"/>
    <p:sldId id="532" r:id="rId10"/>
    <p:sldId id="520" r:id="rId11"/>
    <p:sldId id="504" r:id="rId12"/>
    <p:sldId id="514" r:id="rId13"/>
    <p:sldId id="538" r:id="rId14"/>
    <p:sldId id="540" r:id="rId15"/>
    <p:sldId id="510" r:id="rId16"/>
    <p:sldId id="513" r:id="rId17"/>
    <p:sldId id="519" r:id="rId18"/>
    <p:sldId id="499" r:id="rId19"/>
    <p:sldId id="539" r:id="rId20"/>
    <p:sldId id="485" r:id="rId21"/>
    <p:sldId id="500" r:id="rId22"/>
    <p:sldId id="516" r:id="rId23"/>
    <p:sldId id="517" r:id="rId24"/>
    <p:sldId id="522" r:id="rId2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1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91" autoAdjust="0"/>
  </p:normalViewPr>
  <p:slideViewPr>
    <p:cSldViewPr>
      <p:cViewPr varScale="1">
        <p:scale>
          <a:sx n="111" d="100"/>
          <a:sy n="111" d="100"/>
        </p:scale>
        <p:origin x="1596" y="102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6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483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802.11-24/0243r2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Protocol Design for UL Beamforming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2024-09-01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062678"/>
              </p:ext>
            </p:extLst>
          </p:nvPr>
        </p:nvGraphicFramePr>
        <p:xfrm>
          <a:off x="530225" y="2752725"/>
          <a:ext cx="7599363" cy="377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68" name="Document" r:id="rId4" imgW="9084320" imgH="4536384" progId="Word.Document.8">
                  <p:embed/>
                </p:oleObj>
              </mc:Choice>
              <mc:Fallback>
                <p:oleObj name="Document" r:id="rId4" imgW="9084320" imgH="4536384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752725"/>
                        <a:ext cx="7599363" cy="3776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710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UHR ULBF MIMO Control</a:t>
            </a:r>
          </a:p>
          <a:p>
            <a:pPr lvl="1"/>
            <a:r>
              <a:rPr lang="en-US" altLang="ko-KR" dirty="0" smtClean="0"/>
              <a:t>Differences to UHR MIMO Control are</a:t>
            </a:r>
          </a:p>
          <a:p>
            <a:pPr lvl="2"/>
            <a:r>
              <a:rPr lang="en-US" altLang="ko-KR" dirty="0" smtClean="0"/>
              <a:t>AID12 subfield</a:t>
            </a:r>
          </a:p>
          <a:p>
            <a:pPr lvl="3"/>
            <a:r>
              <a:rPr lang="en-US" altLang="ko-KR" dirty="0" smtClean="0"/>
              <a:t>Address </a:t>
            </a:r>
            <a:r>
              <a:rPr lang="en-US" altLang="ko-KR" dirty="0"/>
              <a:t>to an associated </a:t>
            </a:r>
            <a:r>
              <a:rPr lang="en-US" altLang="ko-KR" dirty="0" smtClean="0"/>
              <a:t>non-AP STA which is equal to the value in the AID12 subfield in the BSNP Trigger frame</a:t>
            </a:r>
          </a:p>
          <a:p>
            <a:pPr lvl="2"/>
            <a:r>
              <a:rPr lang="en-US" altLang="ko-KR" dirty="0" smtClean="0"/>
              <a:t>Feedback Type</a:t>
            </a:r>
          </a:p>
          <a:p>
            <a:pPr lvl="3"/>
            <a:r>
              <a:rPr lang="en-US" altLang="ko-KR" dirty="0" smtClean="0"/>
              <a:t>0: SU, 1: UL MU-MIMO</a:t>
            </a:r>
          </a:p>
          <a:p>
            <a:pPr lvl="3"/>
            <a:r>
              <a:rPr lang="en-US" altLang="ko-KR" dirty="0" smtClean="0"/>
              <a:t>In case each non-AP STA applies its own right singular matrix </a:t>
            </a:r>
            <a:r>
              <a:rPr lang="en-US" altLang="ko-KR" b="1" dirty="0" smtClean="0"/>
              <a:t>V</a:t>
            </a:r>
            <a:r>
              <a:rPr lang="en-US" altLang="ko-KR" dirty="0" smtClean="0"/>
              <a:t> as a beam-steering </a:t>
            </a:r>
            <a:r>
              <a:rPr lang="en-US" altLang="ko-KR" dirty="0"/>
              <a:t>matrix </a:t>
            </a:r>
            <a:r>
              <a:rPr lang="en-US" altLang="ko-KR" dirty="0" smtClean="0"/>
              <a:t>in </a:t>
            </a:r>
            <a:r>
              <a:rPr lang="en-US" altLang="ko-KR" dirty="0"/>
              <a:t>UL </a:t>
            </a:r>
            <a:r>
              <a:rPr lang="en-US" altLang="ko-KR" dirty="0" smtClean="0"/>
              <a:t>MU-MIMO, this field can be reserved </a:t>
            </a:r>
          </a:p>
          <a:p>
            <a:pPr lvl="1"/>
            <a:r>
              <a:rPr lang="en-US" altLang="ko-KR" dirty="0" smtClean="0"/>
              <a:t>Sounding Dialog Token Number</a:t>
            </a:r>
          </a:p>
          <a:p>
            <a:pPr lvl="2"/>
            <a:r>
              <a:rPr lang="en-US" altLang="ko-KR" dirty="0" smtClean="0"/>
              <a:t>Set </a:t>
            </a:r>
            <a:r>
              <a:rPr lang="en-US" altLang="ko-KR" dirty="0"/>
              <a:t>to the same value as the Sounding Dialog Token Number field in </a:t>
            </a:r>
            <a:r>
              <a:rPr lang="en-US" altLang="ko-KR" dirty="0" smtClean="0"/>
              <a:t>the BSNP Trigger frame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UHR ULBF </a:t>
            </a:r>
            <a:r>
              <a:rPr lang="en-US" altLang="ko-KR" dirty="0"/>
              <a:t>Compressed Beamforming </a:t>
            </a:r>
            <a:r>
              <a:rPr lang="en-US" altLang="ko-KR" dirty="0" smtClean="0"/>
              <a:t>frame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512045"/>
              </p:ext>
            </p:extLst>
          </p:nvPr>
        </p:nvGraphicFramePr>
        <p:xfrm>
          <a:off x="72000" y="4938008"/>
          <a:ext cx="9000000" cy="117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3098768851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59319972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2006572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6388055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7910129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413810379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33192537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20425076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944255401"/>
                    </a:ext>
                  </a:extLst>
                </a:gridCol>
              </a:tblGrid>
              <a:tr h="215338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  </a:t>
                      </a:r>
                      <a:r>
                        <a:rPr lang="en-US" altLang="ko-KR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B11</a:t>
                      </a:r>
                      <a:endParaRPr lang="en-US" altLang="ko-KR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B12 B15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B16 B19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B20 </a:t>
                      </a:r>
                      <a:r>
                        <a:rPr lang="en-US" altLang="ko-KR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B22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B23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B24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B25     B27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B28     B30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B31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B32</a:t>
                      </a:r>
                      <a:r>
                        <a:rPr lang="en-US" altLang="ko-KR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B40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B41     B46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B47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B48   B50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7277957"/>
                  </a:ext>
                </a:extLst>
              </a:tr>
              <a:tr h="558065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 Index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 Index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Grouping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</a:t>
                      </a: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Remaining Feedback Segments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First Feedback Segment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Partial BW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</a:t>
                      </a: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Dialog</a:t>
                      </a: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Token</a:t>
                      </a: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Information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200038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93978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52179" y="6154951"/>
            <a:ext cx="2439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[Exemplary design based on 11be]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59781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UHR ULBF </a:t>
            </a:r>
            <a:r>
              <a:rPr lang="en-US" altLang="ko-KR" dirty="0"/>
              <a:t>Compressed </a:t>
            </a:r>
            <a:r>
              <a:rPr lang="en-US" altLang="ko-KR" dirty="0" smtClean="0"/>
              <a:t>Beamforming Report</a:t>
            </a:r>
          </a:p>
          <a:p>
            <a:pPr lvl="1"/>
            <a:r>
              <a:rPr lang="en-US" altLang="ko-KR" dirty="0" smtClean="0"/>
              <a:t>Carries compressed beamforming </a:t>
            </a:r>
            <a:r>
              <a:rPr lang="en-US" altLang="ko-KR" dirty="0"/>
              <a:t>feedback matrices </a:t>
            </a:r>
            <a:r>
              <a:rPr lang="en-US" altLang="ko-KR" dirty="0" smtClean="0"/>
              <a:t>to determine beam-steering matrix of each beamformer (non-AP STA)</a:t>
            </a:r>
          </a:p>
          <a:p>
            <a:pPr lvl="1"/>
            <a:r>
              <a:rPr lang="en-US" altLang="ko-KR" dirty="0"/>
              <a:t>Difference to </a:t>
            </a:r>
            <a:r>
              <a:rPr lang="en-US" altLang="ko-KR" dirty="0" smtClean="0"/>
              <a:t>EHT Compressed Beamforming Report is </a:t>
            </a:r>
          </a:p>
          <a:p>
            <a:pPr lvl="2"/>
            <a:r>
              <a:rPr lang="en-US" altLang="ko-KR" dirty="0" smtClean="0"/>
              <a:t>Average </a:t>
            </a:r>
            <a:r>
              <a:rPr lang="en-US" altLang="ko-KR" dirty="0"/>
              <a:t>SNR of each space-time </a:t>
            </a:r>
            <a:r>
              <a:rPr lang="en-US" altLang="ko-KR" dirty="0" smtClean="0"/>
              <a:t>stream is not carried in this field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UHR ULBF </a:t>
            </a:r>
            <a:r>
              <a:rPr lang="en-US" altLang="ko-KR" dirty="0"/>
              <a:t>Compressed Beamforming </a:t>
            </a:r>
            <a:r>
              <a:rPr lang="en-US" altLang="ko-KR" dirty="0" smtClean="0"/>
              <a:t>frame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2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propose new protocols to support the sounding and feedback procedure for UL beamforming in UHR</a:t>
            </a:r>
          </a:p>
          <a:p>
            <a:pPr lvl="1"/>
            <a:r>
              <a:rPr lang="en-US" altLang="ko-KR" dirty="0" smtClean="0"/>
              <a:t>Beamforming Sounding NDP Poll (BSNP) frame</a:t>
            </a:r>
          </a:p>
          <a:p>
            <a:pPr lvl="1"/>
            <a:r>
              <a:rPr lang="en-US" altLang="ko-KR" dirty="0"/>
              <a:t>UHR TB Sounding NDP</a:t>
            </a:r>
          </a:p>
          <a:p>
            <a:pPr lvl="1"/>
            <a:r>
              <a:rPr lang="en-US" altLang="ko-KR" dirty="0" smtClean="0"/>
              <a:t>Basic Trigger frame</a:t>
            </a:r>
          </a:p>
          <a:p>
            <a:pPr lvl="2"/>
            <a:r>
              <a:rPr lang="en-US" altLang="ko-KR" dirty="0" smtClean="0"/>
              <a:t>Carry Beamformed subfield in the UHR </a:t>
            </a:r>
            <a:r>
              <a:rPr lang="en-US" altLang="ko-KR" dirty="0"/>
              <a:t>variant </a:t>
            </a:r>
            <a:r>
              <a:rPr lang="en-US" altLang="ko-KR" dirty="0" smtClean="0">
                <a:solidFill>
                  <a:srgbClr val="FF0000"/>
                </a:solidFill>
              </a:rPr>
              <a:t>Special</a:t>
            </a:r>
            <a:r>
              <a:rPr lang="en-US" altLang="ko-KR" dirty="0" smtClean="0"/>
              <a:t> User </a:t>
            </a:r>
            <a:r>
              <a:rPr lang="en-US" altLang="ko-KR" dirty="0"/>
              <a:t>Info subfield</a:t>
            </a:r>
          </a:p>
          <a:p>
            <a:pPr lvl="1"/>
            <a:r>
              <a:rPr lang="en-US" altLang="ko-KR" dirty="0" smtClean="0"/>
              <a:t>UHR ULBF </a:t>
            </a:r>
            <a:r>
              <a:rPr lang="en-US" altLang="ko-KR" dirty="0"/>
              <a:t>Compressed Beamforming </a:t>
            </a:r>
            <a:r>
              <a:rPr lang="en-US" altLang="ko-KR" dirty="0" smtClean="0"/>
              <a:t>frame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0991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altLang="ko-KR" dirty="0"/>
                  <a:t>Do you agree to add to the 11bn SFD that the beamforming steering matrix can be applied to the </a:t>
                </a:r>
                <a:r>
                  <a:rPr lang="en-US" altLang="ko-KR" dirty="0"/>
                  <a:t>TB-PPDU?</a:t>
                </a:r>
              </a:p>
              <a:p>
                <a:pPr lvl="1"/>
                <a:r>
                  <a:rPr lang="en-US" altLang="ko-KR" dirty="0"/>
                  <a:t>The beamforming steering matrix is based on compressed beamforming report provided by the AP.</a:t>
                </a:r>
              </a:p>
              <a:p>
                <a:pPr lvl="1"/>
                <a:r>
                  <a:rPr lang="en-US" altLang="ko-KR" dirty="0"/>
                  <a:t>The beamforming steering matrix reuses the existing </a:t>
                </a:r>
                <a:r>
                  <a:rPr lang="en-US" altLang="ko-KR" b="1" dirty="0"/>
                  <a:t>V</a:t>
                </a:r>
                <a:r>
                  <a:rPr lang="en-US" altLang="ko-KR" dirty="0"/>
                  <a:t>-matrix format of   </a:t>
                </a:r>
                <a14:m>
                  <m:oMath xmlns:m="http://schemas.openxmlformats.org/officeDocument/2006/math">
                    <m:r>
                      <a:rPr lang="ko-KR" altLang="en-US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altLang="ko-KR" dirty="0"/>
                  <a:t> and </a:t>
                </a:r>
                <a14:m>
                  <m:oMath xmlns:m="http://schemas.openxmlformats.org/officeDocument/2006/math">
                    <m:r>
                      <a:rPr lang="ko-KR" altLang="en-US" i="1"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altLang="ko-KR" dirty="0"/>
                  <a:t> angles. (Sec. 19.3.12.3.6 in 802.11REVme Draft 7.0). </a:t>
                </a:r>
              </a:p>
              <a:p>
                <a:endParaRPr lang="en-US" altLang="ko-KR" dirty="0"/>
              </a:p>
              <a:p>
                <a:r>
                  <a:rPr lang="en-US" altLang="ko-KR" dirty="0"/>
                  <a:t>Y/N/A:</a:t>
                </a:r>
              </a:p>
              <a:p>
                <a:pPr marL="857250" lvl="2" indent="0">
                  <a:buNone/>
                </a:pPr>
                <a:endParaRPr lang="en-US" altLang="ko-KR" dirty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 r="-15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0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1</a:t>
            </a:r>
            <a:r>
              <a:rPr lang="en-US" altLang="ko-KR" b="0" dirty="0" smtClean="0"/>
              <a:t>] 802.11-20/1672r0, </a:t>
            </a:r>
            <a:r>
              <a:rPr lang="en-US" altLang="ko-KR" b="0" dirty="0"/>
              <a:t>UL Beamforming for TB PPDUs in </a:t>
            </a:r>
            <a:r>
              <a:rPr lang="en-US" altLang="ko-KR" b="0" dirty="0" smtClean="0"/>
              <a:t>11be.</a:t>
            </a:r>
          </a:p>
          <a:p>
            <a:pPr marL="0" indent="0">
              <a:buNone/>
            </a:pPr>
            <a:r>
              <a:rPr lang="en-US" altLang="ko-KR" b="0" dirty="0" smtClean="0"/>
              <a:t>[2] 802.11-24/108r0, </a:t>
            </a:r>
            <a:r>
              <a:rPr lang="en-US" altLang="ko-KR" b="0" dirty="0"/>
              <a:t>Triggered Beamforming in </a:t>
            </a:r>
            <a:r>
              <a:rPr lang="en-US" altLang="ko-KR" b="0" dirty="0" err="1"/>
              <a:t>TGbn</a:t>
            </a:r>
            <a:r>
              <a:rPr lang="en-US" altLang="ko-KR" b="0" dirty="0"/>
              <a:t> - Follow Up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[3] 802.11-24/1265r0, </a:t>
            </a:r>
            <a:r>
              <a:rPr lang="en-US" altLang="ko-KR" b="0" dirty="0"/>
              <a:t>Triggered Beamforming in </a:t>
            </a:r>
            <a:r>
              <a:rPr lang="en-US" altLang="ko-KR" b="0" dirty="0" err="1"/>
              <a:t>TGbn</a:t>
            </a:r>
            <a:r>
              <a:rPr lang="en-US" altLang="ko-KR" b="0" dirty="0"/>
              <a:t> - More Insights</a:t>
            </a:r>
            <a:r>
              <a:rPr lang="en-US" altLang="ko-KR" b="0" dirty="0" smtClean="0"/>
              <a:t>.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b="0" dirty="0" smtClean="0"/>
              <a:t>[4] 802.11-24/1158r0, </a:t>
            </a:r>
            <a:r>
              <a:rPr lang="de-DE" altLang="ko-KR" b="0" dirty="0"/>
              <a:t>Uplink MU MIMO Precoding Precoder Message Format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/>
              <a:t>[5] </a:t>
            </a:r>
            <a:r>
              <a:rPr lang="en-US" altLang="ko-KR" b="0" dirty="0" smtClean="0"/>
              <a:t>802.11-23/0027r1, Uplink </a:t>
            </a:r>
            <a:r>
              <a:rPr lang="en-US" altLang="ko-KR" b="0" dirty="0"/>
              <a:t>MU MIMO </a:t>
            </a:r>
            <a:r>
              <a:rPr lang="en-US" altLang="ko-KR" b="0" dirty="0" smtClean="0"/>
              <a:t>Improvements.</a:t>
            </a:r>
          </a:p>
          <a:p>
            <a:pPr marL="0" indent="0">
              <a:buNone/>
            </a:pPr>
            <a:r>
              <a:rPr lang="en-US" altLang="ko-KR" b="0" dirty="0" smtClean="0"/>
              <a:t>[6] 802.11-23/0725r0, </a:t>
            </a:r>
            <a:r>
              <a:rPr lang="en-US" altLang="ko-KR" b="0" dirty="0"/>
              <a:t>Uplink MU MIMO Precoding - Follow-up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[7] 802.11-24/0869r0</a:t>
            </a:r>
            <a:r>
              <a:rPr lang="en-US" altLang="ko-KR" b="0" dirty="0"/>
              <a:t>, </a:t>
            </a:r>
            <a:r>
              <a:rPr lang="en-US" altLang="ko-KR" b="0" dirty="0" smtClean="0"/>
              <a:t>Beamforming </a:t>
            </a:r>
            <a:r>
              <a:rPr lang="en-US" altLang="ko-KR" b="0" dirty="0"/>
              <a:t>Feedback for UL </a:t>
            </a:r>
            <a:r>
              <a:rPr lang="en-US" altLang="ko-KR" b="0" dirty="0" smtClean="0"/>
              <a:t>Beamforming.</a:t>
            </a: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644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524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Category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EHT Action Field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Category and EHT Action Field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312" y="4621094"/>
            <a:ext cx="4905375" cy="160972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7525" y="1551626"/>
            <a:ext cx="4185150" cy="188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08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 TB Sounding Procedure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975" y="2556669"/>
            <a:ext cx="725805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23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 MIMO Control Filed Format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975" y="2349000"/>
            <a:ext cx="7258050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96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8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When transmitting the trigger-based (TB) PPDU, multiple non-AP STAs simultaneously transmit UL frames according to the resource allocation information, contained in the preceding Trigger frame</a:t>
            </a:r>
          </a:p>
          <a:p>
            <a:pPr lvl="1"/>
            <a:r>
              <a:rPr lang="en-US" altLang="ko-KR" dirty="0" smtClean="0"/>
              <a:t>There is a scenario that some non-AP STAs participating in the TB PPDU transmission show low throughput or </a:t>
            </a:r>
            <a:r>
              <a:rPr lang="en-US" altLang="ko-KR" dirty="0"/>
              <a:t>do not meet </a:t>
            </a:r>
            <a:r>
              <a:rPr lang="en-US" altLang="ko-KR" dirty="0" smtClean="0"/>
              <a:t>the target SNR, especially when the non-AP STA is located far away from the AP</a:t>
            </a:r>
          </a:p>
          <a:p>
            <a:pPr lvl="1"/>
            <a:r>
              <a:rPr lang="en-US" altLang="ko-KR" dirty="0" smtClean="0"/>
              <a:t>The beamforming technology is one of the solutions to increase the throughput or meet the target SNR</a:t>
            </a:r>
          </a:p>
          <a:p>
            <a:pPr lvl="1"/>
            <a:r>
              <a:rPr lang="en-US" altLang="ko-KR" dirty="0" smtClean="0"/>
              <a:t>Several proposals were shown in [1]-[7], where the beamforming for TB PPDU is effective in throughput enhancement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this contribution, we present a high level design of sounding and channel information feedback protocols for UL beamforming in UHR TB PPDU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348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Trigger frame in 11be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334605"/>
              </p:ext>
            </p:extLst>
          </p:nvPr>
        </p:nvGraphicFramePr>
        <p:xfrm>
          <a:off x="733169" y="5578969"/>
          <a:ext cx="7620164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515">
                  <a:extLst>
                    <a:ext uri="{9D8B030D-6E8A-4147-A177-3AD203B41FA5}">
                      <a16:colId xmlns:a16="http://schemas.microsoft.com/office/drawing/2014/main" val="1341434846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82893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844048713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716719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79101298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413810379"/>
                    </a:ext>
                  </a:extLst>
                </a:gridCol>
              </a:tblGrid>
              <a:tr h="489407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Allocation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FEC Coding Type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 EHT-MCS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SS Allocation / RA-RU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Information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 Target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Receiver Power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PS160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Trigger Dependent User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21826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Bits: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variable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1614990"/>
                  </a:ext>
                </a:extLst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78832"/>
              </p:ext>
            </p:extLst>
          </p:nvPr>
        </p:nvGraphicFramePr>
        <p:xfrm>
          <a:off x="1528873" y="4013809"/>
          <a:ext cx="6529585" cy="435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639416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84404871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726378347"/>
                    </a:ext>
                  </a:extLst>
                </a:gridCol>
                <a:gridCol w="778169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79101298"/>
                    </a:ext>
                  </a:extLst>
                </a:gridCol>
              </a:tblGrid>
              <a:tr h="435517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Control</a:t>
                      </a:r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Duration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Common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Special User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List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Padding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320009"/>
              </p:ext>
            </p:extLst>
          </p:nvPr>
        </p:nvGraphicFramePr>
        <p:xfrm>
          <a:off x="4832584" y="4833041"/>
          <a:ext cx="2799416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639416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</a:t>
                      </a:r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89760"/>
              </p:ext>
            </p:extLst>
          </p:nvPr>
        </p:nvGraphicFramePr>
        <p:xfrm>
          <a:off x="831685" y="1534241"/>
          <a:ext cx="6627187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264">
                  <a:extLst>
                    <a:ext uri="{9D8B030D-6E8A-4147-A177-3AD203B41FA5}">
                      <a16:colId xmlns:a16="http://schemas.microsoft.com/office/drawing/2014/main" val="134143484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513487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459436">
                  <a:extLst>
                    <a:ext uri="{9D8B030D-6E8A-4147-A177-3AD203B41FA5}">
                      <a16:colId xmlns:a16="http://schemas.microsoft.com/office/drawing/2014/main" val="84404871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27910129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544197235"/>
                    </a:ext>
                  </a:extLst>
                </a:gridCol>
              </a:tblGrid>
              <a:tr h="6840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Trigger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 Length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More TF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CS Required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 BW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EHT-LTF Type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MU-MIMO EHT-LTF Mode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EHT-LTF Symbols And Mid-amble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Periodicity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21826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Bits: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1614990"/>
                  </a:ext>
                </a:extLst>
              </a:tr>
            </a:tbl>
          </a:graphicData>
        </a:graphic>
      </p:graphicFrame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975645"/>
              </p:ext>
            </p:extLst>
          </p:nvPr>
        </p:nvGraphicFramePr>
        <p:xfrm>
          <a:off x="823503" y="2495442"/>
          <a:ext cx="8283739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994">
                  <a:extLst>
                    <a:ext uri="{9D8B030D-6E8A-4147-A177-3AD203B41FA5}">
                      <a16:colId xmlns:a16="http://schemas.microsoft.com/office/drawing/2014/main" val="134143484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24381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550529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844048713"/>
                    </a:ext>
                  </a:extLst>
                </a:gridCol>
                <a:gridCol w="695405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666430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7910129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6360769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245127892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3174456565"/>
                    </a:ext>
                  </a:extLst>
                </a:gridCol>
              </a:tblGrid>
              <a:tr h="6840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 STBC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LDPC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Extra Symbol Segment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Tx Power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Pre-FEC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Padding Factor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 Disambiguity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 Spatial Reuse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Doppler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HE/EHT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P160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Special User Info Field Present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Trigger Dependent Common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21826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Bits: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variable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1614990"/>
                  </a:ext>
                </a:extLst>
              </a:tr>
            </a:tbl>
          </a:graphicData>
        </a:graphic>
      </p:graphicFrame>
      <p:cxnSp>
        <p:nvCxnSpPr>
          <p:cNvPr id="15" name="직선 연결선 14"/>
          <p:cNvCxnSpPr/>
          <p:nvPr/>
        </p:nvCxnSpPr>
        <p:spPr bwMode="auto">
          <a:xfrm flipH="1" flipV="1">
            <a:off x="1339620" y="3531563"/>
            <a:ext cx="2854368" cy="480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직선 연결선 15"/>
          <p:cNvCxnSpPr/>
          <p:nvPr/>
        </p:nvCxnSpPr>
        <p:spPr bwMode="auto">
          <a:xfrm flipV="1">
            <a:off x="5075235" y="3531563"/>
            <a:ext cx="3816765" cy="4776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직선 연결선 18"/>
          <p:cNvCxnSpPr/>
          <p:nvPr/>
        </p:nvCxnSpPr>
        <p:spPr bwMode="auto">
          <a:xfrm flipH="1">
            <a:off x="4832584" y="4457915"/>
            <a:ext cx="944355" cy="3751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 flipH="1" flipV="1">
            <a:off x="6510843" y="4450296"/>
            <a:ext cx="1121157" cy="38274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직선 연결선 22"/>
          <p:cNvCxnSpPr/>
          <p:nvPr/>
        </p:nvCxnSpPr>
        <p:spPr bwMode="auto">
          <a:xfrm flipH="1">
            <a:off x="1339620" y="5100278"/>
            <a:ext cx="3461215" cy="4278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직선 연결선 24"/>
          <p:cNvCxnSpPr/>
          <p:nvPr/>
        </p:nvCxnSpPr>
        <p:spPr bwMode="auto">
          <a:xfrm flipH="1" flipV="1">
            <a:off x="5567728" y="5115254"/>
            <a:ext cx="2630150" cy="4215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77253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 example of the proposed ULBF procedure is shown below</a:t>
            </a:r>
          </a:p>
          <a:p>
            <a:pPr lvl="1"/>
            <a:r>
              <a:rPr lang="en-US" altLang="ko-KR" sz="1600" dirty="0"/>
              <a:t>An </a:t>
            </a:r>
            <a:r>
              <a:rPr lang="en-US" altLang="ko-KR" sz="1600" dirty="0" smtClean="0"/>
              <a:t>UHR beamformee (AP) </a:t>
            </a:r>
            <a:r>
              <a:rPr lang="en-US" altLang="ko-KR" sz="1600" dirty="0"/>
              <a:t>that </a:t>
            </a:r>
            <a:r>
              <a:rPr lang="en-US" altLang="ko-KR" sz="1600" dirty="0" smtClean="0"/>
              <a:t>solicits </a:t>
            </a:r>
            <a:r>
              <a:rPr lang="en-US" altLang="ko-KR" sz="1600" i="1" u="sng" dirty="0" smtClean="0"/>
              <a:t>UHR </a:t>
            </a:r>
            <a:r>
              <a:rPr lang="en-US" altLang="ko-KR" sz="1600" i="1" u="sng" dirty="0"/>
              <a:t>TB sounding </a:t>
            </a:r>
            <a:r>
              <a:rPr lang="en-US" altLang="ko-KR" sz="1600" i="1" u="sng" dirty="0" smtClean="0"/>
              <a:t>NDP</a:t>
            </a:r>
            <a:r>
              <a:rPr lang="en-US" altLang="ko-KR" sz="1600" dirty="0" smtClean="0"/>
              <a:t> shall transmit </a:t>
            </a:r>
            <a:r>
              <a:rPr lang="en-US" altLang="ko-KR" sz="1600" i="1" u="sng" dirty="0" smtClean="0"/>
              <a:t>BSNP Trigger frame</a:t>
            </a:r>
            <a:r>
              <a:rPr lang="en-US" altLang="ko-KR" sz="1600" dirty="0" smtClean="0"/>
              <a:t> to one or more UHR beamformers (non-AP STAs)</a:t>
            </a:r>
          </a:p>
          <a:p>
            <a:pPr lvl="1"/>
            <a:r>
              <a:rPr lang="en-US" altLang="ko-KR" sz="1600" dirty="0" smtClean="0"/>
              <a:t>An UHR beamformee (AP) that solicits UHR TB PPDU using a beamforming steering matrix derived from a </a:t>
            </a:r>
            <a:r>
              <a:rPr lang="en-US" altLang="ko-KR" sz="1600" i="1" u="sng" dirty="0" smtClean="0"/>
              <a:t>UHR ULBF CBF</a:t>
            </a:r>
            <a:r>
              <a:rPr lang="en-US" altLang="ko-KR" sz="1600" dirty="0" smtClean="0"/>
              <a:t> shall transmit </a:t>
            </a:r>
            <a:r>
              <a:rPr lang="en-US" altLang="ko-KR" sz="1600" i="1" u="sng" dirty="0" smtClean="0"/>
              <a:t>Basic Trigger frame</a:t>
            </a:r>
            <a:r>
              <a:rPr lang="en-US" altLang="ko-KR" sz="1600" dirty="0" smtClean="0"/>
              <a:t> to one or more UHR </a:t>
            </a:r>
            <a:r>
              <a:rPr lang="en-US" altLang="ko-KR" sz="1600" dirty="0"/>
              <a:t>beamformers </a:t>
            </a:r>
            <a:r>
              <a:rPr lang="en-US" altLang="ko-KR" sz="1600" dirty="0" smtClean="0"/>
              <a:t>(non-AP </a:t>
            </a:r>
            <a:r>
              <a:rPr lang="en-US" altLang="ko-KR" sz="1600" dirty="0"/>
              <a:t>STAs</a:t>
            </a:r>
            <a:r>
              <a:rPr lang="en-US" altLang="ko-KR" sz="1600" dirty="0" smtClean="0"/>
              <a:t>), where </a:t>
            </a:r>
            <a:r>
              <a:rPr lang="en-US" altLang="ko-KR" sz="1600" i="1" u="sng" dirty="0" smtClean="0"/>
              <a:t>Beamformed subfield in the </a:t>
            </a:r>
            <a:r>
              <a:rPr lang="en-US" altLang="ko-KR" sz="1600" i="1" u="sng" dirty="0" smtClean="0">
                <a:solidFill>
                  <a:srgbClr val="FF0000"/>
                </a:solidFill>
              </a:rPr>
              <a:t>Special </a:t>
            </a:r>
            <a:r>
              <a:rPr lang="en-US" altLang="ko-KR" sz="1600" i="1" u="sng" dirty="0" smtClean="0"/>
              <a:t>User Info field is set to 1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Overview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0393" y="6163578"/>
            <a:ext cx="6556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Note: ULBF CBF and Basic Trigger can be either an A-MPDU or separate PPDUs spaced by SIFS</a:t>
            </a: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915" y="3523886"/>
            <a:ext cx="7738369" cy="244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45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Define a new Trigger variant as shown in the table below</a:t>
            </a:r>
          </a:p>
          <a:p>
            <a:pPr lvl="1"/>
            <a:r>
              <a:rPr lang="en-US" altLang="ko-KR" dirty="0" smtClean="0"/>
              <a:t>Beamforming Sounding NDP Poll (BSNP)</a:t>
            </a:r>
          </a:p>
          <a:p>
            <a:pPr lvl="2"/>
            <a:r>
              <a:rPr lang="en-US" altLang="ko-KR" dirty="0" smtClean="0"/>
              <a:t>Triggers the TB sounding NDP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BSNP Trigger frame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486704"/>
              </p:ext>
            </p:extLst>
          </p:nvPr>
        </p:nvGraphicFramePr>
        <p:xfrm>
          <a:off x="1860000" y="2889000"/>
          <a:ext cx="5424000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8000">
                  <a:extLst>
                    <a:ext uri="{9D8B030D-6E8A-4147-A177-3AD203B41FA5}">
                      <a16:colId xmlns:a16="http://schemas.microsoft.com/office/drawing/2014/main" val="1633285174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2069639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Trigger Type subfield value</a:t>
                      </a:r>
                      <a:endParaRPr lang="ko-KR" altLang="en-US" sz="10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Trigger frame variant</a:t>
                      </a:r>
                      <a:endParaRPr lang="ko-KR" altLang="en-US" sz="10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6781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Basic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880529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Beamforming Report</a:t>
                      </a:r>
                      <a:r>
                        <a:rPr lang="en-US" altLang="ko-KR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Poll (BFRP)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205129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BR-BAR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725661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MU-RTS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177468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Buffer Status Report Poll (BSRP)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454561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GCR MU-BAR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14379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Bandwidth Query Report Poll (BQRP)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42502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NDP Feedback Report Poll (NFRP)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781458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Ranging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484144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0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Beamforming Sounding NDP Poll (BSNP)</a:t>
                      </a:r>
                      <a:endParaRPr lang="ko-KR" altLang="en-US" sz="10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447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10-15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1153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7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Trigger </a:t>
            </a:r>
            <a:r>
              <a:rPr lang="en-US" altLang="ko-KR" dirty="0"/>
              <a:t>Dependent Common Info subfield</a:t>
            </a:r>
          </a:p>
          <a:p>
            <a:pPr lvl="1"/>
            <a:r>
              <a:rPr lang="en-US" altLang="ko-KR" dirty="0"/>
              <a:t>The Trigger Dependent Common Info is </a:t>
            </a:r>
            <a:r>
              <a:rPr lang="en-US" altLang="ko-KR" dirty="0" smtClean="0"/>
              <a:t>not present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Trigger </a:t>
            </a:r>
            <a:r>
              <a:rPr lang="en-US" altLang="ko-KR" dirty="0"/>
              <a:t>Dependent User Info subfield</a:t>
            </a:r>
          </a:p>
          <a:p>
            <a:pPr lvl="1"/>
            <a:r>
              <a:rPr lang="en-US" altLang="ko-KR" dirty="0"/>
              <a:t>The Trigger Dependent User Info is </a:t>
            </a:r>
            <a:r>
              <a:rPr lang="en-US" altLang="ko-KR" dirty="0" smtClean="0"/>
              <a:t>defined </a:t>
            </a:r>
            <a:r>
              <a:rPr lang="en-US" altLang="ko-KR" dirty="0"/>
              <a:t>in the figure </a:t>
            </a:r>
            <a:r>
              <a:rPr lang="en-US" altLang="ko-KR" dirty="0" smtClean="0"/>
              <a:t>below</a:t>
            </a:r>
          </a:p>
          <a:p>
            <a:pPr lvl="1"/>
            <a:r>
              <a:rPr lang="en-US" altLang="ko-KR" dirty="0"/>
              <a:t>Sounding Dialog Token Number contains a value selected </a:t>
            </a:r>
            <a:r>
              <a:rPr lang="en-US" altLang="ko-KR" dirty="0" smtClean="0"/>
              <a:t>by the beamformee (AP) </a:t>
            </a:r>
            <a:r>
              <a:rPr lang="en-US" altLang="ko-KR" dirty="0"/>
              <a:t>to identify the </a:t>
            </a:r>
            <a:r>
              <a:rPr lang="en-US" altLang="ko-KR" dirty="0" smtClean="0"/>
              <a:t>BSNP Trigger frame</a:t>
            </a:r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BSNP Trigger frame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369936"/>
              </p:ext>
            </p:extLst>
          </p:nvPr>
        </p:nvGraphicFramePr>
        <p:xfrm>
          <a:off x="2567289" y="4689000"/>
          <a:ext cx="4009421" cy="100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393">
                  <a:extLst>
                    <a:ext uri="{9D8B030D-6E8A-4147-A177-3AD203B41FA5}">
                      <a16:colId xmlns:a16="http://schemas.microsoft.com/office/drawing/2014/main" val="3788120266"/>
                    </a:ext>
                  </a:extLst>
                </a:gridCol>
                <a:gridCol w="1505514">
                  <a:extLst>
                    <a:ext uri="{9D8B030D-6E8A-4147-A177-3AD203B41FA5}">
                      <a16:colId xmlns:a16="http://schemas.microsoft.com/office/drawing/2014/main" val="3160148571"/>
                    </a:ext>
                  </a:extLst>
                </a:gridCol>
                <a:gridCol w="1505514">
                  <a:extLst>
                    <a:ext uri="{9D8B030D-6E8A-4147-A177-3AD203B41FA5}">
                      <a16:colId xmlns:a16="http://schemas.microsoft.com/office/drawing/2014/main" val="3745067452"/>
                    </a:ext>
                  </a:extLst>
                </a:gridCol>
              </a:tblGrid>
              <a:tr h="619098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 Number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355624"/>
                  </a:ext>
                </a:extLst>
              </a:tr>
              <a:tr h="380982">
                <a:tc>
                  <a:txBody>
                    <a:bodyPr/>
                    <a:lstStyle/>
                    <a:p>
                      <a:pPr marL="0" algn="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Bits: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6852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33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UHR TB </a:t>
            </a:r>
            <a:r>
              <a:rPr lang="en-US" altLang="ko-KR" dirty="0"/>
              <a:t>Sounding NDP</a:t>
            </a:r>
          </a:p>
          <a:p>
            <a:pPr lvl="1"/>
            <a:r>
              <a:rPr lang="en-US" altLang="ko-KR" dirty="0"/>
              <a:t>New variant of the TB PPDU</a:t>
            </a:r>
          </a:p>
          <a:p>
            <a:pPr lvl="1"/>
            <a:r>
              <a:rPr lang="en-US" altLang="ko-KR" dirty="0"/>
              <a:t>Uses the TB PPDU format but without the Data field</a:t>
            </a:r>
          </a:p>
          <a:p>
            <a:pPr lvl="1"/>
            <a:r>
              <a:rPr lang="en-US" altLang="ko-KR" dirty="0" smtClean="0"/>
              <a:t>It can </a:t>
            </a:r>
            <a:r>
              <a:rPr lang="en-US" altLang="ko-KR" dirty="0"/>
              <a:t>be transmitted in UL MU-MIMO or UL OFDMA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UHR TB </a:t>
            </a:r>
            <a:r>
              <a:rPr lang="en-US" altLang="ko-KR" dirty="0"/>
              <a:t>Sounding </a:t>
            </a:r>
            <a:r>
              <a:rPr lang="en-US" altLang="ko-KR" dirty="0" smtClean="0"/>
              <a:t>NDP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3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UHR variant </a:t>
            </a:r>
            <a:r>
              <a:rPr lang="en-US" altLang="ko-KR" dirty="0" smtClean="0">
                <a:solidFill>
                  <a:srgbClr val="FF0000"/>
                </a:solidFill>
              </a:rPr>
              <a:t>Special</a:t>
            </a:r>
            <a:r>
              <a:rPr lang="en-US" altLang="ko-KR" dirty="0" smtClean="0"/>
              <a:t> User </a:t>
            </a:r>
            <a:r>
              <a:rPr lang="en-US" altLang="ko-KR" dirty="0"/>
              <a:t>Info subfield</a:t>
            </a:r>
          </a:p>
          <a:p>
            <a:pPr lvl="1"/>
            <a:r>
              <a:rPr lang="en-US" altLang="ko-KR" dirty="0" smtClean="0"/>
              <a:t>E.g.) Use B37 to carry Beamformed subfield, which is reserved in 11be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Basic Trigger frame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369320"/>
              </p:ext>
            </p:extLst>
          </p:nvPr>
        </p:nvGraphicFramePr>
        <p:xfrm>
          <a:off x="774667" y="2621394"/>
          <a:ext cx="7594666" cy="1314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666">
                  <a:extLst>
                    <a:ext uri="{9D8B030D-6E8A-4147-A177-3AD203B41FA5}">
                      <a16:colId xmlns:a16="http://schemas.microsoft.com/office/drawing/2014/main" val="3788120266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16014857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74506745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44550696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568130494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559734792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1174480654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31600987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23900418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216770777"/>
                    </a:ext>
                  </a:extLst>
                </a:gridCol>
              </a:tblGrid>
              <a:tr h="370015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  B11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B12   B14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B15     B16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B17     B20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B21     B24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B25           B36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B37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B38   B39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0800398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Version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Identifier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 Bandwidth Extension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UHR Spatial Reuse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UHR Spatial Reuse 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U-SIG Disregard And 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Validate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Beamformed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Trigger Dependent User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355624"/>
                  </a:ext>
                </a:extLst>
              </a:tr>
              <a:tr h="169985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Bits: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variable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685267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390279" y="4012489"/>
            <a:ext cx="2439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[Exemplary design based on 11be]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01750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UHR ULBF CBF format</a:t>
            </a:r>
          </a:p>
          <a:p>
            <a:pPr lvl="1"/>
            <a:r>
              <a:rPr lang="en-US" altLang="ko-KR" dirty="0" smtClean="0"/>
              <a:t>The Action field of the UHR ULBF Compressed Beamforming frame contains the information shown in the table below</a:t>
            </a:r>
          </a:p>
          <a:p>
            <a:pPr lvl="1"/>
            <a:r>
              <a:rPr lang="en-US" altLang="ko-KR" dirty="0"/>
              <a:t>Category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UHR</a:t>
            </a:r>
          </a:p>
          <a:p>
            <a:pPr lvl="1"/>
            <a:r>
              <a:rPr lang="en-US" altLang="ko-KR" dirty="0" smtClean="0"/>
              <a:t>UHR Action</a:t>
            </a:r>
          </a:p>
          <a:p>
            <a:pPr lvl="2"/>
            <a:r>
              <a:rPr lang="en-US" altLang="ko-KR" dirty="0" smtClean="0"/>
              <a:t>UHR ULBF compressed </a:t>
            </a:r>
            <a:r>
              <a:rPr lang="en-US" altLang="ko-KR" dirty="0"/>
              <a:t>b</a:t>
            </a:r>
            <a:r>
              <a:rPr lang="en-US" altLang="ko-KR" dirty="0" smtClean="0"/>
              <a:t>eamforming</a:t>
            </a:r>
          </a:p>
          <a:p>
            <a:pPr lvl="2"/>
            <a:r>
              <a:rPr lang="en-US" altLang="ko-KR" dirty="0" smtClean="0"/>
              <a:t>Define new values for these fields by using the reserved values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UHR ULBF Compressed Beamforming frame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266939"/>
              </p:ext>
            </p:extLst>
          </p:nvPr>
        </p:nvGraphicFramePr>
        <p:xfrm>
          <a:off x="1860000" y="4101855"/>
          <a:ext cx="5424000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8000">
                  <a:extLst>
                    <a:ext uri="{9D8B030D-6E8A-4147-A177-3AD203B41FA5}">
                      <a16:colId xmlns:a16="http://schemas.microsoft.com/office/drawing/2014/main" val="1633285174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206963915"/>
                    </a:ext>
                  </a:extLst>
                </a:gridCol>
              </a:tblGrid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Order</a:t>
                      </a:r>
                      <a:endParaRPr lang="ko-KR" altLang="en-US" sz="9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Information</a:t>
                      </a:r>
                      <a:endParaRPr lang="ko-KR" altLang="en-US" sz="9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67817"/>
                  </a:ext>
                </a:extLst>
              </a:tr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Category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8805299"/>
                  </a:ext>
                </a:extLst>
              </a:tr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UHR Action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2051295"/>
                  </a:ext>
                </a:extLst>
              </a:tr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UHR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ULBF MIMO Control for STA 1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256619"/>
                  </a:ext>
                </a:extLst>
              </a:tr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UHR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ULBF Compressed Beamforming Report for STA 1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74684"/>
                  </a:ext>
                </a:extLst>
              </a:tr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UHR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ULBF MIMO Control for STA 2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545619"/>
                  </a:ext>
                </a:extLst>
              </a:tr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UHR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ULBF Compressed Beamforming Report for STA 2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43798"/>
                  </a:ext>
                </a:extLst>
              </a:tr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…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…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4250218"/>
                  </a:ext>
                </a:extLst>
              </a:tr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2N</a:t>
                      </a:r>
                      <a:r>
                        <a:rPr lang="en-US" altLang="ko-KR" sz="900" baseline="-25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+1</a:t>
                      </a:r>
                      <a:endParaRPr lang="ko-KR" altLang="en-US" sz="900" baseline="-25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UHR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ULBF MIMO Control for STA N</a:t>
                      </a:r>
                      <a:r>
                        <a:rPr lang="en-US" altLang="ko-KR" sz="900" baseline="-25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</a:t>
                      </a:r>
                      <a:endParaRPr lang="ko-KR" altLang="en-US" sz="900" baseline="-25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7814586"/>
                  </a:ext>
                </a:extLst>
              </a:tr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2N</a:t>
                      </a:r>
                      <a:r>
                        <a:rPr lang="en-US" altLang="ko-KR" sz="900" baseline="-25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+2</a:t>
                      </a:r>
                      <a:endParaRPr lang="ko-KR" altLang="en-US" sz="900" baseline="-25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UHR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ULBF Compressed Beamforming Report for N</a:t>
                      </a:r>
                      <a:r>
                        <a:rPr lang="en-US" altLang="ko-KR" sz="900" baseline="-25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3644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09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be2d5d3-f949-4523-8a9d-a50a5af8ba9b">QMW3ZNR3YQPQ-15-13998</_dlc_DocId>
    <_dlc_DocIdUrl xmlns="cbe2d5d3-f949-4523-8a9d-a50a5af8ba9b">
      <Url>http://ds-sharepoint.sec.samsung.net:8080/Sites/A00010/_layouts/15/DocIdRedir.aspx?ID=QMW3ZNR3YQPQ-15-13998</Url>
      <Description>QMW3ZNR3YQPQ-15-13998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34EBB84A606A438D799094ABA935C9" ma:contentTypeVersion="1" ma:contentTypeDescription="Create a new document." ma:contentTypeScope="" ma:versionID="956b3ee818370c0d3ab4558f540f675a">
  <xsd:schema xmlns:xsd="http://www.w3.org/2001/XMLSchema" xmlns:xs="http://www.w3.org/2001/XMLSchema" xmlns:p="http://schemas.microsoft.com/office/2006/metadata/properties" xmlns:ns2="cbe2d5d3-f949-4523-8a9d-a50a5af8ba9b" targetNamespace="http://schemas.microsoft.com/office/2006/metadata/properties" ma:root="true" ma:fieldsID="dbc8bf5b376e231b5ba67e5d165cfb7c" ns2:_="">
    <xsd:import namespace="cbe2d5d3-f949-4523-8a9d-a50a5af8ba9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2d5d3-f949-4523-8a9d-a50a5af8ba9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2D88CB-7D9B-47A0-91AD-F7E5233637F9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7BF4A11-233E-4D21-A20C-1A7FFA586D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79FF10-61B0-416A-B113-46CD56A51FFB}">
  <ds:schemaRefs>
    <ds:schemaRef ds:uri="http://www.w3.org/XML/1998/namespace"/>
    <ds:schemaRef ds:uri="http://schemas.microsoft.com/office/2006/documentManagement/types"/>
    <ds:schemaRef ds:uri="cbe2d5d3-f949-4523-8a9d-a50a5af8ba9b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</ds:schemaRefs>
</ds:datastoreItem>
</file>

<file path=customXml/itemProps4.xml><?xml version="1.0" encoding="utf-8"?>
<ds:datastoreItem xmlns:ds="http://schemas.openxmlformats.org/officeDocument/2006/customXml" ds:itemID="{FC0D0ADE-29D4-4B5A-A534-371B7B91A7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2d5d3-f949-4523-8a9d-a50a5af8ba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213144</TotalTime>
  <Words>1352</Words>
  <Application>Microsoft Office PowerPoint</Application>
  <PresentationFormat>화면 슬라이드 쇼(4:3)</PresentationFormat>
  <Paragraphs>359</Paragraphs>
  <Slides>18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6" baseType="lpstr">
      <vt:lpstr>맑은 고딕</vt:lpstr>
      <vt:lpstr>Arial</vt:lpstr>
      <vt:lpstr>Cambria Math</vt:lpstr>
      <vt:lpstr>Times New Roman</vt:lpstr>
      <vt:lpstr>802-11-Submission</vt:lpstr>
      <vt:lpstr>1_디자인 사용자 지정</vt:lpstr>
      <vt:lpstr>디자인 사용자 지정</vt:lpstr>
      <vt:lpstr>Document</vt:lpstr>
      <vt:lpstr>Protocol Design for UL Beamforming</vt:lpstr>
      <vt:lpstr>Introduction</vt:lpstr>
      <vt:lpstr>Recap: Trigger frame in 11be</vt:lpstr>
      <vt:lpstr>Overview</vt:lpstr>
      <vt:lpstr>BSNP Trigger frame</vt:lpstr>
      <vt:lpstr>BSNP Trigger frame</vt:lpstr>
      <vt:lpstr>UHR TB Sounding NDP</vt:lpstr>
      <vt:lpstr>Basic Trigger frame</vt:lpstr>
      <vt:lpstr>UHR ULBF Compressed Beamforming frame</vt:lpstr>
      <vt:lpstr>UHR ULBF Compressed Beamforming frame</vt:lpstr>
      <vt:lpstr>UHR ULBF Compressed Beamforming frame</vt:lpstr>
      <vt:lpstr>Summary</vt:lpstr>
      <vt:lpstr>SP #1</vt:lpstr>
      <vt:lpstr>Reference</vt:lpstr>
      <vt:lpstr>Appendix</vt:lpstr>
      <vt:lpstr>Category and EHT Action Field</vt:lpstr>
      <vt:lpstr>EHT TB Sounding Procedure</vt:lpstr>
      <vt:lpstr>EHT MIMO Control Filed Format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4281</cp:revision>
  <cp:lastPrinted>2020-06-10T06:40:30Z</cp:lastPrinted>
  <dcterms:created xsi:type="dcterms:W3CDTF">2007-05-21T21:00:37Z</dcterms:created>
  <dcterms:modified xsi:type="dcterms:W3CDTF">2024-10-31T23:22:19Z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0x0101000434EBB84A606A438D799094ABA935C9</vt:lpwstr>
  </property>
  <property fmtid="{D5CDD505-2E9C-101B-9397-08002B2CF9AE}" pid="4" name="_dlc_DocIdItemGuid">
    <vt:lpwstr>3c75fc00-f4e8-4440-9ce3-b6a06a86fc74</vt:lpwstr>
  </property>
</Properties>
</file>