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6"/>
  </p:notesMasterIdLst>
  <p:handoutMasterIdLst>
    <p:handoutMasterId r:id="rId27"/>
  </p:handoutMasterIdLst>
  <p:sldIdLst>
    <p:sldId id="529" r:id="rId8"/>
    <p:sldId id="477" r:id="rId9"/>
    <p:sldId id="532" r:id="rId10"/>
    <p:sldId id="520" r:id="rId11"/>
    <p:sldId id="504" r:id="rId12"/>
    <p:sldId id="514" r:id="rId13"/>
    <p:sldId id="538" r:id="rId14"/>
    <p:sldId id="537" r:id="rId15"/>
    <p:sldId id="510" r:id="rId16"/>
    <p:sldId id="513" r:id="rId17"/>
    <p:sldId id="519" r:id="rId18"/>
    <p:sldId id="499" r:id="rId19"/>
    <p:sldId id="539" r:id="rId20"/>
    <p:sldId id="485" r:id="rId21"/>
    <p:sldId id="500" r:id="rId22"/>
    <p:sldId id="516" r:id="rId23"/>
    <p:sldId id="517" r:id="rId24"/>
    <p:sldId id="522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59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802.11-24/0243r1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Sep.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Protocol Design for UL Beamforming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062678"/>
              </p:ext>
            </p:extLst>
          </p:nvPr>
        </p:nvGraphicFramePr>
        <p:xfrm>
          <a:off x="530225" y="2752725"/>
          <a:ext cx="7599363" cy="377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8" name="Document" r:id="rId4" imgW="9084320" imgH="4536384" progId="Word.Document.8">
                  <p:embed/>
                </p:oleObj>
              </mc:Choice>
              <mc:Fallback>
                <p:oleObj name="Document" r:id="rId4" imgW="9084320" imgH="4536384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752725"/>
                        <a:ext cx="7599363" cy="377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MIMO Control</a:t>
            </a:r>
          </a:p>
          <a:p>
            <a:pPr lvl="1"/>
            <a:r>
              <a:rPr lang="en-US" altLang="ko-KR" dirty="0" smtClean="0"/>
              <a:t>Differences to UHR MIMO Control are</a:t>
            </a:r>
          </a:p>
          <a:p>
            <a:pPr lvl="2"/>
            <a:r>
              <a:rPr lang="en-US" altLang="ko-KR" dirty="0" smtClean="0"/>
              <a:t>AID12 subfield</a:t>
            </a:r>
          </a:p>
          <a:p>
            <a:pPr lvl="3"/>
            <a:r>
              <a:rPr lang="en-US" altLang="ko-KR" dirty="0" smtClean="0"/>
              <a:t>Address </a:t>
            </a:r>
            <a:r>
              <a:rPr lang="en-US" altLang="ko-KR" dirty="0"/>
              <a:t>to an associated </a:t>
            </a:r>
            <a:r>
              <a:rPr lang="en-US" altLang="ko-KR" dirty="0" smtClean="0"/>
              <a:t>non-AP STA which is equal to the value in the AID12 subfield in the BSNP Trigger frame</a:t>
            </a:r>
          </a:p>
          <a:p>
            <a:pPr lvl="2"/>
            <a:r>
              <a:rPr lang="en-US" altLang="ko-KR" dirty="0" smtClean="0"/>
              <a:t>Feedback Type</a:t>
            </a:r>
          </a:p>
          <a:p>
            <a:pPr lvl="3"/>
            <a:r>
              <a:rPr lang="en-US" altLang="ko-KR" dirty="0" smtClean="0"/>
              <a:t>0: SU, 1: UL MU-MIMO</a:t>
            </a:r>
          </a:p>
          <a:p>
            <a:pPr lvl="3"/>
            <a:r>
              <a:rPr lang="en-US" altLang="ko-KR" dirty="0" smtClean="0"/>
              <a:t>In case each non-AP STA applies its own right singular matrix </a:t>
            </a:r>
            <a:r>
              <a:rPr lang="en-US" altLang="ko-KR" b="1" dirty="0" smtClean="0"/>
              <a:t>V</a:t>
            </a:r>
            <a:r>
              <a:rPr lang="en-US" altLang="ko-KR" dirty="0" smtClean="0"/>
              <a:t> as a beam-steering </a:t>
            </a:r>
            <a:r>
              <a:rPr lang="en-US" altLang="ko-KR" dirty="0"/>
              <a:t>matrix </a:t>
            </a:r>
            <a:r>
              <a:rPr lang="en-US" altLang="ko-KR" dirty="0" smtClean="0"/>
              <a:t>in </a:t>
            </a:r>
            <a:r>
              <a:rPr lang="en-US" altLang="ko-KR" dirty="0"/>
              <a:t>UL </a:t>
            </a:r>
            <a:r>
              <a:rPr lang="en-US" altLang="ko-KR" dirty="0" smtClean="0"/>
              <a:t>MU-MIMO, this field can be reserved </a:t>
            </a:r>
          </a:p>
          <a:p>
            <a:pPr lvl="1"/>
            <a:r>
              <a:rPr lang="en-US" altLang="ko-KR" dirty="0" smtClean="0"/>
              <a:t>Sounding Dialog Token Number</a:t>
            </a:r>
          </a:p>
          <a:p>
            <a:pPr lvl="2"/>
            <a:r>
              <a:rPr lang="en-US" altLang="ko-KR" dirty="0" smtClean="0"/>
              <a:t>Set </a:t>
            </a:r>
            <a:r>
              <a:rPr lang="en-US" altLang="ko-KR" dirty="0"/>
              <a:t>to the same value as the Sounding Dialog Token Number field in </a:t>
            </a:r>
            <a:r>
              <a:rPr lang="en-US" altLang="ko-KR" dirty="0" smtClean="0"/>
              <a:t>the BSNP Trigger frame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12045"/>
              </p:ext>
            </p:extLst>
          </p:nvPr>
        </p:nvGraphicFramePr>
        <p:xfrm>
          <a:off x="72000" y="4938008"/>
          <a:ext cx="9000000" cy="11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098768851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59319972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006572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638805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33192537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20425076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944255401"/>
                    </a:ext>
                  </a:extLst>
                </a:gridCol>
              </a:tblGrid>
              <a:tr h="21533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B11</a:t>
                      </a:r>
                      <a:endParaRPr lang="en-US" altLang="ko-KR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B12 B15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B16 B19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 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B22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B24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B27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  B30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B31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B32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B46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B48   B50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7277957"/>
                  </a:ext>
                </a:extLst>
              </a:tr>
              <a:tr h="55806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Remaining Feedback Segments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Feedback Segment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Partial BW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Token</a:t>
                      </a: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0003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179" y="6154951"/>
            <a:ext cx="2439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[Exemplary design based on 11be]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978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</a:t>
            </a:r>
            <a:r>
              <a:rPr lang="en-US" altLang="ko-KR" dirty="0" smtClean="0"/>
              <a:t>Beamforming Report</a:t>
            </a:r>
          </a:p>
          <a:p>
            <a:pPr lvl="1"/>
            <a:r>
              <a:rPr lang="en-US" altLang="ko-KR" dirty="0" smtClean="0"/>
              <a:t>Carries compressed beamforming </a:t>
            </a:r>
            <a:r>
              <a:rPr lang="en-US" altLang="ko-KR" dirty="0"/>
              <a:t>feedback matrices </a:t>
            </a:r>
            <a:r>
              <a:rPr lang="en-US" altLang="ko-KR" dirty="0" smtClean="0"/>
              <a:t>to determine beam-steering matrix of each beamformer (non-AP STA)</a:t>
            </a:r>
          </a:p>
          <a:p>
            <a:pPr lvl="1"/>
            <a:r>
              <a:rPr lang="en-US" altLang="ko-KR" dirty="0"/>
              <a:t>Difference to </a:t>
            </a:r>
            <a:r>
              <a:rPr lang="en-US" altLang="ko-KR" dirty="0" smtClean="0"/>
              <a:t>EHT Compressed Beamforming Report is </a:t>
            </a:r>
          </a:p>
          <a:p>
            <a:pPr lvl="2"/>
            <a:r>
              <a:rPr lang="en-US" altLang="ko-KR" dirty="0" smtClean="0"/>
              <a:t>Average </a:t>
            </a:r>
            <a:r>
              <a:rPr lang="en-US" altLang="ko-KR" dirty="0"/>
              <a:t>SNR of each space-time </a:t>
            </a:r>
            <a:r>
              <a:rPr lang="en-US" altLang="ko-KR" dirty="0" smtClean="0"/>
              <a:t>stream is not carried in this field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new protocols to support the sounding and feedback procedure for UL beamforming in UHR</a:t>
            </a:r>
          </a:p>
          <a:p>
            <a:pPr lvl="1"/>
            <a:r>
              <a:rPr lang="en-US" altLang="ko-KR" dirty="0" smtClean="0"/>
              <a:t>Beamforming Sounding NDP Poll (BSNP) frame</a:t>
            </a:r>
          </a:p>
          <a:p>
            <a:pPr lvl="1"/>
            <a:r>
              <a:rPr lang="en-US" altLang="ko-KR" dirty="0"/>
              <a:t>UHR TB Sounding NDP</a:t>
            </a:r>
          </a:p>
          <a:p>
            <a:pPr lvl="1"/>
            <a:r>
              <a:rPr lang="en-US" altLang="ko-KR" dirty="0" smtClean="0"/>
              <a:t>Basic Trigger frame</a:t>
            </a:r>
          </a:p>
          <a:p>
            <a:pPr lvl="2"/>
            <a:r>
              <a:rPr lang="en-US" altLang="ko-KR" dirty="0" smtClean="0"/>
              <a:t>Carry Beamformed subfield in the UHR </a:t>
            </a:r>
            <a:r>
              <a:rPr lang="en-US" altLang="ko-KR" dirty="0"/>
              <a:t>variant User Info subfield</a:t>
            </a:r>
          </a:p>
          <a:p>
            <a:pPr lvl="1"/>
            <a:r>
              <a:rPr lang="en-US" altLang="ko-KR" dirty="0" smtClean="0"/>
              <a:t>UHR ULBF </a:t>
            </a:r>
            <a:r>
              <a:rPr lang="en-US" altLang="ko-KR" dirty="0"/>
              <a:t>Compressed Beamforming </a:t>
            </a:r>
            <a:r>
              <a:rPr lang="en-US" altLang="ko-KR" dirty="0" smtClean="0"/>
              <a:t>frame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99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to the 11bn SFD that the </a:t>
            </a:r>
            <a:r>
              <a:rPr lang="en-GB" altLang="ko-KR" dirty="0" smtClean="0"/>
              <a:t>beamforming steering matrix can be applied to the </a:t>
            </a:r>
            <a:r>
              <a:rPr lang="en-US" altLang="ko-KR" dirty="0" smtClean="0"/>
              <a:t>TB-PPDU?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beamforming steering matrix is calculated </a:t>
            </a:r>
            <a:r>
              <a:rPr lang="en-US" altLang="ko-KR" dirty="0" smtClean="0"/>
              <a:t>by </a:t>
            </a:r>
            <a:r>
              <a:rPr lang="en-US" altLang="ko-KR" dirty="0"/>
              <a:t>using the compressed beamforming report information provided by the AP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endParaRPr lang="ko-KR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r>
              <a:rPr lang="en-US" altLang="ko-KR" dirty="0" smtClean="0"/>
              <a:t>:</a:t>
            </a:r>
          </a:p>
          <a:p>
            <a:pPr marL="857250" lvl="2" indent="0">
              <a:buNone/>
            </a:pP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802.11-20/1672r0, </a:t>
            </a:r>
            <a:r>
              <a:rPr lang="en-US" altLang="ko-KR" b="0" dirty="0"/>
              <a:t>UL Beamforming for TB PPDUs in </a:t>
            </a:r>
            <a:r>
              <a:rPr lang="en-US" altLang="ko-KR" b="0" dirty="0" smtClean="0"/>
              <a:t>11be.</a:t>
            </a:r>
          </a:p>
          <a:p>
            <a:pPr marL="0" indent="0">
              <a:buNone/>
            </a:pPr>
            <a:r>
              <a:rPr lang="en-US" altLang="ko-KR" b="0" dirty="0" smtClean="0"/>
              <a:t>[2] 802.11-24/108r0, </a:t>
            </a:r>
            <a:r>
              <a:rPr lang="en-US" altLang="ko-KR" b="0" dirty="0"/>
              <a:t>Triggered Beamforming in </a:t>
            </a:r>
            <a:r>
              <a:rPr lang="en-US" altLang="ko-KR" b="0" dirty="0" err="1"/>
              <a:t>TGbn</a:t>
            </a:r>
            <a:r>
              <a:rPr lang="en-US" altLang="ko-KR" b="0" dirty="0"/>
              <a:t> - Follow Up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[3] 802.11-24/1265r0, </a:t>
            </a:r>
            <a:r>
              <a:rPr lang="en-US" altLang="ko-KR" b="0" dirty="0"/>
              <a:t>Triggered Beamforming in </a:t>
            </a:r>
            <a:r>
              <a:rPr lang="en-US" altLang="ko-KR" b="0" dirty="0" err="1"/>
              <a:t>TGbn</a:t>
            </a:r>
            <a:r>
              <a:rPr lang="en-US" altLang="ko-KR" b="0" dirty="0"/>
              <a:t> - More Insights</a:t>
            </a:r>
            <a:r>
              <a:rPr lang="en-US" altLang="ko-KR" b="0" dirty="0" smtClean="0"/>
              <a:t>.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[4] 802.11-24/1158r0, </a:t>
            </a:r>
            <a:r>
              <a:rPr lang="de-DE" altLang="ko-KR" b="0" dirty="0"/>
              <a:t>Uplink MU MIMO Precoding Precoder Message Format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[5] </a:t>
            </a:r>
            <a:r>
              <a:rPr lang="en-US" altLang="ko-KR" b="0" dirty="0" smtClean="0"/>
              <a:t>802.11-23/0027r1, Uplink </a:t>
            </a:r>
            <a:r>
              <a:rPr lang="en-US" altLang="ko-KR" b="0" dirty="0"/>
              <a:t>MU MIMO </a:t>
            </a:r>
            <a:r>
              <a:rPr lang="en-US" altLang="ko-KR" b="0" dirty="0" smtClean="0"/>
              <a:t>Improvements.</a:t>
            </a:r>
          </a:p>
          <a:p>
            <a:pPr marL="0" indent="0">
              <a:buNone/>
            </a:pPr>
            <a:r>
              <a:rPr lang="en-US" altLang="ko-KR" b="0" dirty="0" smtClean="0"/>
              <a:t>[6] 802.11-23/0725r0, </a:t>
            </a:r>
            <a:r>
              <a:rPr lang="en-US" altLang="ko-KR" b="0" dirty="0"/>
              <a:t>Uplink MU MIMO Precoding - Follow-up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[7] 802.11-24/0869r0</a:t>
            </a:r>
            <a:r>
              <a:rPr lang="en-US" altLang="ko-KR" b="0" dirty="0"/>
              <a:t>, </a:t>
            </a:r>
            <a:r>
              <a:rPr lang="en-US" altLang="ko-KR" b="0" dirty="0" smtClean="0"/>
              <a:t>Beamforming </a:t>
            </a:r>
            <a:r>
              <a:rPr lang="en-US" altLang="ko-KR" b="0" dirty="0"/>
              <a:t>Feedback for UL </a:t>
            </a:r>
            <a:r>
              <a:rPr lang="en-US" altLang="ko-KR" b="0" dirty="0" smtClean="0"/>
              <a:t>Beamforming.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52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Category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EHT Action Field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Category and EHT Action Field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312" y="4621094"/>
            <a:ext cx="4905375" cy="16097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525" y="1551626"/>
            <a:ext cx="4185150" cy="18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TB Sounding Procedure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2556669"/>
            <a:ext cx="725805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MIMO Control Filed Format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2349000"/>
            <a:ext cx="72580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When transmitting the trigger-based (TB) PPDU, multiple non-AP STAs simultaneously transmit UL frames according to the resource allocation information, contained in the preceding Trigger frame</a:t>
            </a:r>
          </a:p>
          <a:p>
            <a:pPr lvl="1"/>
            <a:r>
              <a:rPr lang="en-US" altLang="ko-KR" dirty="0" smtClean="0"/>
              <a:t>There is a scenario that some non-AP STAs participating in the TB PPDU transmission show low throughput or </a:t>
            </a:r>
            <a:r>
              <a:rPr lang="en-US" altLang="ko-KR" dirty="0"/>
              <a:t>do not meet </a:t>
            </a:r>
            <a:r>
              <a:rPr lang="en-US" altLang="ko-KR" dirty="0" smtClean="0"/>
              <a:t>the target SNR, especially when the non-AP STA is located far away from the AP</a:t>
            </a:r>
          </a:p>
          <a:p>
            <a:pPr lvl="1"/>
            <a:r>
              <a:rPr lang="en-US" altLang="ko-KR" dirty="0" smtClean="0"/>
              <a:t>The beamforming technology is one of the solutions to increase the throughput or meet the target SNR</a:t>
            </a:r>
          </a:p>
          <a:p>
            <a:pPr lvl="1"/>
            <a:r>
              <a:rPr lang="en-US" altLang="ko-KR" dirty="0" smtClean="0"/>
              <a:t>Several proposals were shown in [1]-[7], where the beamforming for TB PPDU is effective in throughput enhancement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present a high level design of sounding and channel information feedback protocols for UL beamforming in UHR TB PPDU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Trigger frame in 11be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334605"/>
              </p:ext>
            </p:extLst>
          </p:nvPr>
        </p:nvGraphicFramePr>
        <p:xfrm>
          <a:off x="733169" y="5578969"/>
          <a:ext cx="762016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15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82893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</a:tblGrid>
              <a:tr h="48940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Allocation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FEC Coding Type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EHT-MCS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 Allocation / RA-RU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Target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Receiver Power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8832"/>
              </p:ext>
            </p:extLst>
          </p:nvPr>
        </p:nvGraphicFramePr>
        <p:xfrm>
          <a:off x="1528873" y="4013809"/>
          <a:ext cx="6529585" cy="43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3941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726378347"/>
                    </a:ext>
                  </a:extLst>
                </a:gridCol>
                <a:gridCol w="778169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</a:tblGrid>
              <a:tr h="4355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Control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List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Padding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20009"/>
              </p:ext>
            </p:extLst>
          </p:nvPr>
        </p:nvGraphicFramePr>
        <p:xfrm>
          <a:off x="4832584" y="4833041"/>
          <a:ext cx="279941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3941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9760"/>
              </p:ext>
            </p:extLst>
          </p:nvPr>
        </p:nvGraphicFramePr>
        <p:xfrm>
          <a:off x="831685" y="1534241"/>
          <a:ext cx="6627187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64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13487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459436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54419723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Length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More TF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 Required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BW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EHT-LTF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MU-MIMO EHT-LTF Mode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EHT-LTF Symbols And Mid-amble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Periodicity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75645"/>
              </p:ext>
            </p:extLst>
          </p:nvPr>
        </p:nvGraphicFramePr>
        <p:xfrm>
          <a:off x="823503" y="2495442"/>
          <a:ext cx="828373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94">
                  <a:extLst>
                    <a:ext uri="{9D8B030D-6E8A-4147-A177-3AD203B41FA5}">
                      <a16:colId xmlns:a16="http://schemas.microsoft.com/office/drawing/2014/main" val="134143484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4381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50529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695405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6643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636076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4512789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17445656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STBC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LDPC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Extra Symbol Segment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Tx Power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Pre-FEC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Padding Factor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 Disambiguity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Spatial Reuse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Doppler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HE/EHT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User Info Field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1826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614990"/>
                  </a:ext>
                </a:extLst>
              </a:tr>
            </a:tbl>
          </a:graphicData>
        </a:graphic>
      </p:graphicFrame>
      <p:cxnSp>
        <p:nvCxnSpPr>
          <p:cNvPr id="15" name="직선 연결선 14"/>
          <p:cNvCxnSpPr/>
          <p:nvPr/>
        </p:nvCxnSpPr>
        <p:spPr bwMode="auto">
          <a:xfrm flipH="1" flipV="1">
            <a:off x="1339620" y="3531563"/>
            <a:ext cx="2854368" cy="480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 flipV="1">
            <a:off x="5075235" y="3531563"/>
            <a:ext cx="3816765" cy="477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4832584" y="4457915"/>
            <a:ext cx="944355" cy="375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 flipV="1">
            <a:off x="6510843" y="4450296"/>
            <a:ext cx="1121157" cy="3827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 flipH="1">
            <a:off x="1339620" y="5100278"/>
            <a:ext cx="3461215" cy="4278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 flipH="1" flipV="1">
            <a:off x="5567728" y="5115254"/>
            <a:ext cx="2630150" cy="421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725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example of the proposed ULBF procedure is shown below</a:t>
            </a:r>
          </a:p>
          <a:p>
            <a:pPr lvl="1"/>
            <a:r>
              <a:rPr lang="en-US" altLang="ko-KR" sz="1600" dirty="0"/>
              <a:t>An </a:t>
            </a:r>
            <a:r>
              <a:rPr lang="en-US" altLang="ko-KR" sz="1600" dirty="0" smtClean="0"/>
              <a:t>UHR beamformee (AP) </a:t>
            </a:r>
            <a:r>
              <a:rPr lang="en-US" altLang="ko-KR" sz="1600" dirty="0"/>
              <a:t>that </a:t>
            </a:r>
            <a:r>
              <a:rPr lang="en-US" altLang="ko-KR" sz="1600" dirty="0" smtClean="0"/>
              <a:t>solicits </a:t>
            </a:r>
            <a:r>
              <a:rPr lang="en-US" altLang="ko-KR" sz="1600" i="1" u="sng" dirty="0" smtClean="0"/>
              <a:t>UHR </a:t>
            </a:r>
            <a:r>
              <a:rPr lang="en-US" altLang="ko-KR" sz="1600" i="1" u="sng" dirty="0"/>
              <a:t>TB sounding </a:t>
            </a:r>
            <a:r>
              <a:rPr lang="en-US" altLang="ko-KR" sz="1600" i="1" u="sng" dirty="0" smtClean="0"/>
              <a:t>NDP</a:t>
            </a:r>
            <a:r>
              <a:rPr lang="en-US" altLang="ko-KR" sz="1600" dirty="0" smtClean="0"/>
              <a:t> shall transmit </a:t>
            </a:r>
            <a:r>
              <a:rPr lang="en-US" altLang="ko-KR" sz="1600" i="1" u="sng" dirty="0" smtClean="0"/>
              <a:t>BSNP Trigger frame</a:t>
            </a:r>
            <a:r>
              <a:rPr lang="en-US" altLang="ko-KR" sz="1600" dirty="0" smtClean="0"/>
              <a:t> to one or more UHR beamformers (non-AP STAs)</a:t>
            </a:r>
          </a:p>
          <a:p>
            <a:pPr lvl="1"/>
            <a:r>
              <a:rPr lang="en-US" altLang="ko-KR" sz="1600" dirty="0" smtClean="0"/>
              <a:t>An UHR beamformee (AP) that solicits UHR TB PPDU using a beamforming steering matrix derived from a </a:t>
            </a:r>
            <a:r>
              <a:rPr lang="en-US" altLang="ko-KR" sz="1600" i="1" u="sng" dirty="0" smtClean="0"/>
              <a:t>UHR ULBF CBF</a:t>
            </a:r>
            <a:r>
              <a:rPr lang="en-US" altLang="ko-KR" sz="1600" dirty="0" smtClean="0"/>
              <a:t> shall transmit </a:t>
            </a:r>
            <a:r>
              <a:rPr lang="en-US" altLang="ko-KR" sz="1600" i="1" u="sng" dirty="0" smtClean="0"/>
              <a:t>Basic Trigger frame</a:t>
            </a:r>
            <a:r>
              <a:rPr lang="en-US" altLang="ko-KR" sz="1600" dirty="0" smtClean="0"/>
              <a:t> to one or more UHR </a:t>
            </a:r>
            <a:r>
              <a:rPr lang="en-US" altLang="ko-KR" sz="1600" dirty="0"/>
              <a:t>beamformers </a:t>
            </a:r>
            <a:r>
              <a:rPr lang="en-US" altLang="ko-KR" sz="1600" dirty="0" smtClean="0"/>
              <a:t>(non-AP </a:t>
            </a:r>
            <a:r>
              <a:rPr lang="en-US" altLang="ko-KR" sz="1600" dirty="0"/>
              <a:t>STAs</a:t>
            </a:r>
            <a:r>
              <a:rPr lang="en-US" altLang="ko-KR" sz="1600" dirty="0" smtClean="0"/>
              <a:t>), where </a:t>
            </a:r>
            <a:r>
              <a:rPr lang="en-US" altLang="ko-KR" sz="1600" i="1" u="sng" dirty="0" smtClean="0"/>
              <a:t>Beamformed subfield in the User Info field is set to 1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393" y="6163578"/>
            <a:ext cx="6556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Note: ULBF CBF and Basic Trigger can be either an A-MPDU or separate PPDUs spaced by SIFS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97" y="3609000"/>
            <a:ext cx="7937205" cy="254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Define a new Trigger variant as shown in the table below</a:t>
            </a:r>
          </a:p>
          <a:p>
            <a:pPr lvl="1"/>
            <a:r>
              <a:rPr lang="en-US" altLang="ko-KR" dirty="0" smtClean="0"/>
              <a:t>Beamforming Sounding NDP Poll (BSNP)</a:t>
            </a:r>
          </a:p>
          <a:p>
            <a:pPr lvl="2"/>
            <a:r>
              <a:rPr lang="en-US" altLang="ko-KR" dirty="0" smtClean="0"/>
              <a:t>Triggers the TB sounding NDP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BSNP Trigger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86704"/>
              </p:ext>
            </p:extLst>
          </p:nvPr>
        </p:nvGraphicFramePr>
        <p:xfrm>
          <a:off x="1860000" y="2889000"/>
          <a:ext cx="5424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000">
                  <a:extLst>
                    <a:ext uri="{9D8B030D-6E8A-4147-A177-3AD203B41FA5}">
                      <a16:colId xmlns:a16="http://schemas.microsoft.com/office/drawing/2014/main" val="1633285174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206963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Trigger Type subfield value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Trigger frame variant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8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Basic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52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Beamforming Report</a:t>
                      </a:r>
                      <a:r>
                        <a:rPr lang="en-US" altLang="ko-KR" sz="10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Poll (BFRP)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20512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BR-BAR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72566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MU-RTS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7746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Buffer Status Report Poll (BSRP)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5456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GCR MU-BAR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437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Bandwidth Query Report Poll (BQRP)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2502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NDP Feedback Report Poll (NFRP)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8145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Ranging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48414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Beamforming Sounding NDP Poll (BSNP)</a:t>
                      </a:r>
                      <a:endParaRPr lang="ko-KR" altLang="en-US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44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10-15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15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Trigger </a:t>
            </a:r>
            <a:r>
              <a:rPr lang="en-US" altLang="ko-KR" dirty="0"/>
              <a:t>Dependent Common Info subfield</a:t>
            </a:r>
          </a:p>
          <a:p>
            <a:pPr lvl="1"/>
            <a:r>
              <a:rPr lang="en-US" altLang="ko-KR" dirty="0"/>
              <a:t>The Trigger Dependent Common Info is </a:t>
            </a:r>
            <a:r>
              <a:rPr lang="en-US" altLang="ko-KR" dirty="0" smtClean="0"/>
              <a:t>not present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Trigger </a:t>
            </a:r>
            <a:r>
              <a:rPr lang="en-US" altLang="ko-KR" dirty="0"/>
              <a:t>Dependent User Info subfield</a:t>
            </a:r>
          </a:p>
          <a:p>
            <a:pPr lvl="1"/>
            <a:r>
              <a:rPr lang="en-US" altLang="ko-KR" dirty="0"/>
              <a:t>The Trigger Dependent User Info is </a:t>
            </a:r>
            <a:r>
              <a:rPr lang="en-US" altLang="ko-KR" dirty="0" smtClean="0"/>
              <a:t>defined </a:t>
            </a:r>
            <a:r>
              <a:rPr lang="en-US" altLang="ko-KR" dirty="0"/>
              <a:t>in the figure </a:t>
            </a:r>
            <a:r>
              <a:rPr lang="en-US" altLang="ko-KR" dirty="0" smtClean="0"/>
              <a:t>below</a:t>
            </a:r>
          </a:p>
          <a:p>
            <a:pPr lvl="1"/>
            <a:r>
              <a:rPr lang="en-US" altLang="ko-KR" dirty="0"/>
              <a:t>Sounding Dialog Token Number contains a value selected </a:t>
            </a:r>
            <a:r>
              <a:rPr lang="en-US" altLang="ko-KR" dirty="0" smtClean="0"/>
              <a:t>by the beamformee (AP) </a:t>
            </a:r>
            <a:r>
              <a:rPr lang="en-US" altLang="ko-KR" dirty="0"/>
              <a:t>to identify the </a:t>
            </a:r>
            <a:r>
              <a:rPr lang="en-US" altLang="ko-KR" dirty="0" smtClean="0"/>
              <a:t>BSNP Trigger frame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BSNP Trigger frame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69936"/>
              </p:ext>
            </p:extLst>
          </p:nvPr>
        </p:nvGraphicFramePr>
        <p:xfrm>
          <a:off x="2567289" y="4689000"/>
          <a:ext cx="4009421" cy="100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393">
                  <a:extLst>
                    <a:ext uri="{9D8B030D-6E8A-4147-A177-3AD203B41FA5}">
                      <a16:colId xmlns:a16="http://schemas.microsoft.com/office/drawing/2014/main" val="3788120266"/>
                    </a:ext>
                  </a:extLst>
                </a:gridCol>
                <a:gridCol w="1505514">
                  <a:extLst>
                    <a:ext uri="{9D8B030D-6E8A-4147-A177-3AD203B41FA5}">
                      <a16:colId xmlns:a16="http://schemas.microsoft.com/office/drawing/2014/main" val="3160148571"/>
                    </a:ext>
                  </a:extLst>
                </a:gridCol>
                <a:gridCol w="1505514">
                  <a:extLst>
                    <a:ext uri="{9D8B030D-6E8A-4147-A177-3AD203B41FA5}">
                      <a16:colId xmlns:a16="http://schemas.microsoft.com/office/drawing/2014/main" val="3745067452"/>
                    </a:ext>
                  </a:extLst>
                </a:gridCol>
              </a:tblGrid>
              <a:tr h="619098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 Number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55624"/>
                  </a:ext>
                </a:extLst>
              </a:tr>
              <a:tr h="380982">
                <a:tc>
                  <a:txBody>
                    <a:bodyPr/>
                    <a:lstStyle/>
                    <a:p>
                      <a:pPr marL="0" algn="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852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TB </a:t>
            </a:r>
            <a:r>
              <a:rPr lang="en-US" altLang="ko-KR" dirty="0"/>
              <a:t>Sounding NDP</a:t>
            </a:r>
          </a:p>
          <a:p>
            <a:pPr lvl="1"/>
            <a:r>
              <a:rPr lang="en-US" altLang="ko-KR" dirty="0"/>
              <a:t>New variant of the TB PPDU</a:t>
            </a:r>
          </a:p>
          <a:p>
            <a:pPr lvl="1"/>
            <a:r>
              <a:rPr lang="en-US" altLang="ko-KR" dirty="0"/>
              <a:t>Uses the TB PPDU format but without the Data field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be transmitted in UL MU-MIMO or UL OFDMA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TB </a:t>
            </a:r>
            <a:r>
              <a:rPr lang="en-US" altLang="ko-KR" dirty="0"/>
              <a:t>Sounding </a:t>
            </a:r>
            <a:r>
              <a:rPr lang="en-US" altLang="ko-KR" dirty="0" smtClean="0"/>
              <a:t>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variant User </a:t>
            </a:r>
            <a:r>
              <a:rPr lang="en-US" altLang="ko-KR" dirty="0"/>
              <a:t>Info subfield</a:t>
            </a:r>
          </a:p>
          <a:p>
            <a:pPr lvl="1"/>
            <a:r>
              <a:rPr lang="en-US" altLang="ko-KR" dirty="0" smtClean="0"/>
              <a:t>E.g.) Use B25 to carry Beamformed subfield, which is reserved in 11be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Trigger frame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03132"/>
              </p:ext>
            </p:extLst>
          </p:nvPr>
        </p:nvGraphicFramePr>
        <p:xfrm>
          <a:off x="970418" y="2709000"/>
          <a:ext cx="7203164" cy="1314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39">
                  <a:extLst>
                    <a:ext uri="{9D8B030D-6E8A-4147-A177-3AD203B41FA5}">
                      <a16:colId xmlns:a16="http://schemas.microsoft.com/office/drawing/2014/main" val="3788120266"/>
                    </a:ext>
                  </a:extLst>
                </a:gridCol>
                <a:gridCol w="581153">
                  <a:extLst>
                    <a:ext uri="{9D8B030D-6E8A-4147-A177-3AD203B41FA5}">
                      <a16:colId xmlns:a16="http://schemas.microsoft.com/office/drawing/2014/main" val="316014857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74506745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44550696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6813049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600987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23900418"/>
                    </a:ext>
                  </a:extLst>
                </a:gridCol>
                <a:gridCol w="840736">
                  <a:extLst>
                    <a:ext uri="{9D8B030D-6E8A-4147-A177-3AD203B41FA5}">
                      <a16:colId xmlns:a16="http://schemas.microsoft.com/office/drawing/2014/main" val="369817859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35379556"/>
                    </a:ext>
                  </a:extLst>
                </a:gridCol>
                <a:gridCol w="840736">
                  <a:extLst>
                    <a:ext uri="{9D8B030D-6E8A-4147-A177-3AD203B41FA5}">
                      <a16:colId xmlns:a16="http://schemas.microsoft.com/office/drawing/2014/main" val="3216770777"/>
                    </a:ext>
                  </a:extLst>
                </a:gridCol>
              </a:tblGrid>
              <a:tr h="37001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B12    B19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   B24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B26     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       B38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00398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Allocation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FEC Coding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UHR-MCS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Beamformed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 Allocation/RA-RU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Target Receive Power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55624"/>
                  </a:ext>
                </a:extLst>
              </a:tr>
              <a:tr h="16998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85267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52179" y="4117042"/>
            <a:ext cx="2439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[Exemplary design based on 11be]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5028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UHR ULBF CBF format</a:t>
            </a:r>
          </a:p>
          <a:p>
            <a:pPr lvl="1"/>
            <a:r>
              <a:rPr lang="en-US" altLang="ko-KR" dirty="0" smtClean="0"/>
              <a:t>The Action field of the UHR ULBF Compressed Beamforming frame contains the information shown in the table below</a:t>
            </a:r>
          </a:p>
          <a:p>
            <a:pPr lvl="1"/>
            <a:r>
              <a:rPr lang="en-US" altLang="ko-KR" dirty="0"/>
              <a:t>Category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UHR</a:t>
            </a:r>
          </a:p>
          <a:p>
            <a:pPr lvl="1"/>
            <a:r>
              <a:rPr lang="en-US" altLang="ko-KR" dirty="0" smtClean="0"/>
              <a:t>UHR Action</a:t>
            </a:r>
          </a:p>
          <a:p>
            <a:pPr lvl="2"/>
            <a:r>
              <a:rPr lang="en-US" altLang="ko-KR" dirty="0" smtClean="0"/>
              <a:t>UHR ULBF compressed </a:t>
            </a:r>
            <a:r>
              <a:rPr lang="en-US" altLang="ko-KR" dirty="0"/>
              <a:t>b</a:t>
            </a:r>
            <a:r>
              <a:rPr lang="en-US" altLang="ko-KR" dirty="0" smtClean="0"/>
              <a:t>eamforming</a:t>
            </a:r>
          </a:p>
          <a:p>
            <a:pPr lvl="2"/>
            <a:r>
              <a:rPr lang="en-US" altLang="ko-KR" dirty="0" smtClean="0"/>
              <a:t>Define new values for these fields by using the reserved values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UHR ULBF Compressed Beamforming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66939"/>
              </p:ext>
            </p:extLst>
          </p:nvPr>
        </p:nvGraphicFramePr>
        <p:xfrm>
          <a:off x="1860000" y="4101855"/>
          <a:ext cx="5424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000">
                  <a:extLst>
                    <a:ext uri="{9D8B030D-6E8A-4147-A177-3AD203B41FA5}">
                      <a16:colId xmlns:a16="http://schemas.microsoft.com/office/drawing/2014/main" val="1633285174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206963915"/>
                    </a:ext>
                  </a:extLst>
                </a:gridCol>
              </a:tblGrid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Order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Information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817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Category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529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 Action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2051295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25661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STA 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74684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545619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STA 2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43798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250218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+1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MIMO Control for STA 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814586"/>
                  </a:ext>
                </a:extLst>
              </a:tr>
              <a:tr h="2201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+2</a:t>
                      </a:r>
                      <a:endParaRPr lang="ko-KR" altLang="en-US" sz="900" baseline="-25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UHR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ULBF Compressed Beamforming Report for N</a:t>
                      </a:r>
                      <a:r>
                        <a:rPr lang="en-US" altLang="ko-KR" sz="900" baseline="-25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64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0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QMW3ZNR3YQPQ-15-13998</_dlc_DocId>
    <_dlc_DocIdUrl xmlns="cbe2d5d3-f949-4523-8a9d-a50a5af8ba9b">
      <Url>http://ds-sharepoint.sec.samsung.net:8080/Sites/A00010/_layouts/15/DocIdRedir.aspx?ID=QMW3ZNR3YQPQ-15-13998</Url>
      <Description>QMW3ZNR3YQPQ-15-13998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2D88CB-7D9B-47A0-91AD-F7E5233637F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7BF4A11-233E-4D21-A20C-1A7FFA586D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79FF10-61B0-416A-B113-46CD56A51FFB}">
  <ds:schemaRefs>
    <ds:schemaRef ds:uri="http://schemas.openxmlformats.org/package/2006/metadata/core-properties"/>
    <ds:schemaRef ds:uri="cbe2d5d3-f949-4523-8a9d-a50a5af8ba9b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FC0D0ADE-29D4-4B5A-A534-371B7B91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211722</TotalTime>
  <Words>1323</Words>
  <Application>Microsoft Office PowerPoint</Application>
  <PresentationFormat>화면 슬라이드 쇼(4:3)</PresentationFormat>
  <Paragraphs>358</Paragraphs>
  <Slides>18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Protocol Design for UL Beamforming</vt:lpstr>
      <vt:lpstr>Introduction</vt:lpstr>
      <vt:lpstr>Recap: Trigger frame in 11be</vt:lpstr>
      <vt:lpstr>Overview</vt:lpstr>
      <vt:lpstr>BSNP Trigger frame</vt:lpstr>
      <vt:lpstr>BSNP Trigger frame</vt:lpstr>
      <vt:lpstr>UHR TB Sounding NDP</vt:lpstr>
      <vt:lpstr>Basic Trigger frame</vt:lpstr>
      <vt:lpstr>UHR ULBF Compressed Beamforming frame</vt:lpstr>
      <vt:lpstr>UHR ULBF Compressed Beamforming frame</vt:lpstr>
      <vt:lpstr>UHR ULBF Compressed Beamforming frame</vt:lpstr>
      <vt:lpstr>Summary</vt:lpstr>
      <vt:lpstr>SP #1</vt:lpstr>
      <vt:lpstr>Reference</vt:lpstr>
      <vt:lpstr>Appendix</vt:lpstr>
      <vt:lpstr>Category and EHT Action Field</vt:lpstr>
      <vt:lpstr>EHT TB Sounding Procedure</vt:lpstr>
      <vt:lpstr>EHT MIMO Control Filed Format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4267</cp:revision>
  <cp:lastPrinted>2020-06-10T06:40:30Z</cp:lastPrinted>
  <dcterms:created xsi:type="dcterms:W3CDTF">2007-05-21T21:00:37Z</dcterms:created>
  <dcterms:modified xsi:type="dcterms:W3CDTF">2024-09-02T06:28:24Z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3c75fc00-f4e8-4440-9ce3-b6a06a86fc74</vt:lpwstr>
  </property>
</Properties>
</file>