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530" r:id="rId3"/>
    <p:sldId id="1072" r:id="rId4"/>
    <p:sldId id="2435" r:id="rId5"/>
    <p:sldId id="2437" r:id="rId6"/>
    <p:sldId id="2438" r:id="rId7"/>
    <p:sldId id="2440" r:id="rId8"/>
    <p:sldId id="2441" r:id="rId9"/>
    <p:sldId id="2442" r:id="rId10"/>
    <p:sldId id="2443" r:id="rId11"/>
    <p:sldId id="2446" r:id="rId12"/>
    <p:sldId id="2444" r:id="rId13"/>
    <p:sldId id="2439" r:id="rId14"/>
    <p:sldId id="2445" r:id="rId15"/>
    <p:sldId id="2447" r:id="rId16"/>
    <p:sldId id="2455" r:id="rId17"/>
    <p:sldId id="1180" r:id="rId18"/>
    <p:sldId id="1176" r:id="rId19"/>
    <p:sldId id="1177" r:id="rId20"/>
    <p:sldId id="1178" r:id="rId21"/>
    <p:sldId id="2433" r:id="rId22"/>
    <p:sldId id="2425" r:id="rId23"/>
    <p:sldId id="660" r:id="rId24"/>
    <p:sldId id="1053" r:id="rId25"/>
    <p:sldId id="2430" r:id="rId26"/>
    <p:sldId id="2450" r:id="rId27"/>
    <p:sldId id="2451" r:id="rId28"/>
    <p:sldId id="2453" r:id="rId29"/>
    <p:sldId id="633" r:id="rId30"/>
    <p:sldId id="2452" r:id="rId31"/>
    <p:sldId id="635" r:id="rId32"/>
    <p:sldId id="2449" r:id="rId33"/>
    <p:sldId id="2448" r:id="rId34"/>
    <p:sldId id="2454" r:id="rId3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88" d="100"/>
          <a:sy n="88" d="100"/>
        </p:scale>
        <p:origin x="77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2451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802.11-24/0240r4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802.11-24/0240r4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802.11-24/0240r4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802.11-24/0240r4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54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802.11-24/0240r4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767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802.11-24/0240r4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75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802.11-24/0240r4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802.11-24/0240r4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9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5962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Need count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87472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69767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452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802.11-24/0240r4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81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802.11-24/0240r4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88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802.11-24/0240r4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514-00-aiml-aiml-sc-proposed-scope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028-14-00bf-lb281-comments-and-approved-resolution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203-00-ACSD-p802-11bf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380-02-00bh-ieee-802-11bh-lb283-comments.xls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181-02-00bh-tgbh-report-to-ec-on-conditional-approval-to-go-to-sa-ballot.ppt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grouper.ieee.org/groups/802/11/PARs/P802.11bh.pdf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2/ec-22-0088-00-ACSD-p802-11bh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05-01-0itu-proposed-response-to-sg15-ls76-on-new-version-of-the-hnt-standards-overview-and-work-pla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095-02-00bf-enhancements-for-wlan-sensing-par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0/ec-20-0203-00-ACSD-p802-11bf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75-01-0amp-p802-11bp-par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212-04-0amp-ieee-802-11-amp-sg-proposed-csd.docx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181-02-00bh-tgbh-report-to-ec-on-conditional-approval-to-go-to-sa-ballot.pptx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05-01-0itu-proposed-response-to-sg15-ls76-on-new-version-of-the-hnt-standards-overview-and-work-plan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2095-02-00bf-enhancements-for-wlan-sensing-par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479-05-0amp-amp-par-csd-comments-and-resolutions.pptx" TargetMode="External"/><Relationship Id="rId2" Type="http://schemas.openxmlformats.org/officeDocument/2006/relationships/hyperlink" Target="https://mentor.ieee.org/802.11/dcn/24/11-24-0575-00-0amp-p802-11bp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212-04-0amp-ieee-802-11-amp-sg-proposed-csd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2024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52130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880524" progId="Word.Document.8">
                  <p:embed/>
                </p:oleObj>
              </mc:Choice>
              <mc:Fallback>
                <p:oleObj name="Document" r:id="rId3" imgW="10439485" imgH="288052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WG11 Vice-Chair Confirmation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Jon Rosdahl as IEEE 802.11 Working Group Vice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Rich Kennedy, 2</a:t>
            </a:r>
            <a:r>
              <a:rPr lang="en-US" baseline="30000" dirty="0"/>
              <a:t>nd</a:t>
            </a:r>
            <a:r>
              <a:rPr lang="en-US" dirty="0"/>
              <a:t>: Dan Harkins</a:t>
            </a:r>
          </a:p>
          <a:p>
            <a:r>
              <a:rPr lang="en-US" dirty="0"/>
              <a:t>Result: Yes: 357, No: 16, Abstain: 18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783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WG11 Vice-Chair Election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 for 1 person:</a:t>
            </a:r>
          </a:p>
          <a:p>
            <a:pPr marL="457200" indent="-457200">
              <a:buAutoNum type="alphaLcParenBoth"/>
            </a:pPr>
            <a:r>
              <a:rPr lang="en-US" dirty="0"/>
              <a:t>Mark Hamilton - 95</a:t>
            </a:r>
          </a:p>
          <a:p>
            <a:pPr marL="457200" indent="-457200">
              <a:buAutoNum type="alphaLcParenBoth"/>
            </a:pPr>
            <a:r>
              <a:rPr lang="en-US" dirty="0"/>
              <a:t>Stephen McCann - 296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427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WG11 Vice-Chair Confirmation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Stephen McCann as IEEE 802.11 Working Group Vice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Robert Stacey, 2</a:t>
            </a:r>
            <a:r>
              <a:rPr lang="en-US" baseline="30000" dirty="0"/>
              <a:t>nd</a:t>
            </a:r>
            <a:r>
              <a:rPr lang="en-US" dirty="0"/>
              <a:t>: Marc </a:t>
            </a:r>
            <a:r>
              <a:rPr lang="en-US" dirty="0" err="1"/>
              <a:t>Emmelmann</a:t>
            </a:r>
            <a:endParaRPr lang="en-US" dirty="0"/>
          </a:p>
          <a:p>
            <a:r>
              <a:rPr lang="en-US" dirty="0"/>
              <a:t>Result: Yes: 338, No: 6, Abstain: 10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590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 : Confirm </a:t>
            </a:r>
            <a:r>
              <a:rPr lang="en-GB" dirty="0"/>
              <a:t>AIML SC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821" y="1600200"/>
            <a:ext cx="10755842" cy="4710023"/>
          </a:xfrm>
        </p:spPr>
        <p:txBody>
          <a:bodyPr/>
          <a:lstStyle/>
          <a:p>
            <a:r>
              <a:rPr lang="en-US" dirty="0"/>
              <a:t>Confirm formation of the </a:t>
            </a:r>
            <a:r>
              <a:rPr lang="en-US" sz="2400" dirty="0"/>
              <a:t>AIML Standing Committee (SC) as described </a:t>
            </a:r>
            <a:r>
              <a:rPr lang="en-US" dirty="0"/>
              <a:t>on slide 4 in </a:t>
            </a:r>
            <a:r>
              <a:rPr lang="en-US" dirty="0">
                <a:hlinkClick r:id="rId2"/>
              </a:rPr>
              <a:t>https://mentor.ieee.org/802.11/dcn/24/11-24-0514-00-aiml-aiml-sc-proposed-scope.pptx</a:t>
            </a:r>
            <a:r>
              <a:rPr lang="en-US" dirty="0"/>
              <a:t> 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2</a:t>
            </a:r>
            <a:r>
              <a:rPr lang="en-US" baseline="30000" dirty="0"/>
              <a:t>nd</a:t>
            </a:r>
            <a:r>
              <a:rPr lang="en-US" dirty="0"/>
              <a:t>: Juan Carlos Zuniga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241, No: 29, Abstain: 30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/>
              <a:t>[AIML TIG: Moved: JC Zuniga, 2</a:t>
            </a:r>
            <a:r>
              <a:rPr lang="en-US" baseline="30000" dirty="0"/>
              <a:t>nd</a:t>
            </a:r>
            <a:r>
              <a:rPr lang="en-US" dirty="0"/>
              <a:t>: Harry Bims, Result: 80/6/9]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D7726CE5-5F68-EC9A-45F7-EDE9C474AAC4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549521-6F19-29FA-EF91-525F7AF6689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463969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 : Confirm </a:t>
            </a:r>
            <a:r>
              <a:rPr lang="en-GB" dirty="0"/>
              <a:t>AIML SC Chair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6" y="1765390"/>
            <a:ext cx="10893425" cy="4710023"/>
          </a:xfrm>
        </p:spPr>
        <p:txBody>
          <a:bodyPr/>
          <a:lstStyle/>
          <a:p>
            <a:r>
              <a:rPr lang="en-US" dirty="0"/>
              <a:t>Confirm Xiaofei Wang as </a:t>
            </a:r>
            <a:r>
              <a:rPr lang="en-US" sz="2400" dirty="0"/>
              <a:t>AIML Standing Committee (SC) Chair.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Richard Kennedy, 2</a:t>
            </a:r>
            <a:r>
              <a:rPr lang="en-US" baseline="30000" dirty="0"/>
              <a:t>nd</a:t>
            </a:r>
            <a:r>
              <a:rPr lang="en-US" dirty="0"/>
              <a:t>: Rui Yang</a:t>
            </a:r>
          </a:p>
          <a:p>
            <a:pPr>
              <a:spcBef>
                <a:spcPts val="0"/>
              </a:spcBef>
            </a:pPr>
            <a:r>
              <a:rPr lang="en-US" dirty="0"/>
              <a:t>Result: Unanimous consent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38D0250B-8D85-C488-8231-4B54E98477F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6AA60D-C5C4-4CB5-D4E0-9C38B5CC05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92932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(March 15)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01155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Return to this venue</a:t>
            </a:r>
            <a:br>
              <a:rPr lang="en-US" dirty="0"/>
            </a:br>
            <a:r>
              <a:rPr lang="en-US" dirty="0"/>
              <a:t>(Hyatt Regency Denver)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 marL="0" indent="0"/>
            <a:r>
              <a:rPr lang="en-US" dirty="0"/>
              <a:t>1</a:t>
            </a:r>
            <a:r>
              <a:rPr lang="en-US" sz="2400" dirty="0"/>
              <a:t>. How many people would like to come back to this venue?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Yes: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No: xx</a:t>
            </a:r>
          </a:p>
          <a:p>
            <a:pPr marL="0" indent="0"/>
            <a:r>
              <a:rPr lang="en-US" dirty="0"/>
              <a:t>2</a:t>
            </a:r>
            <a:r>
              <a:rPr lang="en-US" sz="2400" dirty="0"/>
              <a:t>. Did you go to the social?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Yes: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No: xx</a:t>
            </a:r>
          </a:p>
          <a:p>
            <a:pPr marL="0" indent="0"/>
            <a:r>
              <a:rPr lang="en-US" dirty="0"/>
              <a:t>3</a:t>
            </a:r>
            <a:r>
              <a:rPr lang="en-US" sz="2400" dirty="0"/>
              <a:t>. If you attended the social, did you like it?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Yes: xx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No: xx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593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1828800" y="914400"/>
            <a:ext cx="8839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9: P802.11bf r</a:t>
            </a:r>
            <a:r>
              <a:rPr lang="en-US" altLang="en-US" sz="3200" dirty="0"/>
              <a:t>e-circulation letter ballot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23900" y="1447800"/>
            <a:ext cx="10744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0" indent="0" algn="just">
              <a:buNone/>
            </a:pPr>
            <a:r>
              <a:rPr lang="en-US" altLang="zh-CN" sz="2000" dirty="0">
                <a:latin typeface="+mj-lt"/>
              </a:rPr>
              <a:t>Having approved comment resolutions for all of the comments received from LB281 on P802.11bf D3.0 as contained in document 11-24/0028r14,</a:t>
            </a:r>
          </a:p>
          <a:p>
            <a:pPr marL="354013" indent="0" algn="just">
              <a:buNone/>
            </a:pPr>
            <a:r>
              <a:rPr lang="en-US" altLang="zh-CN" sz="2000" dirty="0">
                <a:latin typeface="+mj-lt"/>
                <a:hlinkClick r:id="rId3"/>
              </a:rPr>
              <a:t>https://mentor.ieee.org/802.11/dcn/24/11-24-0028-14-00bf-lb281-comments-and-approved-resolutions.xlsx</a:t>
            </a:r>
            <a:endParaRPr lang="en-US" altLang="zh-CN" sz="2000" dirty="0">
              <a:latin typeface="+mj-lt"/>
            </a:endParaRPr>
          </a:p>
          <a:p>
            <a:pPr marL="354013" indent="0" algn="just">
              <a:buNone/>
            </a:pPr>
            <a:r>
              <a:rPr lang="en-US" altLang="zh-CN" sz="2000" dirty="0">
                <a:latin typeface="+mj-lt"/>
              </a:rPr>
              <a:t>Instruct the editor to prepare P802.11bf D4.0 incorporating these resolutions and,</a:t>
            </a:r>
          </a:p>
          <a:p>
            <a:pPr marL="0" indent="0" algn="just">
              <a:buNone/>
            </a:pPr>
            <a:r>
              <a:rPr lang="en-US" altLang="zh-CN" sz="2000" dirty="0">
                <a:latin typeface="+mj-lt"/>
              </a:rPr>
              <a:t>Approve a 15 day Working Group Recirculation Ballot asking the question “Should P802.11bf D4.0 be forwarded to SA Ballot?”</a:t>
            </a:r>
          </a:p>
          <a:p>
            <a:endParaRPr lang="zh-CN" altLang="zh-CN" sz="2000" dirty="0">
              <a:latin typeface="+mj-lt"/>
            </a:endParaRPr>
          </a:p>
          <a:p>
            <a:pPr marL="0" lvl="0" indent="0">
              <a:buNone/>
            </a:pPr>
            <a:r>
              <a:rPr lang="en-GB" altLang="zh-CN" sz="2000" dirty="0">
                <a:latin typeface="+mj-lt"/>
              </a:rPr>
              <a:t>Moved on behalf of </a:t>
            </a:r>
            <a:r>
              <a:rPr lang="en-GB" altLang="zh-CN" sz="2000" dirty="0" err="1">
                <a:latin typeface="+mj-lt"/>
              </a:rPr>
              <a:t>TGbf</a:t>
            </a:r>
            <a:r>
              <a:rPr lang="en-GB" altLang="zh-CN" sz="2000" dirty="0">
                <a:latin typeface="+mj-lt"/>
              </a:rPr>
              <a:t> by Tony Xiao Han</a:t>
            </a:r>
          </a:p>
          <a:p>
            <a:pPr marL="0" indent="0">
              <a:buNone/>
            </a:pPr>
            <a:r>
              <a:rPr lang="en-US" sz="2000" dirty="0">
                <a:latin typeface="+mj-lt"/>
              </a:rPr>
              <a:t>Result: </a:t>
            </a:r>
            <a:r>
              <a:rPr lang="en-US" sz="2000" dirty="0"/>
              <a:t>Unanimous</a:t>
            </a:r>
            <a:r>
              <a:rPr lang="en-US" sz="2000" dirty="0">
                <a:latin typeface="+mj-lt"/>
              </a:rPr>
              <a:t> consent (Motion passes)</a:t>
            </a:r>
          </a:p>
          <a:p>
            <a:pPr lvl="0"/>
            <a:endParaRPr lang="en-GB" altLang="zh-CN" sz="2000" dirty="0">
              <a:latin typeface="+mj-lt"/>
            </a:endParaRPr>
          </a:p>
          <a:p>
            <a:pPr lvl="0"/>
            <a:endParaRPr lang="en-GB" altLang="zh-CN" sz="2000" dirty="0">
              <a:latin typeface="+mj-lt"/>
            </a:endParaRPr>
          </a:p>
          <a:p>
            <a:pPr marL="0" indent="0">
              <a:buNone/>
            </a:pPr>
            <a:r>
              <a:rPr lang="en-GB" altLang="zh-CN" sz="2000" dirty="0">
                <a:latin typeface="+mj-lt"/>
              </a:rPr>
              <a:t>[</a:t>
            </a:r>
            <a:r>
              <a:rPr lang="en-GB" altLang="zh-CN" sz="2000" dirty="0" err="1">
                <a:latin typeface="+mj-lt"/>
              </a:rPr>
              <a:t>TGbf</a:t>
            </a:r>
            <a:r>
              <a:rPr lang="en-GB" altLang="zh-CN" sz="2000" dirty="0">
                <a:latin typeface="+mj-lt"/>
              </a:rPr>
              <a:t>: Moved: </a:t>
            </a:r>
            <a:r>
              <a:rPr lang="en-US" altLang="zh-CN" sz="2000" kern="0" dirty="0">
                <a:latin typeface="+mj-lt"/>
              </a:rPr>
              <a:t>Claudio da Silva, </a:t>
            </a:r>
            <a:r>
              <a:rPr lang="en-GB" altLang="zh-CN" sz="2000" kern="0" dirty="0">
                <a:latin typeface="+mj-lt"/>
              </a:rPr>
              <a:t>2nd</a:t>
            </a:r>
            <a:r>
              <a:rPr lang="en-GB" altLang="zh-CN" sz="2000" dirty="0">
                <a:latin typeface="+mj-lt"/>
              </a:rPr>
              <a:t>: Sang Kim, </a:t>
            </a:r>
            <a:r>
              <a:rPr lang="en-US" altLang="zh-CN" sz="2000" kern="0" dirty="0">
                <a:latin typeface="+mj-lt"/>
              </a:rPr>
              <a:t>Result: (15Y/  0N/  1A)]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793DDBF-23A1-A636-F5C5-1A5509481EE9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418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133600" y="949036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altLang="zh-CN" sz="3200" dirty="0"/>
              <a:t>Motion 10: P802.11bf Report to EC</a:t>
            </a:r>
            <a:endParaRPr lang="en-US" altLang="en-US" sz="32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752600"/>
            <a:ext cx="10744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0" indent="0">
              <a:buNone/>
            </a:pPr>
            <a:r>
              <a:rPr lang="en-US" altLang="zh-CN" dirty="0"/>
              <a:t>Approve document 11-24-0419r6 as the report to the IEEE 802 Executive Committee on the requirements for conditional approval to forward P802.11bf to SA ballot, and grant editorial license to the WG chair.</a:t>
            </a:r>
          </a:p>
          <a:p>
            <a:pPr marL="0" lvl="1" indent="0" algn="just">
              <a:buNone/>
              <a:defRPr/>
            </a:pPr>
            <a:endParaRPr lang="en-US" altLang="zh-CN" sz="24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2400" b="1" kern="0" dirty="0"/>
          </a:p>
          <a:p>
            <a:pPr marL="0" lvl="0" indent="0">
              <a:buNone/>
            </a:pPr>
            <a:r>
              <a:rPr lang="en-GB" altLang="zh-CN" dirty="0"/>
              <a:t>Moved on behalf of </a:t>
            </a:r>
            <a:r>
              <a:rPr lang="en-GB" altLang="zh-CN" dirty="0" err="1"/>
              <a:t>TGbf</a:t>
            </a:r>
            <a:r>
              <a:rPr lang="en-GB" altLang="zh-CN" dirty="0"/>
              <a:t> by Tony Xiao Han</a:t>
            </a:r>
            <a:r>
              <a:rPr lang="en-US" altLang="zh-CN" kern="0" dirty="0"/>
              <a:t>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Lei Wang</a:t>
            </a:r>
          </a:p>
          <a:p>
            <a:pPr marL="0" indent="0">
              <a:buNone/>
            </a:pPr>
            <a:r>
              <a:rPr lang="en-US" dirty="0"/>
              <a:t>Result: Yes: 102, No: 1, Abstain: 8 (Motion passes)</a:t>
            </a:r>
          </a:p>
          <a:p>
            <a:pPr marL="0" lvl="0" indent="0">
              <a:buNone/>
            </a:pPr>
            <a:endParaRPr lang="en-GB" altLang="zh-CN" dirty="0"/>
          </a:p>
          <a:p>
            <a:pPr lvl="0"/>
            <a:endParaRPr lang="en-GB" altLang="zh-CN" dirty="0"/>
          </a:p>
          <a:p>
            <a:pPr marL="0" indent="0">
              <a:buNone/>
            </a:pPr>
            <a:r>
              <a:rPr lang="en-GB" altLang="zh-CN" dirty="0"/>
              <a:t>[</a:t>
            </a:r>
            <a:r>
              <a:rPr lang="en-GB" altLang="zh-CN" dirty="0" err="1"/>
              <a:t>TGbf</a:t>
            </a:r>
            <a:r>
              <a:rPr lang="en-GB" altLang="zh-CN" dirty="0"/>
              <a:t>: Moved: </a:t>
            </a:r>
            <a:r>
              <a:rPr lang="en-US" altLang="zh-CN" kern="0" dirty="0"/>
              <a:t>Sang Kim, </a:t>
            </a:r>
            <a:r>
              <a:rPr lang="en-GB" altLang="zh-CN" kern="0" dirty="0"/>
              <a:t>2nd</a:t>
            </a:r>
            <a:r>
              <a:rPr lang="en-GB" altLang="zh-CN" dirty="0"/>
              <a:t>: Naren </a:t>
            </a:r>
            <a:r>
              <a:rPr lang="en-GB" altLang="zh-CN" dirty="0" err="1"/>
              <a:t>Gerile</a:t>
            </a:r>
            <a:r>
              <a:rPr lang="en-GB" altLang="zh-CN" dirty="0"/>
              <a:t>, </a:t>
            </a:r>
            <a:r>
              <a:rPr lang="en-US" altLang="zh-CN" kern="0" dirty="0"/>
              <a:t>Result: (14Y/  0N/  2A)]</a:t>
            </a:r>
          </a:p>
          <a:p>
            <a:pPr marL="0" lvl="1" indent="0">
              <a:buNone/>
              <a:defRPr/>
            </a:pPr>
            <a:endParaRPr lang="en-US" altLang="zh-CN" sz="16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600" kern="0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6E9A578-F403-BC9C-953A-3113FBB5A77E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037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1828800" y="914400"/>
            <a:ext cx="88773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altLang="zh-CN" sz="3200" dirty="0"/>
              <a:t>Motion 11: P802.11bf Conditional SA Ballot</a:t>
            </a:r>
            <a:endParaRPr lang="en-US" altLang="en-US" sz="32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23900" y="1600200"/>
            <a:ext cx="107442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0" indent="0">
              <a:buNone/>
            </a:pPr>
            <a:r>
              <a:rPr lang="en-US" altLang="zh-CN" dirty="0"/>
              <a:t>Request the IEEE 802 Executive Committee to conditionally approve forwarding P802.11bf to SA ballot.</a:t>
            </a:r>
          </a:p>
          <a:p>
            <a:pPr marL="0" lvl="1" indent="0" algn="just">
              <a:buNone/>
              <a:defRPr/>
            </a:pPr>
            <a:endParaRPr lang="en-US" altLang="zh-CN" sz="2400" b="1" kern="0" dirty="0"/>
          </a:p>
          <a:p>
            <a:pPr marL="0" lvl="1" indent="0" algn="just">
              <a:buNone/>
              <a:defRPr/>
            </a:pPr>
            <a:endParaRPr lang="en-US" altLang="zh-CN" sz="2400" b="1" kern="0" dirty="0"/>
          </a:p>
          <a:p>
            <a:pPr marL="0" lvl="0" indent="0">
              <a:buNone/>
            </a:pPr>
            <a:r>
              <a:rPr lang="en-GB" altLang="zh-CN" dirty="0"/>
              <a:t>Moved on behalf of </a:t>
            </a:r>
            <a:r>
              <a:rPr lang="en-GB" altLang="zh-CN" dirty="0" err="1"/>
              <a:t>TGbf</a:t>
            </a:r>
            <a:r>
              <a:rPr lang="en-GB" altLang="zh-CN" dirty="0"/>
              <a:t> by Tony Xiao Han</a:t>
            </a:r>
            <a:r>
              <a:rPr lang="en-US" altLang="zh-CN" kern="0" dirty="0"/>
              <a:t>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Ian Sherlock</a:t>
            </a:r>
          </a:p>
          <a:p>
            <a:pPr marL="0" indent="0">
              <a:buNone/>
            </a:pPr>
            <a:r>
              <a:rPr lang="en-US" dirty="0"/>
              <a:t>Result: Yes: 111, No: 1, Abstain: 5 (Motion passes)</a:t>
            </a:r>
          </a:p>
          <a:p>
            <a:pPr marL="0" lvl="0" indent="0">
              <a:buNone/>
            </a:pPr>
            <a:endParaRPr lang="en-GB" altLang="zh-CN" dirty="0"/>
          </a:p>
          <a:p>
            <a:pPr marL="0" lvl="0" indent="0">
              <a:buNone/>
            </a:pPr>
            <a:endParaRPr lang="en-GB" altLang="zh-CN" dirty="0"/>
          </a:p>
          <a:p>
            <a:pPr marL="0" lvl="0" indent="0">
              <a:buNone/>
            </a:pPr>
            <a:endParaRPr lang="en-GB" altLang="zh-CN" dirty="0"/>
          </a:p>
          <a:p>
            <a:pPr marL="0" indent="0">
              <a:buNone/>
            </a:pPr>
            <a:r>
              <a:rPr lang="en-GB" altLang="zh-CN" dirty="0"/>
              <a:t>[</a:t>
            </a:r>
            <a:r>
              <a:rPr lang="en-GB" altLang="zh-CN" dirty="0" err="1"/>
              <a:t>TGbf</a:t>
            </a:r>
            <a:r>
              <a:rPr lang="en-GB" altLang="zh-CN" dirty="0"/>
              <a:t>: Moved: </a:t>
            </a:r>
            <a:r>
              <a:rPr lang="en-US" altLang="zh-CN" kern="0" dirty="0"/>
              <a:t>Claudio da Silva, </a:t>
            </a:r>
            <a:r>
              <a:rPr lang="en-GB" altLang="zh-CN" kern="0" dirty="0"/>
              <a:t>2nd</a:t>
            </a:r>
            <a:r>
              <a:rPr lang="en-GB" altLang="zh-CN" dirty="0"/>
              <a:t>: Sang Kim, </a:t>
            </a:r>
            <a:r>
              <a:rPr lang="en-US" altLang="zh-CN" kern="0" dirty="0"/>
              <a:t>Result: (15Y/  0N/  1A)]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9A7475B-DCFD-7498-FC13-F9066CB5C9D9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556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March 2024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 straw polls and motions</a:t>
            </a:r>
          </a:p>
          <a:p>
            <a:r>
              <a:rPr lang="en-US" sz="2000" b="0" dirty="0"/>
              <a:t>R1 Mid week plenary motion results and draft closing plenary motions</a:t>
            </a:r>
          </a:p>
          <a:p>
            <a:r>
              <a:rPr lang="en-US" sz="2000" b="0" dirty="0"/>
              <a:t>R2 Addition of straw polls for closing plenary</a:t>
            </a:r>
          </a:p>
          <a:p>
            <a:r>
              <a:rPr lang="en-US" sz="2000" b="0" dirty="0"/>
              <a:t>R3 Typo correction</a:t>
            </a:r>
          </a:p>
          <a:p>
            <a:r>
              <a:rPr lang="en-US" sz="2000" b="0" dirty="0"/>
              <a:t>R4 Closing plenary motion results and draft EC motions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057400" y="8382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3200" dirty="0"/>
              <a:t>Motion 12: P802.11bf  CSD</a:t>
            </a:r>
            <a:r>
              <a:rPr lang="en-US" altLang="zh-CN" sz="3200" dirty="0">
                <a:solidFill>
                  <a:srgbClr val="FF0000"/>
                </a:solidFill>
              </a:rPr>
              <a:t> </a:t>
            </a:r>
            <a:r>
              <a:rPr lang="en-GB" altLang="zh-CN" sz="3200" dirty="0"/>
              <a:t>Re-affirmation</a:t>
            </a:r>
            <a:endParaRPr lang="en-US" alt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kern="0" dirty="0"/>
          </a:p>
          <a:p>
            <a:pPr marL="0" indent="0">
              <a:buNone/>
            </a:pPr>
            <a:r>
              <a:rPr lang="en-US" altLang="zh-CN" dirty="0"/>
              <a:t>Re-affirm the P802.11bf CSD in ec-20-0203r0</a:t>
            </a:r>
          </a:p>
          <a:p>
            <a:pPr lvl="1"/>
            <a:r>
              <a:rPr lang="en-US" altLang="zh-CN" sz="2400" dirty="0">
                <a:hlinkClick r:id="rId3"/>
              </a:rPr>
              <a:t>https://mentor.ieee.org/802-ec/dcn/20/ec-20-0203-00-ACSD-p802-11bf.docx</a:t>
            </a:r>
            <a:endParaRPr lang="en-US" altLang="zh-CN" sz="2400" dirty="0"/>
          </a:p>
          <a:p>
            <a:pPr lvl="1"/>
            <a:endParaRPr lang="en-US" altLang="zh-CN" sz="2400" dirty="0"/>
          </a:p>
          <a:p>
            <a:pPr algn="just"/>
            <a:endParaRPr lang="en-US" altLang="zh-CN" dirty="0"/>
          </a:p>
          <a:p>
            <a:pPr marL="0" lvl="0" indent="0">
              <a:buNone/>
            </a:pPr>
            <a:r>
              <a:rPr lang="en-GB" altLang="zh-CN" dirty="0"/>
              <a:t>Moved on behalf of </a:t>
            </a:r>
            <a:r>
              <a:rPr lang="en-GB" altLang="zh-CN" dirty="0" err="1"/>
              <a:t>TGbf</a:t>
            </a:r>
            <a:r>
              <a:rPr lang="en-GB" altLang="zh-CN" dirty="0"/>
              <a:t> by Tony Xiao Han</a:t>
            </a:r>
            <a:r>
              <a:rPr lang="en-US" altLang="zh-CN" kern="0" dirty="0"/>
              <a:t>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Sang Kim</a:t>
            </a:r>
          </a:p>
          <a:p>
            <a:pPr marL="0" indent="0">
              <a:buNone/>
            </a:pPr>
            <a:r>
              <a:rPr lang="en-US" dirty="0"/>
              <a:t>Result: Yes: 115, No: 1, Abstain: 6 (Motion passes)</a:t>
            </a:r>
          </a:p>
          <a:p>
            <a:pPr marL="0" lvl="0" indent="0">
              <a:buNone/>
            </a:pPr>
            <a:endParaRPr lang="en-GB" altLang="zh-CN" dirty="0"/>
          </a:p>
          <a:p>
            <a:pPr lvl="0"/>
            <a:endParaRPr lang="en-GB" altLang="zh-CN" dirty="0"/>
          </a:p>
          <a:p>
            <a:pPr lvl="0"/>
            <a:endParaRPr lang="en-GB" altLang="zh-CN" dirty="0"/>
          </a:p>
          <a:p>
            <a:pPr marL="0" indent="0">
              <a:buNone/>
            </a:pPr>
            <a:r>
              <a:rPr lang="en-GB" altLang="zh-CN" dirty="0"/>
              <a:t>[</a:t>
            </a:r>
            <a:r>
              <a:rPr lang="en-GB" altLang="zh-CN" dirty="0" err="1"/>
              <a:t>TGbf</a:t>
            </a:r>
            <a:r>
              <a:rPr lang="en-GB" altLang="zh-CN" dirty="0"/>
              <a:t>: Moved: </a:t>
            </a:r>
            <a:r>
              <a:rPr lang="en-US" altLang="zh-CN" kern="0" dirty="0"/>
              <a:t>Claudio da Silva, </a:t>
            </a:r>
            <a:r>
              <a:rPr lang="en-GB" altLang="zh-CN" kern="0" dirty="0"/>
              <a:t>2</a:t>
            </a:r>
            <a:r>
              <a:rPr lang="en-GB" altLang="zh-CN" kern="0" baseline="30000" dirty="0"/>
              <a:t>nd</a:t>
            </a:r>
            <a:r>
              <a:rPr lang="en-GB" altLang="zh-CN" dirty="0"/>
              <a:t>: Sang Kim, </a:t>
            </a:r>
            <a:r>
              <a:rPr lang="en-US" altLang="zh-CN" kern="0" dirty="0"/>
              <a:t>Result: (16Y/  0N/  1A)]</a:t>
            </a:r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GB" altLang="zh-CN" sz="2000" dirty="0"/>
          </a:p>
          <a:p>
            <a:pPr marL="342900" lvl="1" indent="-34290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9025564-CA31-ADBA-693D-5D74AF62AFF8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2807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P802.11bh recirculation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Having approved comment resolutions for all of the comments received from LB 283 on P802.11bh D3.0, as </a:t>
            </a:r>
            <a:r>
              <a:rPr lang="pt-BR" dirty="0">
                <a:solidFill>
                  <a:schemeClr val="tx1"/>
                </a:solidFill>
              </a:rPr>
              <a:t>contained in </a:t>
            </a:r>
            <a:r>
              <a:rPr lang="en-US" b="0" dirty="0">
                <a:hlinkClick r:id="rId2"/>
              </a:rPr>
              <a:t>11-24/0380r2</a:t>
            </a:r>
            <a:r>
              <a:rPr lang="en-US" b="0" dirty="0"/>
              <a:t>,</a:t>
            </a:r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Instruct the editor to prepare P802.11bh D4.0 incorporating those changes, and</a:t>
            </a:r>
          </a:p>
          <a:p>
            <a:r>
              <a:rPr lang="en-GB" dirty="0">
                <a:solidFill>
                  <a:schemeClr val="tx1"/>
                </a:solidFill>
              </a:rPr>
              <a:t>Approve a 15 day Working Group Recirculation Ballot asking the question “Should P802.11bh D4.0 be forwarded to SA Ballot?”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Mark Hamilton on behalf of </a:t>
            </a:r>
            <a:r>
              <a:rPr lang="en-US" dirty="0" err="1"/>
              <a:t>TGbh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Result: Unanimous consent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[</a:t>
            </a:r>
            <a:r>
              <a:rPr lang="en-US" dirty="0" err="1"/>
              <a:t>TGbh</a:t>
            </a:r>
            <a:r>
              <a:rPr lang="en-US" dirty="0"/>
              <a:t>: Moved: Stephen Orr, 2</a:t>
            </a:r>
            <a:r>
              <a:rPr lang="en-US" baseline="30000" dirty="0"/>
              <a:t>nd</a:t>
            </a:r>
            <a:r>
              <a:rPr lang="en-US" dirty="0"/>
              <a:t>: Carol Ansley, Result: 10/0/0]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1AB313-9617-0C60-2549-AF52902B7B9C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335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</a:t>
            </a:r>
            <a:r>
              <a:rPr lang="en-GB" dirty="0"/>
              <a:t>P802.11bh Report to EC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11-24/0181r2</a:t>
            </a:r>
            <a:r>
              <a:rPr lang="en-US" dirty="0">
                <a:solidFill>
                  <a:schemeClr val="tx1"/>
                </a:solidFill>
              </a:rPr>
              <a:t> as the report to the IEEE 802 Executive Committee (EC) on the requirements for conditional approval to forward P802.11bh to SA Ballot, </a:t>
            </a:r>
            <a:r>
              <a:rPr lang="en-US" altLang="zh-CN" dirty="0"/>
              <a:t>and grant editorial license to the WG chair</a:t>
            </a:r>
            <a:r>
              <a:rPr lang="en-US" dirty="0">
                <a:solidFill>
                  <a:schemeClr val="tx1"/>
                </a:solidFill>
              </a:rPr>
              <a:t>.  </a:t>
            </a:r>
            <a:endParaRPr lang="en-US" dirty="0">
              <a:solidFill>
                <a:schemeClr val="tx1"/>
              </a:solidFill>
              <a:highlight>
                <a:srgbClr val="FF00FF"/>
              </a:highlight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/>
              <a:t>Moved by Mark Hamilton on behalf of </a:t>
            </a:r>
            <a:r>
              <a:rPr lang="en-US" sz="2400" dirty="0" err="1"/>
              <a:t>TGbh</a:t>
            </a:r>
            <a:r>
              <a:rPr lang="en-US" sz="240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sz="2400" dirty="0"/>
              <a:t>: Stephen Palm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dirty="0"/>
              <a:t>Result: Yes: 113, No: 0, Abstain: 8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: Moved: Peter Yee, 2</a:t>
            </a:r>
            <a:r>
              <a:rPr lang="en-US" sz="2400" baseline="30000" dirty="0"/>
              <a:t>nd</a:t>
            </a:r>
            <a:r>
              <a:rPr lang="en-US" sz="2400" dirty="0"/>
              <a:t>: Luther Smith, Result: 11/0/0]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A669E78-4332-283E-BEA0-E472EC059665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8771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</a:t>
            </a:r>
            <a:r>
              <a:rPr lang="en-GB" dirty="0"/>
              <a:t>P802.11bh Conditional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Request the IEEE 802 Executive Committee to conditionally approve forwarding P802.11bh to SA Ballot.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dirty="0"/>
              <a:t>Moved by Mark Hamilton on behalf of </a:t>
            </a:r>
            <a:r>
              <a:rPr lang="en-US" sz="2400" dirty="0" err="1"/>
              <a:t>TGbh</a:t>
            </a:r>
            <a:r>
              <a:rPr lang="en-US" sz="240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sz="2400" dirty="0"/>
              <a:t>: </a:t>
            </a:r>
            <a:r>
              <a:rPr lang="en-US" dirty="0"/>
              <a:t>Luther Smith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105, No: 0, Abstain: 5 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: Moved: Jerome Henry, 2</a:t>
            </a:r>
            <a:r>
              <a:rPr lang="en-US" sz="2400" baseline="30000" dirty="0"/>
              <a:t>nd</a:t>
            </a:r>
            <a:r>
              <a:rPr lang="en-US" sz="2400" dirty="0"/>
              <a:t>: Stephen Orr, Result: 10/1/0]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EBDD4B-2137-0748-F4F0-1CAE5AB766B2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716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16: </a:t>
            </a:r>
            <a:r>
              <a:rPr lang="en-GB" dirty="0"/>
              <a:t>P802.11bh PAR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P802.11bh PAR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https://grouper.ieee.org/groups/802/11/PARs/P802.11bh.pdf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400" dirty="0"/>
              <a:t>Moved by Mark Hamilton on behalf of </a:t>
            </a:r>
            <a:r>
              <a:rPr lang="en-US" sz="2400" dirty="0" err="1"/>
              <a:t>TGbh</a:t>
            </a:r>
            <a:r>
              <a:rPr lang="en-US" sz="240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sz="2400" dirty="0"/>
              <a:t>: </a:t>
            </a:r>
            <a:r>
              <a:rPr lang="en-US" dirty="0"/>
              <a:t>Joseph Levy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98, No: 1, Abstain: 1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: Moved: Stephen McCann, 2</a:t>
            </a:r>
            <a:r>
              <a:rPr lang="en-US" sz="2400" baseline="30000" dirty="0"/>
              <a:t>nd</a:t>
            </a:r>
            <a:r>
              <a:rPr lang="en-US" sz="2400" dirty="0"/>
              <a:t>: Peter Yee, Result: 10/0/1]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DE5F49-F51C-7016-0716-6A6F43BA1A7E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3922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17: </a:t>
            </a:r>
            <a:r>
              <a:rPr lang="en-GB" dirty="0"/>
              <a:t>P802.11bh CSD re-affirmation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Re-affirm the P802.11bh CSD in document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https://mentor.ieee.org/802-ec/dcn/22/ec-22-0088-00-ACSD-p802-11bh.pdf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Moved by Mark Hamilton on behalf of </a:t>
            </a:r>
            <a:r>
              <a:rPr lang="en-US" sz="2400" dirty="0" err="1"/>
              <a:t>TGbh</a:t>
            </a:r>
            <a:r>
              <a:rPr lang="en-US" sz="2400" dirty="0"/>
              <a:t>, </a:t>
            </a: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sz="2400" dirty="0"/>
              <a:t>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103, No: 1, Abstain: 3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(Note, no CAD, per CSD 1.1.2)</a:t>
            </a:r>
          </a:p>
          <a:p>
            <a:r>
              <a:rPr lang="en-US" sz="2400" dirty="0"/>
              <a:t>[</a:t>
            </a:r>
            <a:r>
              <a:rPr lang="en-US" sz="2400" dirty="0" err="1"/>
              <a:t>TGbh</a:t>
            </a:r>
            <a:r>
              <a:rPr lang="en-US" sz="2400" dirty="0"/>
              <a:t>: Moved: Peter Yee, 2</a:t>
            </a:r>
            <a:r>
              <a:rPr lang="en-US" sz="2400" baseline="30000" dirty="0"/>
              <a:t>nd</a:t>
            </a:r>
            <a:r>
              <a:rPr lang="en-US" sz="2400" dirty="0"/>
              <a:t>: Jerome Henry, Result: 11/0/1]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1803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18: P802.11bk recirculation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Having approved comment resolutions for all of the comments received from LB279 on P802.11bk D1.0 as contained in documents 11-24-13r7, 11-24-232r2, 11-24-574r1, 11-24-607r1 and 11-24-601r4,</a:t>
            </a:r>
          </a:p>
          <a:p>
            <a:r>
              <a:rPr lang="en-GB" dirty="0">
                <a:solidFill>
                  <a:schemeClr val="tx1"/>
                </a:solidFill>
              </a:rPr>
              <a:t>Instruct the editor to prepare D2.0 incorporating these resolutions and,</a:t>
            </a:r>
          </a:p>
          <a:p>
            <a:r>
              <a:rPr lang="en-GB" dirty="0">
                <a:solidFill>
                  <a:schemeClr val="tx1"/>
                </a:solidFill>
              </a:rPr>
              <a:t>Approve a 15 day Working Group Recirculation Ballot asking the question “Should P802.11bk D2.0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 by </a:t>
            </a:r>
            <a:r>
              <a:rPr lang="en-US" dirty="0" err="1"/>
              <a:t>Jonanthan</a:t>
            </a:r>
            <a:r>
              <a:rPr lang="en-US" dirty="0"/>
              <a:t>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TGbk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Result: Unanimous consent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[</a:t>
            </a:r>
            <a:r>
              <a:rPr lang="en-US" dirty="0" err="1"/>
              <a:t>TGbh</a:t>
            </a:r>
            <a:r>
              <a:rPr lang="en-US" dirty="0"/>
              <a:t>: Moved: Roy Want, 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 err="1"/>
              <a:t>Dibakar</a:t>
            </a:r>
            <a:r>
              <a:rPr lang="en-US" dirty="0"/>
              <a:t> Das, Result: 8/0/1]</a:t>
            </a:r>
          </a:p>
          <a:p>
            <a:pPr>
              <a:spcBef>
                <a:spcPts val="0"/>
              </a:spcBef>
            </a:pP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1AB313-9617-0C60-2549-AF52902B7B9C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0989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19: </a:t>
            </a:r>
            <a:r>
              <a:rPr lang="en-GB" dirty="0"/>
              <a:t>ITU ad-hoc liaison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liaison document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https://mentor.ieee.org/802.11/dcn/24/11-24-0605-01-0itu-proposed-response-to-sg15-ls76-on-new-version-of-the-hnt-standards-overview-and-work-plan.docx</a:t>
            </a:r>
            <a:r>
              <a:rPr lang="en-US" dirty="0">
                <a:solidFill>
                  <a:schemeClr val="tx1"/>
                </a:solidFill>
              </a:rPr>
              <a:t> and request the WG chair to forward it to ITU-T SG 15,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Moved: Hassan Yaghoobi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sz="2400" dirty="0"/>
              <a:t>: </a:t>
            </a:r>
            <a:r>
              <a:rPr lang="en-US" dirty="0"/>
              <a:t>Rich Kennedy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96, No: 1, Abstain: 17 (</a:t>
            </a:r>
            <a:r>
              <a:rPr lang="en-US"/>
              <a:t>Motion passes)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876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ec-24-0059 in person attendance requirement for maintaining voting rights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When should this rule should become effective?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Never (oppose the change): 122</a:t>
            </a:r>
          </a:p>
          <a:p>
            <a:r>
              <a:rPr lang="en-GB" dirty="0">
                <a:solidFill>
                  <a:schemeClr val="tx1"/>
                </a:solidFill>
              </a:rPr>
              <a:t>March 2024: 29</a:t>
            </a:r>
          </a:p>
          <a:p>
            <a:r>
              <a:rPr lang="en-GB" dirty="0">
                <a:solidFill>
                  <a:schemeClr val="tx1"/>
                </a:solidFill>
              </a:rPr>
              <a:t>July 2024: 33</a:t>
            </a:r>
          </a:p>
          <a:p>
            <a:r>
              <a:rPr lang="en-GB" dirty="0">
                <a:solidFill>
                  <a:schemeClr val="tx1"/>
                </a:solidFill>
              </a:rPr>
              <a:t>March 2025: 10</a:t>
            </a:r>
          </a:p>
          <a:p>
            <a:r>
              <a:rPr lang="en-GB" dirty="0">
                <a:solidFill>
                  <a:schemeClr val="tx1"/>
                </a:solidFill>
              </a:rPr>
              <a:t>After March </a:t>
            </a:r>
            <a:r>
              <a:rPr lang="en-GB">
                <a:solidFill>
                  <a:schemeClr val="tx1"/>
                </a:solidFill>
              </a:rPr>
              <a:t>2025: 10</a:t>
            </a:r>
            <a:endParaRPr lang="en-US" dirty="0"/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50AB623-46FF-3824-AC96-FB587FC681F1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4333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84D7092-14A9-8C13-D787-5BD336F5161C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(March 13)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5.041: P802.11bf PAR modification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P802.11bf PAR modification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https://mentor.ieee.org/802.11/dcn/23/11-23-2095-02-00bf-enhancements-for-wlan-sensing-par.pdf</a:t>
            </a:r>
            <a:r>
              <a:rPr lang="en-US" sz="2000" dirty="0">
                <a:solidFill>
                  <a:schemeClr val="tx1"/>
                </a:solidFill>
              </a:rPr>
              <a:t> 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https://mentor.ieee.org/802-ec/dcn/20/ec-20-0203-00-ACSD-p802-11bf.docx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US" sz="2000" dirty="0"/>
              <a:t>WG11 result: Yes: 301, No: 4, Abstain: 30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dirty="0"/>
              <a:t>Moved: Stanley, Second: Rosdahl</a:t>
            </a:r>
          </a:p>
          <a:p>
            <a:r>
              <a:rPr lang="en-US" dirty="0"/>
              <a:t>Result: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F94BBE-74E6-4EF9-3FE1-CDB20AC27306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0138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5.042: P802.11bp PAR/CSD approval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forwarding P802.11bp PAR documentation in </a:t>
            </a:r>
            <a:r>
              <a:rPr lang="en-US" sz="2000" dirty="0">
                <a:solidFill>
                  <a:schemeClr val="tx1"/>
                </a:solidFill>
                <a:hlinkClick r:id="rId3"/>
              </a:rPr>
              <a:t>https://mentor.ieee.org/802.11/dcn/24/11-24-0575-01-0amp-p802-11bp-par.pdf</a:t>
            </a:r>
            <a:r>
              <a:rPr lang="en-GB" sz="2000" dirty="0">
                <a:solidFill>
                  <a:schemeClr val="tx1"/>
                </a:solidFill>
              </a:rPr>
              <a:t>, </a:t>
            </a:r>
            <a:r>
              <a:rPr lang="en-US" sz="2000" dirty="0">
                <a:solidFill>
                  <a:schemeClr val="tx1"/>
                </a:solidFill>
              </a:rPr>
              <a:t>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r>
              <a:rPr lang="en-US" sz="2000" dirty="0">
                <a:solidFill>
                  <a:schemeClr val="tx1"/>
                </a:solidFill>
              </a:rPr>
              <a:t>Approve CSD documentation in </a:t>
            </a:r>
            <a:r>
              <a:rPr lang="en-US" sz="2000" dirty="0">
                <a:solidFill>
                  <a:schemeClr val="tx1"/>
                </a:solidFill>
                <a:hlinkClick r:id="rId4"/>
              </a:rPr>
              <a:t>https://mentor.ieee.org/802.11/dcn/23/11-23-1212-04-0amp-ieee-802-11-amp-sg-proposed-csd.docx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  <a:p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WG11 PAR result: Yes: 299, No: 6, Abstain: 49</a:t>
            </a:r>
          </a:p>
          <a:p>
            <a:pPr marL="0" indent="0"/>
            <a:r>
              <a:rPr lang="en-US" sz="2000" dirty="0"/>
              <a:t>WG11 CSD result: Yes: 243, No: 4, Abstain: 48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dirty="0"/>
              <a:t>Moved: Stanley, Second: Rosdahl</a:t>
            </a:r>
          </a:p>
          <a:p>
            <a:r>
              <a:rPr lang="en-US" dirty="0"/>
              <a:t>Result: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F94BBE-74E6-4EF9-3FE1-CDB20AC27306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8768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5.043: </a:t>
            </a:r>
            <a:r>
              <a:rPr lang="en-GB" dirty="0"/>
              <a:t>P802.11bf Conditional to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Conditionally approve sending P802.11bf to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Confirm the CSD for P802.11bf in ec-20-0203-00-ACSD-p802-11bf.docx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See </a:t>
            </a:r>
            <a:r>
              <a:rPr lang="en-US" altLang="zh-CN" dirty="0"/>
              <a:t>11-24-0419r6</a:t>
            </a:r>
            <a:r>
              <a:rPr lang="en-US" dirty="0">
                <a:solidFill>
                  <a:schemeClr val="tx1"/>
                </a:solidFill>
              </a:rPr>
              <a:t> for supporting documentation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/>
              <a:t>WG11 result: Yes: 111, No: 1, Abstain: 5</a:t>
            </a:r>
          </a:p>
          <a:p>
            <a:pPr marL="0" indent="0"/>
            <a:r>
              <a:rPr lang="en-US" sz="2000" dirty="0"/>
              <a:t>WG11 PAR modification result: Yes: 301, No: 4, Abstain: 30</a:t>
            </a:r>
          </a:p>
          <a:p>
            <a:pPr marL="0" indent="0"/>
            <a:r>
              <a:rPr lang="en-US" sz="2000" dirty="0"/>
              <a:t>WG11 CSD result: Yes: 115, No: 1, Abstain: 6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dirty="0"/>
              <a:t>Result: xx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6AD85D-A7D9-8077-961C-8F5D5EFF2129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6133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5.044: </a:t>
            </a:r>
            <a:r>
              <a:rPr lang="en-GB" dirty="0"/>
              <a:t>P802.11bh Conditional to SA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Conditionally approve sending P802.11bh to SA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Confirm the CSD for P802.11be in ec-22-0088-00-ACSD-p802-11bh.pdf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See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11-24/0181r2</a:t>
            </a:r>
            <a:r>
              <a:rPr lang="en-US" dirty="0">
                <a:solidFill>
                  <a:schemeClr val="tx1"/>
                </a:solidFill>
              </a:rPr>
              <a:t> for supporting documentation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/>
              <a:t>WG11 result: Yes: 105, No: 0, Abstain: 5</a:t>
            </a:r>
          </a:p>
          <a:p>
            <a:pPr marL="0" indent="0"/>
            <a:r>
              <a:rPr lang="en-US" sz="2000" dirty="0"/>
              <a:t>WG11 PAR result: Yes: 98, No: 1, Abstain: 1</a:t>
            </a:r>
          </a:p>
          <a:p>
            <a:pPr marL="0" indent="0"/>
            <a:r>
              <a:rPr lang="en-US" sz="2000" dirty="0"/>
              <a:t>WG11 CSD result: Yes: 103, No: 1, Abstain: 3</a:t>
            </a:r>
          </a:p>
          <a:p>
            <a:pPr marL="0" indent="0"/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Stanley, Second: Rosdahl</a:t>
            </a:r>
          </a:p>
          <a:p>
            <a:pPr>
              <a:spcBef>
                <a:spcPts val="0"/>
              </a:spcBef>
            </a:pPr>
            <a:r>
              <a:rPr lang="en-US" dirty="0"/>
              <a:t>Result: xx</a:t>
            </a:r>
          </a:p>
          <a:p>
            <a:pPr>
              <a:spcBef>
                <a:spcPts val="0"/>
              </a:spcBef>
            </a:pPr>
            <a:endParaRPr lang="en-US" sz="20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6AD85D-A7D9-8077-961C-8F5D5EFF2129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7956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7.051: WG 11 liaison to ITU-T SG-15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Approve </a:t>
            </a:r>
            <a:r>
              <a:rPr lang="en-GB" sz="2000" dirty="0">
                <a:solidFill>
                  <a:schemeClr val="tx1"/>
                </a:solidFill>
                <a:hlinkClick r:id="rId3"/>
              </a:rPr>
              <a:t>https://mentor.ieee.org/802.11/dcn/24/11-24-0605-01-0itu-proposed-response-to-sg15-ls76-on-new-version-of-the-hnt-standards-overview-and-work-plan.docx</a:t>
            </a:r>
            <a:r>
              <a:rPr lang="en-GB" sz="2000" dirty="0">
                <a:solidFill>
                  <a:schemeClr val="tx1"/>
                </a:solidFill>
              </a:rPr>
              <a:t>, granting the IEEE LMSC chair (or his delegate) editorial license.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WG11 result: Yes: 96, No: 1, Abstain: 17</a:t>
            </a:r>
          </a:p>
          <a:p>
            <a:endParaRPr lang="en-US" sz="2000" dirty="0"/>
          </a:p>
          <a:p>
            <a:endParaRPr lang="en-US" sz="2000" i="1" dirty="0"/>
          </a:p>
          <a:p>
            <a:endParaRPr lang="en-US" sz="2000" dirty="0"/>
          </a:p>
          <a:p>
            <a:r>
              <a:rPr lang="en-US" dirty="0"/>
              <a:t>Moved: Stanley, Second: Rosdahl</a:t>
            </a:r>
          </a:p>
          <a:p>
            <a:r>
              <a:rPr lang="en-US" dirty="0"/>
              <a:t>Result: 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0F94BBE-74E6-4EF9-3FE1-CDB20AC27306}"/>
              </a:ext>
            </a:extLst>
          </p:cNvPr>
          <p:cNvSpPr txBox="1">
            <a:spLocks/>
          </p:cNvSpPr>
          <p:nvPr/>
        </p:nvSpPr>
        <p:spPr>
          <a:xfrm>
            <a:off x="838200" y="26035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March 2024</a:t>
            </a:r>
            <a:endParaRPr lang="en-GB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786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Approve </a:t>
            </a:r>
            <a:r>
              <a:rPr lang="en-GB" dirty="0"/>
              <a:t>P802.11bf PAR Modification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P802.11bf PAR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https://mentor.ieee.org/802.11/dcn/23/11-23-2095-02-00bf-enhancements-for-wlan-sensing-par.docx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Tony Xiao Han on behalf of </a:t>
            </a:r>
            <a:r>
              <a:rPr lang="en-US" dirty="0" err="1"/>
              <a:t>TGbf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: Dave </a:t>
            </a:r>
            <a:r>
              <a:rPr lang="en-US" dirty="0" err="1"/>
              <a:t>Halasz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301, No: 4, Abstain: 30 (Motion passes)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531A1CF9-001A-8453-3631-F7251B1F6BF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39C1C7-D25D-B181-D550-1006DA9ECD9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7976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Approve </a:t>
            </a:r>
            <a:r>
              <a:rPr lang="en-GB" dirty="0"/>
              <a:t>P802.11bp PAR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P802.11bp PAR in</a:t>
            </a:r>
          </a:p>
          <a:p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https://mentor.ieee.org/802.11/dcn/24/11-24-0575-00-0amp-p802-11bp-par.pdf</a:t>
            </a:r>
            <a:r>
              <a:rPr lang="en-US" dirty="0">
                <a:solidFill>
                  <a:schemeClr val="tx1"/>
                </a:solidFill>
              </a:rPr>
              <a:t> as modified by the PAR comment resolutions in </a:t>
            </a:r>
            <a:r>
              <a:rPr lang="en-US" dirty="0">
                <a:solidFill>
                  <a:schemeClr val="tx1"/>
                </a:solidFill>
                <a:hlinkClick r:id="rId3"/>
              </a:rPr>
              <a:t>https://mentor.ieee.org/802.11/dcn/24/11-24-0479-05-0amp-amp-par-csd-comments-and-resolutions.pptx</a:t>
            </a:r>
            <a:r>
              <a:rPr lang="en-US" dirty="0">
                <a:solidFill>
                  <a:schemeClr val="tx1"/>
                </a:solidFill>
              </a:rPr>
              <a:t> 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the AMP SG, 2</a:t>
            </a:r>
            <a:r>
              <a:rPr lang="en-US" baseline="30000" dirty="0"/>
              <a:t>nd</a:t>
            </a:r>
            <a:r>
              <a:rPr lang="en-US" dirty="0"/>
              <a:t>: Rakesh </a:t>
            </a:r>
            <a:r>
              <a:rPr lang="en-US" dirty="0" err="1"/>
              <a:t>Taori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Result: Yes: 299, No: 6, Abstain: 49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[AMP SG Result: Moved: </a:t>
            </a:r>
            <a:r>
              <a:rPr lang="en-US" dirty="0" err="1"/>
              <a:t>Zhanjing</a:t>
            </a:r>
            <a:r>
              <a:rPr lang="en-US" dirty="0"/>
              <a:t> Bao, Second: Yinan Qi Yes:30, No:0, Abstain:0]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E5F0431C-EE38-D4A9-4B06-51D38E75682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49D7851-6639-708D-748D-00B9946D671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632667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Approve </a:t>
            </a:r>
            <a:r>
              <a:rPr lang="en-GB" dirty="0"/>
              <a:t>P802.11bp CSD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P802.11bp CSD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https://mentor.ieee.org/802.11/dcn/23/11-23-1212-04-0amp-ieee-802-11-amp-sg-proposed-csd.docx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/>
              <a:t>Moved: Bo Sun on behalf of the AMP SG, 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spcBef>
                <a:spcPts val="0"/>
              </a:spcBef>
            </a:pPr>
            <a:r>
              <a:rPr lang="en-US" dirty="0"/>
              <a:t>Result: Yes: 243, No: 4, Abstain: 48 (Motion passes)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[AMP SG: Moved: Rolf De Vegt, Second: Yinan Qi, Result: Yes:31, No:0, Abstain:1]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849FD2BE-859A-1A95-5B9B-48062751B28F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3506FAC-C243-3DF6-B9E6-54E62776055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483586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WG11 Chair Election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 for one person:</a:t>
            </a:r>
          </a:p>
          <a:p>
            <a:pPr marL="457200" indent="-457200">
              <a:buAutoNum type="alphaLcParenBoth"/>
            </a:pPr>
            <a:r>
              <a:rPr lang="en-US" dirty="0"/>
              <a:t>Robert Stacey - 214</a:t>
            </a:r>
          </a:p>
          <a:p>
            <a:pPr marL="457200" indent="-457200">
              <a:buAutoNum type="alphaLcParenBoth"/>
            </a:pPr>
            <a:r>
              <a:rPr lang="en-US" dirty="0"/>
              <a:t>Stephen McCann - 174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8903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WG11 Chair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Confirm Robert Stacey as IEEE 802.11 Working Group Chair.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Stephen McCann, 2</a:t>
            </a:r>
            <a:r>
              <a:rPr lang="en-US" baseline="30000" dirty="0"/>
              <a:t>nd</a:t>
            </a:r>
            <a:r>
              <a:rPr lang="en-US" dirty="0"/>
              <a:t>: Jon Rosdahl</a:t>
            </a:r>
          </a:p>
          <a:p>
            <a:r>
              <a:rPr lang="en-US" dirty="0"/>
              <a:t>Result: Yes: 336, No: 17, Abstain: 30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5211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7B1BC-C79B-6448-58EC-B9F9A94B8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WG11 Vice-Chair Election - 1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271F4-3158-94C9-AF31-038C64140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 for 1 person:</a:t>
            </a:r>
          </a:p>
          <a:p>
            <a:pPr marL="457200" indent="-457200">
              <a:buAutoNum type="alphaLcParenBoth"/>
            </a:pPr>
            <a:r>
              <a:rPr lang="en-US" dirty="0"/>
              <a:t>Jon Rosdahl - 208</a:t>
            </a:r>
          </a:p>
          <a:p>
            <a:pPr marL="457200" indent="-457200">
              <a:buAutoNum type="alphaLcParenBoth"/>
            </a:pPr>
            <a:r>
              <a:rPr lang="en-US" dirty="0"/>
              <a:t>Mark Hamilton - 39</a:t>
            </a:r>
          </a:p>
          <a:p>
            <a:pPr marL="457200" indent="-457200">
              <a:buAutoNum type="alphaLcParenBoth"/>
            </a:pPr>
            <a:r>
              <a:rPr lang="en-US" dirty="0"/>
              <a:t>Stephen McCann - 164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41E17-D6C7-BEC5-07D3-4A6E0C1BF9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A03F4-C333-9B51-3B37-95047A4C9D1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0C355-E193-2930-0681-2841FE4D521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893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1563</TotalTime>
  <Words>2422</Words>
  <Application>Microsoft Office PowerPoint</Application>
  <PresentationFormat>Widescreen</PresentationFormat>
  <Paragraphs>432</Paragraphs>
  <Slides>34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微软雅黑</vt:lpstr>
      <vt:lpstr>Arial</vt:lpstr>
      <vt:lpstr>Arial Unicode MS</vt:lpstr>
      <vt:lpstr>Times New Roman</vt:lpstr>
      <vt:lpstr>Office Theme</vt:lpstr>
      <vt:lpstr>Document</vt:lpstr>
      <vt:lpstr>802.11 March 2024 WG Motions</vt:lpstr>
      <vt:lpstr>Abstract</vt:lpstr>
      <vt:lpstr>WEDNESDAY (March 13) </vt:lpstr>
      <vt:lpstr>Motion 1: Approve P802.11bf PAR Modification</vt:lpstr>
      <vt:lpstr>Motion 2: Approve P802.11bp PAR </vt:lpstr>
      <vt:lpstr>Motion 3: Approve P802.11bp CSD</vt:lpstr>
      <vt:lpstr>WG11 Chair Election </vt:lpstr>
      <vt:lpstr>Motion 4: WG11 Chair Confirmation</vt:lpstr>
      <vt:lpstr>WG11 Vice-Chair Election - 1</vt:lpstr>
      <vt:lpstr>Motion 5: WG11 Vice-Chair Confirmation (1)</vt:lpstr>
      <vt:lpstr>WG11 Vice-Chair Election - 2</vt:lpstr>
      <vt:lpstr>Motion 6: WG11 Vice-Chair Confirmation (2)</vt:lpstr>
      <vt:lpstr>Motion 7 : Confirm AIML SC</vt:lpstr>
      <vt:lpstr>Motion 8 : Confirm AIML SC Chair</vt:lpstr>
      <vt:lpstr>FRIDAY (March 15) </vt:lpstr>
      <vt:lpstr>Straw Poll: Return to this venue (Hyatt Regency Denver)</vt:lpstr>
      <vt:lpstr>PowerPoint Presentation</vt:lpstr>
      <vt:lpstr>PowerPoint Presentation</vt:lpstr>
      <vt:lpstr>PowerPoint Presentation</vt:lpstr>
      <vt:lpstr>PowerPoint Presentation</vt:lpstr>
      <vt:lpstr>Motion 13: P802.11bh recirculation letter ballot</vt:lpstr>
      <vt:lpstr>Motion 14: P802.11bh Report to EC</vt:lpstr>
      <vt:lpstr>Motion 15: P802.11bh Conditional SA Ballot</vt:lpstr>
      <vt:lpstr>Motion 16: P802.11bh PAR re-affirmation</vt:lpstr>
      <vt:lpstr>Motion 17: P802.11bh CSD re-affirmation</vt:lpstr>
      <vt:lpstr>Motion 18: P802.11bk recirculation letter ballot</vt:lpstr>
      <vt:lpstr>Motion 19: ITU ad-hoc liaison</vt:lpstr>
      <vt:lpstr>Straw Poll: ec-24-0059 in person attendance requirement for maintaining voting rights</vt:lpstr>
      <vt:lpstr>EC Motions </vt:lpstr>
      <vt:lpstr>5.041: P802.11bf PAR modification</vt:lpstr>
      <vt:lpstr>5.042: P802.11bp PAR/CSD approval motion</vt:lpstr>
      <vt:lpstr>5.043: P802.11bf Conditional to SA Ballot</vt:lpstr>
      <vt:lpstr>5.044: P802.11bh Conditional to SA Ballot</vt:lpstr>
      <vt:lpstr>7.051: WG 11 liaison to ITU-T SG-15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1943</cp:revision>
  <cp:lastPrinted>1601-01-01T00:00:00Z</cp:lastPrinted>
  <dcterms:created xsi:type="dcterms:W3CDTF">2018-05-10T16:45:22Z</dcterms:created>
  <dcterms:modified xsi:type="dcterms:W3CDTF">2024-03-15T17:47:25Z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