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comments/comment1.xml" ContentType="application/vnd.openxmlformats-officedocument.presentationml.comments+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331" r:id="rId18"/>
    <p:sldId id="1294" r:id="rId19"/>
    <p:sldId id="1370" r:id="rId20"/>
    <p:sldId id="1406" r:id="rId21"/>
    <p:sldId id="1413" r:id="rId22"/>
    <p:sldId id="1396" r:id="rId23"/>
    <p:sldId id="877" r:id="rId24"/>
    <p:sldId id="1367" r:id="rId25"/>
    <p:sldId id="897" r:id="rId26"/>
    <p:sldId id="1380" r:id="rId27"/>
    <p:sldId id="1389" r:id="rId28"/>
    <p:sldId id="1390" r:id="rId29"/>
    <p:sldId id="905" r:id="rId30"/>
    <p:sldId id="1163" r:id="rId31"/>
    <p:sldId id="1391" r:id="rId32"/>
    <p:sldId id="1121" r:id="rId33"/>
    <p:sldId id="1122" r:id="rId34"/>
    <p:sldId id="1123" r:id="rId35"/>
    <p:sldId id="1124" r:id="rId36"/>
    <p:sldId id="1125" r:id="rId37"/>
    <p:sldId id="1131" r:id="rId38"/>
    <p:sldId id="1132" r:id="rId39"/>
    <p:sldId id="1133" r:id="rId40"/>
    <p:sldId id="1136" r:id="rId41"/>
    <p:sldId id="1134" r:id="rId42"/>
    <p:sldId id="1137" r:id="rId43"/>
    <p:sldId id="1135" r:id="rId44"/>
    <p:sldId id="1392" r:id="rId45"/>
    <p:sldId id="1393" r:id="rId46"/>
    <p:sldId id="1394" r:id="rId47"/>
    <p:sldId id="1395" r:id="rId48"/>
    <p:sldId id="1397" r:id="rId49"/>
    <p:sldId id="1398" r:id="rId50"/>
    <p:sldId id="1399" r:id="rId51"/>
    <p:sldId id="1407" r:id="rId52"/>
    <p:sldId id="1408" r:id="rId53"/>
    <p:sldId id="1409" r:id="rId54"/>
    <p:sldId id="1410" r:id="rId55"/>
    <p:sldId id="1411" r:id="rId56"/>
    <p:sldId id="1412" r:id="rId57"/>
    <p:sldId id="1138" r:id="rId58"/>
    <p:sldId id="1414" r:id="rId59"/>
    <p:sldId id="1422" r:id="rId60"/>
    <p:sldId id="1415" r:id="rId61"/>
    <p:sldId id="1416" r:id="rId62"/>
    <p:sldId id="1417" r:id="rId63"/>
    <p:sldId id="1418" r:id="rId64"/>
    <p:sldId id="1419" r:id="rId65"/>
    <p:sldId id="1420" r:id="rId66"/>
    <p:sldId id="1421" r:id="rId67"/>
    <p:sldId id="1141" r:id="rId68"/>
    <p:sldId id="1024" r:id="rId6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124</c:v>
                </c:pt>
                <c:pt idx="1">
                  <c:v>13</c:v>
                </c:pt>
                <c:pt idx="2">
                  <c:v>140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2112862768"/>
        <c:axId val="2112863312"/>
      </c:barChart>
      <c:catAx>
        <c:axId val="21128627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112863312"/>
        <c:crosses val="autoZero"/>
        <c:auto val="1"/>
        <c:lblAlgn val="ctr"/>
        <c:lblOffset val="100"/>
        <c:noMultiLvlLbl val="0"/>
      </c:catAx>
      <c:valAx>
        <c:axId val="211286331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11286276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4240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73020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72917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19091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022895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9491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88659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445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19223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318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28599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53209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59271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2036604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9024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584183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462559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5484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55762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09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042139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1045332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03102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010865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475865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929044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006094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358261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6573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zh-CN" altLang="en-US" dirty="0"/>
          </a:p>
        </p:txBody>
      </p:sp>
    </p:spTree>
    <p:extLst>
      <p:ext uri="{BB962C8B-B14F-4D97-AF65-F5344CB8AC3E}">
        <p14:creationId xmlns:p14="http://schemas.microsoft.com/office/powerpoint/2010/main" val="1356639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a:t>Need count</a:t>
            </a:r>
            <a:endParaRPr lang="zh-CN" altLang="en-US" dirty="0"/>
          </a:p>
        </p:txBody>
      </p:sp>
    </p:spTree>
    <p:extLst>
      <p:ext uri="{BB962C8B-B14F-4D97-AF65-F5344CB8AC3E}">
        <p14:creationId xmlns:p14="http://schemas.microsoft.com/office/powerpoint/2010/main" val="396272410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541568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174603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69522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50031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932239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802.11-23/0</a:t>
            </a:r>
            <a:r>
              <a:rPr lang="en-US" altLang="zh-CN" sz="1800" b="1" dirty="0" smtClean="0"/>
              <a:t>239</a:t>
            </a:r>
            <a:r>
              <a:rPr lang="en-US" altLang="en-US" sz="1800" b="1" dirty="0" smtClean="0"/>
              <a:t>r12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185-01-00bf-ieee-802-11bf-january-2024-interim-meeting-minutes.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4/11-24-0211-06-00bf-ieee-802-11bf-teleconference-minutes-january-march-2024.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ec/dcn/20/ec-20-0203-00-ACSD-p802-11bf.docx" TargetMode="External"/><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795-02-00bf-tgbf-coexistence-assessment.docx" TargetMode="External"/><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4/11-24-0028-14-00bf-lb281-comments-and-approved-resolutions.xlsx" TargetMode="External"/><Relationship Id="rId2" Type="http://schemas.openxmlformats.org/officeDocument/2006/relationships/notesSlide" Target="../notesSlides/notesSlide64.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March</a:t>
            </a:r>
            <a:r>
              <a:rPr lang="en-US" altLang="zh-CN" sz="3600" dirty="0">
                <a:solidFill>
                  <a:srgbClr val="0000FF"/>
                </a:solidFill>
              </a:rPr>
              <a:t>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2024-03-11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8439390"/>
              </p:ext>
            </p:extLst>
          </p:nvPr>
        </p:nvGraphicFramePr>
        <p:xfrm>
          <a:off x="3429000" y="1600200"/>
          <a:ext cx="8305801" cy="381871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24/0383r0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LB281 resolutions on editorial comments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24/0308r0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Rui Du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LB 281 comment resolutions for DMG part 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5"/>
                  </a:ext>
                </a:extLst>
              </a:tr>
              <a:tr h="89561">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24/0336</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Atsushi Shirakawa (Sharp)</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LB281 CR for 11.55.1.5.2 TB sensing measurement exchange Part2</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10 </a:t>
                      </a:r>
                      <a:r>
                        <a:rPr lang="en-US" sz="1200" kern="1200" dirty="0" err="1" smtClean="0">
                          <a:solidFill>
                            <a:srgbClr val="00B050"/>
                          </a:solidFill>
                          <a:effectLst/>
                          <a:latin typeface="Times New Roman" panose="02020603050405020304" pitchFamily="18" charset="0"/>
                          <a:ea typeface="宋体" panose="02010600030101010101" pitchFamily="2" charset="-122"/>
                          <a:cs typeface="+mn-cs"/>
                        </a:rPr>
                        <a:t>mins</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extLst>
                  <a:ext uri="{0D108BD9-81ED-4DB2-BD59-A6C34878D82A}">
                    <a16:rowId xmlns:a16="http://schemas.microsoft.com/office/drawing/2014/main" xmlns="" val="86467573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Henry Ptasinski (Element78 Communications LLC)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Protected Sensing frame replay counters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(German Aerospace Center (DLR))</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CR for OST CIDs (11.55.1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a:t>
            </a:r>
            <a:r>
              <a:rPr lang="en-US" altLang="en-US" sz="1400" dirty="0" smtClean="0">
                <a:solidFill>
                  <a:srgbClr val="0000FF"/>
                </a:solidFill>
              </a:rPr>
              <a:t>(515-529)</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625302924"/>
              </p:ext>
            </p:extLst>
          </p:nvPr>
        </p:nvGraphicFramePr>
        <p:xfrm>
          <a:off x="3429000" y="1600200"/>
          <a:ext cx="8305801" cy="341787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(German Aerospace Center (DLR))</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OST CIDs (11.55.1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Comment Resolutions for Exchange bucket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12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530-531</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696299998"/>
              </p:ext>
            </p:extLst>
          </p:nvPr>
        </p:nvGraphicFramePr>
        <p:xfrm>
          <a:off x="3429000" y="1600200"/>
          <a:ext cx="8305801" cy="30163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 Resolutions for Exchange bucket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148509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13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532-536</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85415578"/>
              </p:ext>
            </p:extLst>
          </p:nvPr>
        </p:nvGraphicFramePr>
        <p:xfrm>
          <a:off x="3429000" y="1600200"/>
          <a:ext cx="8305801" cy="275143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24/0582</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Christian Berger (NXP)</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LB281 Comment Resolution CSI Feedback</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30 </a:t>
                      </a:r>
                      <a:r>
                        <a:rPr lang="en-US" altLang="zh-CN" sz="1100" dirty="0" err="1" smtClean="0">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23/2095r2</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pt-BR" altLang="zh-CN" sz="1100" dirty="0" smtClean="0">
                          <a:solidFill>
                            <a:srgbClr val="00B050"/>
                          </a:solidFill>
                          <a:effectLst/>
                          <a:latin typeface="Calibri" panose="020F0502020204030204" pitchFamily="34" charset="0"/>
                          <a:ea typeface="宋体" panose="02010600030101010101" pitchFamily="2" charset="-122"/>
                        </a:rPr>
                        <a:t>Claudio da Silva (Meta Platforms, Inc.)</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Enhancements for WLAN Sensing PAR</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10 </a:t>
                      </a:r>
                      <a:r>
                        <a:rPr lang="en-US" altLang="zh-CN" sz="1100" dirty="0" err="1" smtClean="0">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Claudio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P802.11bf/D3.0 MDR report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45 mins</a:t>
                      </a:r>
                    </a:p>
                  </a:txBody>
                  <a:tcPr marL="36000" marR="36000" marT="17901" marB="17901" anchor="ctr"/>
                </a:tc>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Mahmoud Kamel (</a:t>
                      </a:r>
                      <a:r>
                        <a:rPr lang="en-US" sz="1200" dirty="0" err="1">
                          <a:solidFill>
                            <a:srgbClr val="0000FF"/>
                          </a:solidFill>
                          <a:effectLst/>
                          <a:latin typeface="Times New Roman" panose="02020603050405020304" pitchFamily="18" charset="0"/>
                          <a:ea typeface="宋体" panose="02010600030101010101" pitchFamily="2" charset="-122"/>
                        </a:rPr>
                        <a:t>InterDigital</a:t>
                      </a:r>
                      <a:r>
                        <a:rPr lang="en-US" sz="1200" dirty="0">
                          <a:solidFill>
                            <a:srgbClr val="0000FF"/>
                          </a:solidFill>
                          <a:effectLst/>
                          <a:latin typeface="Times New Roman" panose="02020603050405020304" pitchFamily="18" charset="0"/>
                          <a:ea typeface="宋体" panose="02010600030101010101" pitchFamily="2" charset="-122"/>
                        </a:rPr>
                        <a:t>)</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smtClean="0">
                          <a:solidFill>
                            <a:srgbClr val="0000FF"/>
                          </a:solidFill>
                          <a:effectLst/>
                          <a:latin typeface="Times New Roman" panose="02020603050405020304" pitchFamily="18" charset="0"/>
                          <a:ea typeface="宋体" panose="02010600030101010101" pitchFamily="2" charset="-122"/>
                        </a:rPr>
                        <a:t>10 </a:t>
                      </a:r>
                      <a:r>
                        <a:rPr lang="en-US" sz="1200" dirty="0">
                          <a:solidFill>
                            <a:srgbClr val="0000FF"/>
                          </a:solidFill>
                          <a:effectLst/>
                          <a:latin typeface="Times New Roman" panose="02020603050405020304" pitchFamily="18"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253839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13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err="1">
                <a:solidFill>
                  <a:srgbClr val="0000FF"/>
                </a:solidFill>
              </a:rPr>
              <a:t>TGbf</a:t>
            </a:r>
            <a:r>
              <a:rPr lang="en-US" altLang="en-US" sz="1400" dirty="0">
                <a:solidFill>
                  <a:srgbClr val="0000FF"/>
                </a:solidFill>
              </a:rPr>
              <a:t> Report to EC on Conditional Approval to go to SA Ballot</a:t>
            </a: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4069597431"/>
              </p:ext>
            </p:extLst>
          </p:nvPr>
        </p:nvGraphicFramePr>
        <p:xfrm>
          <a:off x="3429000" y="1600200"/>
          <a:ext cx="8305801" cy="197902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24/0582</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Christian Berger (NXP)</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LB281 Comment Resolution CSI Feedback</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30 </a:t>
                      </a:r>
                      <a:r>
                        <a:rPr lang="en-US" altLang="zh-CN" sz="1100" dirty="0" err="1" smtClean="0">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24/0464</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Mahmoud Kamel (</a:t>
                      </a:r>
                      <a:r>
                        <a:rPr lang="en-US" sz="1200" dirty="0" err="1">
                          <a:solidFill>
                            <a:srgbClr val="00B050"/>
                          </a:solidFill>
                          <a:effectLst/>
                          <a:latin typeface="Times New Roman" panose="02020603050405020304" pitchFamily="18" charset="0"/>
                          <a:ea typeface="宋体" panose="02010600030101010101" pitchFamily="2" charset="-122"/>
                        </a:rPr>
                        <a:t>InterDigital</a:t>
                      </a:r>
                      <a:r>
                        <a:rPr lang="en-US" sz="1200" dirty="0">
                          <a:solidFill>
                            <a:srgbClr val="00B050"/>
                          </a:solidFill>
                          <a:effectLst/>
                          <a:latin typeface="Times New Roman" panose="02020603050405020304" pitchFamily="18" charset="0"/>
                          <a:ea typeface="宋体" panose="02010600030101010101" pitchFamily="2" charset="-122"/>
                        </a:rPr>
                        <a:t>)</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smtClean="0">
                          <a:solidFill>
                            <a:srgbClr val="00B050"/>
                          </a:solidFill>
                          <a:effectLst/>
                          <a:latin typeface="Times New Roman" panose="02020603050405020304" pitchFamily="18" charset="0"/>
                          <a:ea typeface="宋体" panose="02010600030101010101" pitchFamily="2" charset="-122"/>
                        </a:rPr>
                        <a:t>10 </a:t>
                      </a:r>
                      <a:r>
                        <a:rPr lang="en-US" sz="1200" dirty="0">
                          <a:solidFill>
                            <a:srgbClr val="00B050"/>
                          </a:solidFill>
                          <a:effectLst/>
                          <a:latin typeface="Times New Roman" panose="02020603050405020304" pitchFamily="18"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24/0455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Steve Shellhammer (Qualcomm)</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Uniform Tone Spacing for Ng=8 and Ng=16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24/0456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Steve Shellhammer (Qualcomm)</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PDT Uniform Tone Spacing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1621027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14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err="1">
                <a:solidFill>
                  <a:srgbClr val="0000FF"/>
                </a:solidFill>
              </a:rPr>
              <a:t>TGbf</a:t>
            </a:r>
            <a:r>
              <a:rPr lang="en-US" altLang="en-US" sz="1400" dirty="0">
                <a:solidFill>
                  <a:srgbClr val="0000FF"/>
                </a:solidFill>
              </a:rPr>
              <a:t> Report to EC on Conditional Approval to go to SA Ballot</a:t>
            </a:r>
          </a:p>
          <a:p>
            <a:pPr algn="just"/>
            <a:r>
              <a:rPr lang="en-US" altLang="zh-CN" sz="1400" dirty="0" smtClean="0"/>
              <a:t>Motion (</a:t>
            </a:r>
            <a:r>
              <a:rPr lang="en-US" altLang="zh-CN" sz="1400" dirty="0" smtClean="0">
                <a:solidFill>
                  <a:srgbClr val="0000FF"/>
                </a:solidFill>
              </a:rPr>
              <a:t>537-544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040874319"/>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24/0582</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Christian Berger (NXP)</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LB281 Comment Resolution CSI Feedback</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30 </a:t>
                      </a:r>
                      <a:r>
                        <a:rPr lang="en-US" altLang="zh-CN" sz="1100" dirty="0" err="1" smtClean="0">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2023 meeting to today:</a:t>
            </a:r>
          </a:p>
          <a:p>
            <a:pPr lvl="1" algn="just">
              <a:buFont typeface="Arial" panose="020B0604020202020204" pitchFamily="34" charset="0"/>
              <a:buChar char="•"/>
            </a:pPr>
            <a:r>
              <a:rPr lang="en-US" altLang="zh-CN" sz="1600" dirty="0"/>
              <a:t>January 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mentor.ieee.org/802.11/dcn/24/11-24-0185-01-00bf-ieee-802-11bf-january-2024-interim-meeting-minutes.docx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 March: </a:t>
            </a:r>
          </a:p>
          <a:p>
            <a:pPr marL="457200" lvl="1" indent="0" algn="just">
              <a:buNone/>
            </a:pPr>
            <a:r>
              <a:rPr lang="en-US" altLang="zh-CN" sz="1600" dirty="0"/>
              <a:t>	 </a:t>
            </a:r>
            <a:r>
              <a:rPr lang="en-US" altLang="zh-CN" sz="1600" dirty="0">
                <a:hlinkClick r:id="rId4"/>
              </a:rPr>
              <a:t>https://mentor.ieee.org/802.11/dcn/24/11-24-0211-06-00bf-ieee-802-11bf-teleconference-minutes-january-march-2024.docx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 Sang Kim</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3119125983"/>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smtClean="0">
                          <a:solidFill>
                            <a:schemeClr val="bg1">
                              <a:lumMod val="50000"/>
                            </a:schemeClr>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43155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April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2113144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xmlns="" id="{A4E22D49-3428-465A-866F-CBFFB55C8854}"/>
              </a:ext>
            </a:extLst>
          </p:cNvPr>
          <p:cNvGraphicFramePr>
            <a:graphicFrameLocks noGrp="1"/>
          </p:cNvGraphicFramePr>
          <p:nvPr>
            <p:extLst>
              <p:ext uri="{D42A27DB-BD31-4B8C-83A1-F6EECF244321}">
                <p14:modId xmlns:p14="http://schemas.microsoft.com/office/powerpoint/2010/main" val="2225869762"/>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89.9351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277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2321075107"/>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1751026595"/>
              </p:ext>
            </p:extLst>
          </p:nvPr>
        </p:nvGraphicFramePr>
        <p:xfrm>
          <a:off x="533400" y="4429125"/>
          <a:ext cx="5702299" cy="1809750"/>
        </p:xfrm>
        <a:graphic>
          <a:graphicData uri="http://schemas.openxmlformats.org/drawingml/2006/table">
            <a:tbl>
              <a:tblPr/>
              <a:tblGrid>
                <a:gridCol w="761576">
                  <a:extLst>
                    <a:ext uri="{9D8B030D-6E8A-4147-A177-3AD203B41FA5}">
                      <a16:colId xmlns:a16="http://schemas.microsoft.com/office/drawing/2014/main" xmlns="" val="454794694"/>
                    </a:ext>
                  </a:extLst>
                </a:gridCol>
                <a:gridCol w="761576">
                  <a:extLst>
                    <a:ext uri="{9D8B030D-6E8A-4147-A177-3AD203B41FA5}">
                      <a16:colId xmlns:a16="http://schemas.microsoft.com/office/drawing/2014/main" xmlns="" val="27831069"/>
                    </a:ext>
                  </a:extLst>
                </a:gridCol>
                <a:gridCol w="1294679">
                  <a:extLst>
                    <a:ext uri="{9D8B030D-6E8A-4147-A177-3AD203B41FA5}">
                      <a16:colId xmlns:a16="http://schemas.microsoft.com/office/drawing/2014/main" xmlns="" val="1813041955"/>
                    </a:ext>
                  </a:extLst>
                </a:gridCol>
                <a:gridCol w="761576">
                  <a:extLst>
                    <a:ext uri="{9D8B030D-6E8A-4147-A177-3AD203B41FA5}">
                      <a16:colId xmlns:a16="http://schemas.microsoft.com/office/drawing/2014/main" xmlns="" val="506620921"/>
                    </a:ext>
                  </a:extLst>
                </a:gridCol>
                <a:gridCol w="685418">
                  <a:extLst>
                    <a:ext uri="{9D8B030D-6E8A-4147-A177-3AD203B41FA5}">
                      <a16:colId xmlns:a16="http://schemas.microsoft.com/office/drawing/2014/main" xmlns="" val="314894588"/>
                    </a:ext>
                  </a:extLst>
                </a:gridCol>
                <a:gridCol w="685418">
                  <a:extLst>
                    <a:ext uri="{9D8B030D-6E8A-4147-A177-3AD203B41FA5}">
                      <a16:colId xmlns:a16="http://schemas.microsoft.com/office/drawing/2014/main" xmlns="" val="2292879680"/>
                    </a:ext>
                  </a:extLst>
                </a:gridCol>
                <a:gridCol w="752056">
                  <a:extLst>
                    <a:ext uri="{9D8B030D-6E8A-4147-A177-3AD203B41FA5}">
                      <a16:colId xmlns:a16="http://schemas.microsoft.com/office/drawing/2014/main" xmlns=""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0.474025974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0.899351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xmlns="" id="{78B4BB70-1D22-4F14-B5FD-5222C184BC6D}"/>
              </a:ext>
            </a:extLst>
          </p:cNvPr>
          <p:cNvGraphicFramePr>
            <a:graphicFrameLocks noGrp="1"/>
          </p:cNvGraphicFramePr>
          <p:nvPr>
            <p:extLst>
              <p:ext uri="{D42A27DB-BD31-4B8C-83A1-F6EECF244321}">
                <p14:modId xmlns:p14="http://schemas.microsoft.com/office/powerpoint/2010/main" val="2568943082"/>
              </p:ext>
            </p:extLst>
          </p:nvPr>
        </p:nvGraphicFramePr>
        <p:xfrm>
          <a:off x="2057400" y="762000"/>
          <a:ext cx="7772400" cy="5434439"/>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67759988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210357643"/>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77913693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18145843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 Beg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3357427078"/>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Christian Berger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394537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07188661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475164255"/>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Henry Ptasinski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540414685"/>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20606016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141818337"/>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130994721"/>
                  </a:ext>
                </a:extLst>
              </a:tr>
              <a:tr h="219985">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Ning </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299586454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368522181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31246379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134918366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865660413"/>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0.162337662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0.788961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0.9512987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11    (Monday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60720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4000, 4001, 4010, 4011, 4012, 4016, 4018, 4019, 4030, 4075, 4077, 4101, 4103, 4104, 4105, 4106, 4107, 4108, 4109, 4110, 4111, 4112, 4113, 4114, 4115, 4116, 4120, 4122, 4123, 4124, 4125, 4126, 4133, 4134, 4135, 4138, 4140, 4141, 4147, 4254, 4255, 4266, 4269, 4275, 4276, 4277, 4286, 4290</a:t>
            </a:r>
          </a:p>
          <a:p>
            <a:pPr lvl="1" algn="just">
              <a:buFont typeface="Arial" panose="020B0604020202020204" pitchFamily="34" charset="0"/>
              <a:buChar char="–"/>
              <a:defRPr/>
            </a:pPr>
            <a:r>
              <a:rPr lang="en-US" altLang="zh-CN" sz="1600" dirty="0"/>
              <a:t>as specified in doc.: 11-24/0327r0 ‘Proposed resolutions for editorial comments on D3.0’.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11-24/0327r0 ‘Proposed resolutions for editorial comments on D3.0</a:t>
            </a:r>
            <a:r>
              <a:rPr lang="en-US" altLang="zh-CN" dirty="0" smtClean="0"/>
              <a:t>’.</a:t>
            </a:r>
            <a:endParaRPr lang="en-US" altLang="zh-CN" kern="0" dirty="0"/>
          </a:p>
        </p:txBody>
      </p:sp>
    </p:spTree>
    <p:extLst>
      <p:ext uri="{BB962C8B-B14F-4D97-AF65-F5344CB8AC3E}">
        <p14:creationId xmlns:p14="http://schemas.microsoft.com/office/powerpoint/2010/main" val="12589906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4047 </a:t>
            </a:r>
          </a:p>
          <a:p>
            <a:pPr lvl="1" algn="just">
              <a:buFont typeface="Arial" panose="020B0604020202020204" pitchFamily="34" charset="0"/>
              <a:buChar char="–"/>
              <a:defRPr/>
            </a:pPr>
            <a:r>
              <a:rPr lang="en-US" altLang="zh-CN" sz="1600" dirty="0"/>
              <a:t>as specified in doc.: </a:t>
            </a:r>
            <a:r>
              <a:rPr lang="en-US" altLang="zh-CN" sz="1600" dirty="0" smtClean="0"/>
              <a:t>24/0333r0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smtClean="0"/>
              <a:t>24/0333r0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507977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4164, 4166, 4173, 4258, 4282, 4283, 4293</a:t>
            </a:r>
          </a:p>
          <a:p>
            <a:pPr lvl="1" algn="just">
              <a:buFont typeface="Arial" panose="020B0604020202020204" pitchFamily="34" charset="0"/>
              <a:buChar char="–"/>
              <a:defRPr/>
            </a:pPr>
            <a:r>
              <a:rPr lang="en-US" altLang="zh-CN" sz="1600" dirty="0"/>
              <a:t>as specified in doc.: 24/0207r1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24/0207r1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89948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4031, 4165, 4298, 4300</a:t>
            </a:r>
          </a:p>
          <a:p>
            <a:pPr lvl="1" algn="just">
              <a:buFont typeface="Arial" panose="020B0604020202020204" pitchFamily="34" charset="0"/>
              <a:buChar char="–"/>
              <a:defRPr/>
            </a:pPr>
            <a:r>
              <a:rPr lang="en-US" altLang="zh-CN" sz="1600" dirty="0"/>
              <a:t>as specified in doc.: 24/0351r2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858777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4121, 4132, 4130, 4131</a:t>
            </a:r>
          </a:p>
          <a:p>
            <a:pPr lvl="1" algn="just">
              <a:buFont typeface="Arial" panose="020B0604020202020204" pitchFamily="34" charset="0"/>
              <a:buChar char="–"/>
              <a:defRPr/>
            </a:pPr>
            <a:r>
              <a:rPr lang="en-US" altLang="zh-CN" sz="1600" dirty="0"/>
              <a:t>as specified in doc.: 11-24-361r2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11-24-361r2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94045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4079, 4081 and 4204</a:t>
            </a:r>
          </a:p>
          <a:p>
            <a:pPr lvl="1" algn="just">
              <a:buFont typeface="Arial" panose="020B0604020202020204" pitchFamily="34" charset="0"/>
              <a:buChar char="–"/>
              <a:defRPr/>
            </a:pPr>
            <a:r>
              <a:rPr lang="en-US" altLang="zh-CN" sz="1600" dirty="0"/>
              <a:t>as specified in doc.: 11-24/0307r1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941807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4005, 4026, 4027, 4028, 4029, 4070</a:t>
            </a:r>
          </a:p>
          <a:p>
            <a:pPr lvl="1" algn="just">
              <a:buFont typeface="Arial" panose="020B0604020202020204" pitchFamily="34" charset="0"/>
              <a:buChar char="–"/>
              <a:defRPr/>
            </a:pPr>
            <a:r>
              <a:rPr lang="en-US" altLang="zh-CN" sz="1600" dirty="0"/>
              <a:t>as specified in doc.: 11-24/0301r1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4268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4022, 4023, 4024, 4025, 4072, 4159, 4161, 4252</a:t>
            </a:r>
          </a:p>
          <a:p>
            <a:pPr lvl="1" algn="just">
              <a:buFont typeface="Arial" panose="020B0604020202020204" pitchFamily="34" charset="0"/>
              <a:buChar char="–"/>
              <a:defRPr/>
            </a:pPr>
            <a:r>
              <a:rPr lang="en-US" altLang="zh-CN" sz="1600" dirty="0"/>
              <a:t>as specified in doc.: 11-24/0302r1.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11-24/0302r1.</a:t>
            </a:r>
            <a:endParaRPr lang="zh-CN" altLang="zh-CN"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73182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4167 and 4168</a:t>
            </a:r>
          </a:p>
          <a:p>
            <a:pPr lvl="1" algn="just">
              <a:buFont typeface="Arial" panose="020B0604020202020204" pitchFamily="34" charset="0"/>
              <a:buChar char="–"/>
              <a:defRPr/>
            </a:pPr>
            <a:r>
              <a:rPr lang="en-US" altLang="zh-CN" sz="1600" dirty="0"/>
              <a:t>as specified in doc.: 11-24/0314r1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11-24/0314r1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46884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4040, 4041, 4042, 4043, 4044, 4142, 4143, 4279</a:t>
            </a:r>
          </a:p>
          <a:p>
            <a:pPr lvl="1" algn="just">
              <a:buFont typeface="Arial" panose="020B0604020202020204" pitchFamily="34" charset="0"/>
              <a:buChar char="–"/>
              <a:defRPr/>
            </a:pPr>
            <a:r>
              <a:rPr lang="en-US" altLang="zh-CN" sz="1600" dirty="0"/>
              <a:t>as specified in doc.: 11-24/0149r1 ‘LB281 Reporting CID Resolutions’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11-24/0149r1 ‘LB281 Reporting CID Resolutions’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0300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4038, 4057, 4146, 4169, 4170, 4214, 4215, 4216, 4217, 4218, 4219, 4260</a:t>
            </a:r>
          </a:p>
          <a:p>
            <a:pPr lvl="1" algn="just">
              <a:buFont typeface="Arial" panose="020B0604020202020204" pitchFamily="34" charset="0"/>
              <a:buChar char="–"/>
              <a:defRPr/>
            </a:pPr>
            <a:r>
              <a:rPr lang="en-US" altLang="zh-CN" sz="1600" dirty="0"/>
              <a:t>as specified in doc.: 24/0310r0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24/0310r0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810233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CIDs:4267, 4268, 4270, and 4271</a:t>
            </a:r>
          </a:p>
          <a:p>
            <a:pPr lvl="1" algn="just">
              <a:buFont typeface="Arial" panose="020B0604020202020204" pitchFamily="34" charset="0"/>
              <a:buChar char="–"/>
              <a:defRPr/>
            </a:pPr>
            <a:r>
              <a:rPr lang="en-US" altLang="zh-CN" sz="1600" dirty="0" smtClean="0"/>
              <a:t>As </a:t>
            </a:r>
            <a:r>
              <a:rPr lang="en-US" altLang="zh-CN" sz="1600" dirty="0"/>
              <a:t>specified in doc.: 11-24/0383r1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11-24/0383r1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86011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4195 and 4071</a:t>
            </a:r>
          </a:p>
          <a:p>
            <a:pPr lvl="1" algn="just">
              <a:buFont typeface="Arial" panose="020B0604020202020204" pitchFamily="34" charset="0"/>
              <a:buChar char="–"/>
              <a:defRPr/>
            </a:pPr>
            <a:r>
              <a:rPr lang="en-US" altLang="zh-CN" sz="1600" dirty="0" smtClean="0"/>
              <a:t>As </a:t>
            </a:r>
            <a:r>
              <a:rPr lang="en-US" altLang="zh-CN" sz="1600" dirty="0"/>
              <a:t>specified in doc.: 11-24/0308r0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11-24/0308r0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30402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4196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p:txBody>
      </p:sp>
    </p:spTree>
    <p:extLst>
      <p:ext uri="{BB962C8B-B14F-4D97-AF65-F5344CB8AC3E}">
        <p14:creationId xmlns:p14="http://schemas.microsoft.com/office/powerpoint/2010/main" val="9674543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4294, 4297</a:t>
            </a:r>
          </a:p>
          <a:p>
            <a:pPr lvl="1" algn="just">
              <a:buFont typeface="Arial" panose="020B0604020202020204" pitchFamily="34" charset="0"/>
              <a:buChar char="–"/>
              <a:defRPr/>
            </a:pPr>
            <a:r>
              <a:rPr lang="en-US" altLang="zh-CN" sz="1600" dirty="0"/>
              <a:t>as specified in doc.: 24/0336r0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kern="0" dirty="0" smtClean="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24/0336r0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624662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12    </a:t>
            </a:r>
            <a:r>
              <a:rPr lang="en-US" altLang="zh-CN" sz="2800" dirty="0">
                <a:solidFill>
                  <a:srgbClr val="00B0F0"/>
                </a:solidFill>
                <a:cs typeface="Times New Roman" panose="02020603050405020304" pitchFamily="18" charset="0"/>
              </a:rPr>
              <a:t>(Monday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096877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4272, 4273, 4274, 4076, 4139, 4089, 4137, 4302, 4303, 4182, 4183, 4205, 4206, 4002, 4003, 4213, 4220, 4221, 4223, 4224, 4225, 4227, 4228, 4229, 4230, 4231, 4232, 4233, 4234, 4235, 4236, 4237, 4238, 4239, 4240, 4241, 4263, 4265, 4222, 4226, 4198, 4305, 4069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11-24/0370r2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94247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a:t>
            </a:r>
            <a:r>
              <a:rPr lang="en-US" altLang="zh-CN" dirty="0"/>
              <a:t>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4021, 4059, 4060, 4062, 4063, 4191, 4281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11-24/0542r0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439526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13    (Wednesday AM </a:t>
            </a:r>
            <a:r>
              <a:rPr lang="en-US" altLang="zh-CN" sz="2800" dirty="0">
                <a:solidFill>
                  <a:srgbClr val="00B0F0"/>
                </a:solidFill>
                <a:cs typeface="Times New Roman" panose="02020603050405020304" pitchFamily="18" charset="0"/>
              </a:rPr>
              <a:t>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6495103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4280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Narengerile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p>
        </p:txBody>
      </p:sp>
    </p:spTree>
    <p:extLst>
      <p:ext uri="{BB962C8B-B14F-4D97-AF65-F5344CB8AC3E}">
        <p14:creationId xmlns:p14="http://schemas.microsoft.com/office/powerpoint/2010/main" val="29069843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4285 and 4295</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11-24-0555r1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11-24-0555r1</a:t>
            </a:r>
            <a:endParaRPr lang="en-US" altLang="zh-CN" kern="0" dirty="0"/>
          </a:p>
          <a:p>
            <a:pPr marL="628650" lvl="2">
              <a:buFont typeface="微软雅黑" panose="020B0503020204020204" pitchFamily="34" charset="-122"/>
              <a:buChar char="–"/>
              <a:defRPr/>
            </a:pPr>
            <a:r>
              <a:rPr lang="en-US" altLang="zh-CN" kern="0" dirty="0"/>
              <a:t>SP Result: 19Y, 4N, 11 A</a:t>
            </a:r>
            <a:endParaRPr lang="en-US" altLang="zh-CN" sz="1050" b="1" kern="0" dirty="0"/>
          </a:p>
        </p:txBody>
      </p:sp>
    </p:spTree>
    <p:extLst>
      <p:ext uri="{BB962C8B-B14F-4D97-AF65-F5344CB8AC3E}">
        <p14:creationId xmlns:p14="http://schemas.microsoft.com/office/powerpoint/2010/main" val="22893858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4186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11-24-0564r2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11-24-0564r2</a:t>
            </a:r>
            <a:endParaRPr lang="en-US" altLang="zh-CN" kern="0" dirty="0"/>
          </a:p>
        </p:txBody>
      </p:sp>
    </p:spTree>
    <p:extLst>
      <p:ext uri="{BB962C8B-B14F-4D97-AF65-F5344CB8AC3E}">
        <p14:creationId xmlns:p14="http://schemas.microsoft.com/office/powerpoint/2010/main" val="391487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4187, 4188</a:t>
            </a:r>
            <a:endParaRPr lang="en-US" altLang="zh-CN" sz="1600" dirty="0"/>
          </a:p>
          <a:p>
            <a:pPr lvl="1" algn="just">
              <a:buFont typeface="Arial" panose="020B0604020202020204" pitchFamily="34" charset="0"/>
              <a:buChar char="–"/>
              <a:defRPr/>
            </a:pPr>
            <a:endParaRPr lang="zh-CN" altLang="zh-CN" sz="1600" dirty="0" smtClean="0"/>
          </a:p>
          <a:p>
            <a:pPr marL="342900" lvl="1" indent="-342900" algn="just">
              <a:buFont typeface="Arial" panose="020B0604020202020204" pitchFamily="34" charset="0"/>
              <a:buChar char="•"/>
              <a:defRPr/>
            </a:pPr>
            <a:r>
              <a:rPr lang="en-US" altLang="zh-CN" sz="1800" b="1" dirty="0" smtClean="0"/>
              <a:t>With </a:t>
            </a:r>
            <a:r>
              <a:rPr lang="en-US" altLang="zh-CN" sz="1800" b="1" dirty="0"/>
              <a:t>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Henry Ptasinski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p>
        </p:txBody>
      </p:sp>
    </p:spTree>
    <p:extLst>
      <p:ext uri="{BB962C8B-B14F-4D97-AF65-F5344CB8AC3E}">
        <p14:creationId xmlns:p14="http://schemas.microsoft.com/office/powerpoint/2010/main" val="34839428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536</a:t>
            </a:r>
            <a:endParaRPr lang="en-US" altLang="en-US" sz="3600" dirty="0"/>
          </a:p>
        </p:txBody>
      </p:sp>
      <p:sp>
        <p:nvSpPr>
          <p:cNvPr id="5" name="Rectangle 3"/>
          <p:cNvSpPr txBox="1">
            <a:spLocks noChangeArrowheads="1"/>
          </p:cNvSpPr>
          <p:nvPr/>
        </p:nvSpPr>
        <p:spPr bwMode="auto">
          <a:xfrm>
            <a:off x="762000" y="1295400"/>
            <a:ext cx="10744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11-23-2095r2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(17Y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b="1" dirty="0">
                <a:highlight>
                  <a:srgbClr val="00FF00"/>
                </a:highlight>
              </a:rPr>
              <a:t>Motion Passes </a:t>
            </a:r>
            <a:r>
              <a:rPr lang="en-US" altLang="zh-CN" sz="1800" b="1" dirty="0" smtClean="0">
                <a:highlight>
                  <a:srgbClr val="00FF00"/>
                </a:highlight>
              </a:rPr>
              <a:t>(17Y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2A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dirty="0" smtClean="0"/>
              <a:t>: </a:t>
            </a:r>
            <a:r>
              <a:rPr lang="en-US" altLang="zh-CN" sz="1050" kern="0" dirty="0"/>
              <a:t>Unanimous consent</a:t>
            </a:r>
            <a:endParaRPr lang="en-US" altLang="zh-CN" sz="1050" b="1" kern="0" dirty="0"/>
          </a:p>
        </p:txBody>
      </p:sp>
    </p:spTree>
    <p:extLst>
      <p:ext uri="{BB962C8B-B14F-4D97-AF65-F5344CB8AC3E}">
        <p14:creationId xmlns:p14="http://schemas.microsoft.com/office/powerpoint/2010/main" val="26926283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14    (Thursday AM 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05008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Mahmoud Kamel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600" kern="0" dirty="0"/>
          </a:p>
        </p:txBody>
      </p:sp>
    </p:spTree>
    <p:extLst>
      <p:ext uri="{BB962C8B-B14F-4D97-AF65-F5344CB8AC3E}">
        <p14:creationId xmlns:p14="http://schemas.microsoft.com/office/powerpoint/2010/main" val="28674880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4058, 4061, 4064, 4100, 4189, 4192, 4246, and 4190</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smtClean="0">
                <a:solidFill>
                  <a:srgbClr val="FF0000"/>
                </a:solidFill>
              </a:rPr>
              <a:t>24/0611r1</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Christian Berger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solidFill>
                  <a:srgbClr val="FF0000"/>
                </a:solidFill>
              </a:rPr>
              <a:t>24/0611r1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3853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solidFill>
                  <a:srgbClr val="FF0000"/>
                </a:solidFill>
              </a:rPr>
              <a:t>539</a:t>
            </a:r>
            <a:r>
              <a:rPr lang="en-US" altLang="zh-CN" sz="4000" dirty="0" smtClean="0"/>
              <a:t>: </a:t>
            </a:r>
            <a:r>
              <a:rPr lang="en-US" altLang="zh-CN" sz="4000" dirty="0" smtClean="0"/>
              <a:t>MDR </a:t>
            </a:r>
            <a:r>
              <a:rPr lang="en-US" altLang="zh-CN" sz="4000" dirty="0"/>
              <a:t>approval</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dirty="0"/>
              <a:t>Move to approve the P802.11bf Mandatory Draft Review (MDR) report in </a:t>
            </a:r>
            <a:r>
              <a:rPr lang="en-US" altLang="zh-CN" sz="1800" dirty="0" smtClean="0">
                <a:solidFill>
                  <a:srgbClr val="FF0000"/>
                </a:solidFill>
              </a:rPr>
              <a:t>11-24-0141r8 </a:t>
            </a:r>
            <a:r>
              <a:rPr lang="en-US" altLang="zh-CN" sz="1800" dirty="0"/>
              <a:t>and apply to the </a:t>
            </a:r>
            <a:r>
              <a:rPr lang="en-US" altLang="zh-CN" sz="1800" dirty="0" err="1"/>
              <a:t>TGbf</a:t>
            </a:r>
            <a:r>
              <a:rPr lang="en-US" altLang="zh-CN" sz="1800" dirty="0"/>
              <a:t> draft.</a:t>
            </a:r>
          </a:p>
          <a:p>
            <a:pPr marL="342900" lvl="1" indent="-342900" algn="just">
              <a:buFont typeface="Arial" panose="020B0604020202020204" pitchFamily="34" charset="0"/>
              <a:buChar char="•"/>
              <a:defRPr/>
            </a:pPr>
            <a:endParaRPr lang="en-US" altLang="zh-CN" sz="18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smtClean="0">
                <a:solidFill>
                  <a:srgbClr val="FF0000"/>
                </a:solidFill>
              </a:rPr>
              <a:t>11-24-0141r8</a:t>
            </a:r>
            <a:endParaRPr lang="en-US" altLang="zh-CN" dirty="0">
              <a:solidFill>
                <a:srgbClr val="FF0000"/>
              </a:solidFill>
            </a:endParaRP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992629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solidFill>
                  <a:srgbClr val="FF0000"/>
                </a:solidFill>
              </a:rPr>
              <a:t>540</a:t>
            </a:r>
            <a:r>
              <a:rPr lang="en-US" altLang="zh-CN" sz="4000" dirty="0" smtClean="0"/>
              <a:t>: </a:t>
            </a:r>
            <a:r>
              <a:rPr lang="en-US" altLang="zh-CN" sz="4000" dirty="0"/>
              <a:t>Report to EC</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Approve document </a:t>
            </a:r>
            <a:r>
              <a:rPr lang="en-US" altLang="zh-CN" sz="2000" dirty="0" smtClean="0">
                <a:solidFill>
                  <a:srgbClr val="FF0000"/>
                </a:solidFill>
              </a:rPr>
              <a:t>11-24-0419r2</a:t>
            </a:r>
            <a:r>
              <a:rPr lang="en-US" altLang="zh-CN" sz="2000" dirty="0" smtClean="0"/>
              <a:t> </a:t>
            </a:r>
            <a:r>
              <a:rPr lang="en-US" altLang="zh-CN" sz="2000" dirty="0"/>
              <a:t>as the report to the IEEE 802 Executive Committee on the requirements for conditional approval to forward P802.11bf to SA ballot, and grant editorial license to the </a:t>
            </a:r>
            <a:r>
              <a:rPr lang="en-US" altLang="zh-CN" sz="2000" dirty="0" err="1"/>
              <a:t>TGbf</a:t>
            </a:r>
            <a:r>
              <a:rPr lang="en-US" altLang="zh-CN" sz="2000" dirty="0"/>
              <a:t> chair.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solidFill>
                  <a:srgbClr val="FF0000"/>
                </a:solidFill>
              </a:rPr>
              <a:t>11-24-0419r2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600" kern="0" dirty="0"/>
          </a:p>
        </p:txBody>
      </p:sp>
    </p:spTree>
    <p:extLst>
      <p:ext uri="{BB962C8B-B14F-4D97-AF65-F5344CB8AC3E}">
        <p14:creationId xmlns:p14="http://schemas.microsoft.com/office/powerpoint/2010/main" val="15960222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a:t>
            </a:r>
            <a:r>
              <a:rPr lang="en-US" altLang="zh-CN" sz="4000" dirty="0" smtClean="0">
                <a:solidFill>
                  <a:srgbClr val="FF0000"/>
                </a:solidFill>
              </a:rPr>
              <a:t>541</a:t>
            </a:r>
            <a:r>
              <a:rPr lang="en-US" altLang="zh-CN" sz="4000" dirty="0" smtClean="0"/>
              <a:t>: </a:t>
            </a:r>
            <a:r>
              <a:rPr lang="en-US" altLang="zh-CN" sz="4000" dirty="0"/>
              <a:t>Conditional SA Ballot</a:t>
            </a:r>
            <a:endParaRPr lang="en-US" altLang="en-US" sz="3600" dirty="0"/>
          </a:p>
        </p:txBody>
      </p:sp>
      <p:sp>
        <p:nvSpPr>
          <p:cNvPr id="5" name="Rectangle 3"/>
          <p:cNvSpPr txBox="1">
            <a:spLocks noChangeArrowheads="1"/>
          </p:cNvSpPr>
          <p:nvPr/>
        </p:nvSpPr>
        <p:spPr bwMode="auto">
          <a:xfrm>
            <a:off x="723900" y="1600200"/>
            <a:ext cx="10744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Request the IEEE 802 Executive Committee to conditionally approve forwarding P802.11bf to SA ballot.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30901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smtClean="0">
                <a:solidFill>
                  <a:srgbClr val="FF0000"/>
                </a:solidFill>
              </a:rPr>
              <a:t>542</a:t>
            </a:r>
            <a:r>
              <a:rPr lang="en-US" altLang="zh-CN" sz="3200" dirty="0" smtClean="0"/>
              <a:t>: </a:t>
            </a:r>
            <a:r>
              <a:rPr lang="en-US" altLang="zh-CN" sz="3200" dirty="0"/>
              <a:t>CSD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CSD in ec-20-0203r0</a:t>
            </a:r>
          </a:p>
          <a:p>
            <a:pPr lvl="1"/>
            <a:r>
              <a:rPr lang="en-US" altLang="zh-CN" sz="1600" dirty="0">
                <a:hlinkClick r:id="rId3"/>
              </a:rPr>
              <a:t>https://mentor.ieee.org/802-ec/dcn/20/ec-20-0203-00-ACSD-p802-11bf.docx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ec-20-0203r0</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255403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smtClean="0">
                <a:solidFill>
                  <a:srgbClr val="FF0000"/>
                </a:solidFill>
              </a:rPr>
              <a:t>543</a:t>
            </a:r>
            <a:r>
              <a:rPr lang="en-US" altLang="zh-CN" sz="3200" dirty="0" smtClean="0"/>
              <a:t>: </a:t>
            </a:r>
            <a:r>
              <a:rPr lang="en-US" altLang="zh-CN" sz="3200" dirty="0"/>
              <a:t>CAD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CAD in 11-22-1795r2</a:t>
            </a:r>
          </a:p>
          <a:p>
            <a:pPr lvl="1"/>
            <a:r>
              <a:rPr lang="en-US" altLang="zh-CN" sz="1600" dirty="0">
                <a:hlinkClick r:id="rId3"/>
              </a:rPr>
              <a:t>https://mentor.ieee.org/802.11/dcn/22/11-22-1795-02-00bf-tgbf-coexistence-assessment.docx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11-22-1795r2</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6618508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smtClean="0">
                <a:solidFill>
                  <a:srgbClr val="FF0000"/>
                </a:solidFill>
              </a:rPr>
              <a:t>544</a:t>
            </a:r>
            <a:r>
              <a:rPr lang="en-US" altLang="zh-CN" sz="3200" dirty="0" smtClean="0"/>
              <a:t>: </a:t>
            </a:r>
            <a:r>
              <a:rPr lang="en-US" altLang="zh-CN" sz="3200" dirty="0"/>
              <a:t>R</a:t>
            </a:r>
            <a:r>
              <a:rPr lang="en-US" altLang="en-US" sz="3200" dirty="0"/>
              <a:t>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LB281 on P802.11bf D3.0 as contained in document </a:t>
            </a:r>
            <a:r>
              <a:rPr lang="en-US" altLang="zh-CN" sz="2000" dirty="0" smtClean="0"/>
              <a:t>11-24/0028r</a:t>
            </a:r>
            <a:r>
              <a:rPr lang="en-US" altLang="zh-CN" sz="2000" dirty="0" smtClean="0">
                <a:solidFill>
                  <a:srgbClr val="FF0000"/>
                </a:solidFill>
              </a:rPr>
              <a:t>14</a:t>
            </a:r>
            <a:r>
              <a:rPr lang="en-US" altLang="zh-CN" sz="2000" dirty="0" smtClean="0"/>
              <a:t>,</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mentor.ieee.org/802.11/dcn/24/11-24-0028-14-00bf-lb281-comments-and-approved-resolutions.xlsx</a:t>
            </a:r>
            <a:endParaRPr lang="en-US" altLang="zh-CN" sz="2000" dirty="0"/>
          </a:p>
          <a:p>
            <a:pPr marL="354013" indent="0" algn="just">
              <a:buNone/>
            </a:pPr>
            <a:r>
              <a:rPr lang="en-US" altLang="zh-CN" sz="2000" dirty="0"/>
              <a:t>Instruct the editor to prepare P802.11bf </a:t>
            </a:r>
            <a:r>
              <a:rPr lang="en-US" altLang="zh-CN" sz="2000" dirty="0">
                <a:solidFill>
                  <a:srgbClr val="FF0000"/>
                </a:solidFill>
              </a:rPr>
              <a:t>D4.0</a:t>
            </a:r>
            <a:r>
              <a:rPr lang="en-US" altLang="zh-CN" sz="2000" dirty="0"/>
              <a:t> incorporating these resolutions and,</a:t>
            </a:r>
          </a:p>
          <a:p>
            <a:pPr algn="just"/>
            <a:r>
              <a:rPr lang="en-US" altLang="zh-CN" sz="2000" dirty="0"/>
              <a:t>Approve a </a:t>
            </a:r>
            <a:r>
              <a:rPr lang="en-US" altLang="zh-CN" sz="2000" dirty="0">
                <a:solidFill>
                  <a:srgbClr val="FF0000"/>
                </a:solidFill>
              </a:rPr>
              <a:t>20</a:t>
            </a:r>
            <a:r>
              <a:rPr lang="en-US" altLang="zh-CN" sz="2000" dirty="0"/>
              <a:t> day Working Group Recirculation Ballot asking the question “Should P802.11bf </a:t>
            </a:r>
            <a:r>
              <a:rPr lang="en-US" altLang="zh-CN" sz="2000" dirty="0">
                <a:solidFill>
                  <a:srgbClr val="FF0000"/>
                </a:solidFill>
              </a:rPr>
              <a:t>D4.0</a:t>
            </a:r>
            <a:r>
              <a:rPr lang="en-US" altLang="zh-CN" sz="2000" dirty="0"/>
              <a:t> be forwarded to SA Ballot?”</a:t>
            </a:r>
          </a:p>
          <a:p>
            <a:endParaRPr lang="zh-CN" altLang="zh-CN" sz="2000" dirty="0"/>
          </a:p>
          <a:p>
            <a:pPr lvl="0"/>
            <a:r>
              <a:rPr lang="en-GB" altLang="zh-CN" sz="2000" dirty="0"/>
              <a:t>Moved</a:t>
            </a:r>
            <a:r>
              <a:rPr lang="en-GB" altLang="zh-CN" sz="2000" dirty="0" smtClean="0"/>
              <a:t>: </a:t>
            </a:r>
            <a:r>
              <a:rPr lang="en-US" altLang="zh-CN" sz="2000" kern="0" dirty="0"/>
              <a:t>Claudio da Silva </a:t>
            </a:r>
            <a:r>
              <a:rPr lang="en-GB" altLang="zh-CN" sz="2000" dirty="0"/>
              <a:t>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610444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a:t>
            </a:r>
            <a:r>
              <a:rPr lang="en-GB" altLang="zh-CN" sz="3200" dirty="0"/>
              <a:t>PAR 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PAR in 11-23-2095r1</a:t>
            </a:r>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11-23-2095r1</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574959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146239</TotalTime>
  <Words>4909</Words>
  <Application>Microsoft Office PowerPoint</Application>
  <PresentationFormat>宽屏</PresentationFormat>
  <Paragraphs>1279</Paragraphs>
  <Slides>68</Slides>
  <Notes>67</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68</vt:i4>
      </vt:variant>
    </vt:vector>
  </HeadingPairs>
  <TitlesOfParts>
    <vt:vector size="80"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March Plenary 2024</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591</cp:revision>
  <cp:lastPrinted>2014-11-04T15:04:57Z</cp:lastPrinted>
  <dcterms:created xsi:type="dcterms:W3CDTF">2007-04-17T18:10:23Z</dcterms:created>
  <dcterms:modified xsi:type="dcterms:W3CDTF">2024-03-14T17:14:31Z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(3)eANdzZZQWvxPNdSsBHqkF1/EoNKQGUp21y8yz9KsfX+89oYWFxwZkz877HZwpnIV+SxWILgc
nvu57JCGoN5mfPSpYTSoYEA8gdysUrm5qvbFIAJb47z0GTJ2fJI1OOeSNs9psiFK53r92TVV
/IdY76JxWlZTgY1+ge8LUcczPkQ5UbKgeI2lXbGqPkoI1OR5oohO699bpPW3EYLkMAT9mmAi
vr/K49pQ7SJmlVRioJ</vt:lpwstr>
  </property>
  <property fmtid="{D5CDD505-2E9C-101B-9397-08002B2CF9AE}" pid="27" name="_2015_ms_pID_7253431">
    <vt:lpwstr>6oeZ+psrtRqsmaNE/TrWWBYoMckcz6r2p3tUuQr3J0RXgzpFO448CR
7IJ4u6wYQngaIKFYX8QigrGkaaoWxXR3qCqniDMbBGrQGF1RVhtG8wY7fMheQzrcl0ntFE5U
9My/c4nPgR7TOJ9VsRV5+HQmTVDbTDzE4yJap9YjSwH54EbAXv5iUyCDvMjGLUo+jV0otO6Q
Y5nbfJFgwIFJf6qIcXl6EPRRwBa5MbfvPhD5</vt:lpwstr>
  </property>
  <property fmtid="{D5CDD505-2E9C-101B-9397-08002B2CF9AE}" pid="28" name="_2015_ms_pID_7253432">
    <vt:lpwstr>d6vmbbM0peJp1FlQFdVEYnY=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