
<file path=[Content_Types].xml><?xml version="1.0" encoding="utf-8"?>
<Types xmlns="http://schemas.openxmlformats.org/package/2006/content-types">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comments/comment1.xml" ContentType="application/vnd.openxmlformats-officedocument.presentationml.comments+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70"/>
  </p:notesMasterIdLst>
  <p:handoutMasterIdLst>
    <p:handoutMasterId r:id="rId71"/>
  </p:handoutMasterIdLst>
  <p:sldIdLst>
    <p:sldId id="269" r:id="rId2"/>
    <p:sldId id="813" r:id="rId3"/>
    <p:sldId id="424" r:id="rId4"/>
    <p:sldId id="423" r:id="rId5"/>
    <p:sldId id="1288" r:id="rId6"/>
    <p:sldId id="757" r:id="rId7"/>
    <p:sldId id="754" r:id="rId8"/>
    <p:sldId id="755" r:id="rId9"/>
    <p:sldId id="458" r:id="rId10"/>
    <p:sldId id="489" r:id="rId11"/>
    <p:sldId id="814" r:id="rId12"/>
    <p:sldId id="815" r:id="rId13"/>
    <p:sldId id="749" r:id="rId14"/>
    <p:sldId id="767" r:id="rId15"/>
    <p:sldId id="768" r:id="rId16"/>
    <p:sldId id="746" r:id="rId17"/>
    <p:sldId id="1331" r:id="rId18"/>
    <p:sldId id="1294" r:id="rId19"/>
    <p:sldId id="1370" r:id="rId20"/>
    <p:sldId id="1406" r:id="rId21"/>
    <p:sldId id="1413" r:id="rId22"/>
    <p:sldId id="1396" r:id="rId23"/>
    <p:sldId id="877" r:id="rId24"/>
    <p:sldId id="1367" r:id="rId25"/>
    <p:sldId id="897" r:id="rId26"/>
    <p:sldId id="1380" r:id="rId27"/>
    <p:sldId id="1389" r:id="rId28"/>
    <p:sldId id="1390" r:id="rId29"/>
    <p:sldId id="905" r:id="rId30"/>
    <p:sldId id="1163" r:id="rId31"/>
    <p:sldId id="1391" r:id="rId32"/>
    <p:sldId id="1121" r:id="rId33"/>
    <p:sldId id="1122" r:id="rId34"/>
    <p:sldId id="1123" r:id="rId35"/>
    <p:sldId id="1124" r:id="rId36"/>
    <p:sldId id="1125" r:id="rId37"/>
    <p:sldId id="1131" r:id="rId38"/>
    <p:sldId id="1132" r:id="rId39"/>
    <p:sldId id="1133" r:id="rId40"/>
    <p:sldId id="1136" r:id="rId41"/>
    <p:sldId id="1134" r:id="rId42"/>
    <p:sldId id="1137" r:id="rId43"/>
    <p:sldId id="1135" r:id="rId44"/>
    <p:sldId id="1392" r:id="rId45"/>
    <p:sldId id="1393" r:id="rId46"/>
    <p:sldId id="1394" r:id="rId47"/>
    <p:sldId id="1395" r:id="rId48"/>
    <p:sldId id="1397" r:id="rId49"/>
    <p:sldId id="1398" r:id="rId50"/>
    <p:sldId id="1399" r:id="rId51"/>
    <p:sldId id="1407" r:id="rId52"/>
    <p:sldId id="1408" r:id="rId53"/>
    <p:sldId id="1409" r:id="rId54"/>
    <p:sldId id="1410" r:id="rId55"/>
    <p:sldId id="1411" r:id="rId56"/>
    <p:sldId id="1412" r:id="rId57"/>
    <p:sldId id="1138" r:id="rId58"/>
    <p:sldId id="1414" r:id="rId59"/>
    <p:sldId id="1415" r:id="rId60"/>
    <p:sldId id="1416" r:id="rId61"/>
    <p:sldId id="1417" r:id="rId62"/>
    <p:sldId id="1418" r:id="rId63"/>
    <p:sldId id="1419" r:id="rId64"/>
    <p:sldId id="1420" r:id="rId65"/>
    <p:sldId id="1421" r:id="rId66"/>
    <p:sldId id="1422" r:id="rId67"/>
    <p:sldId id="1141" r:id="rId68"/>
    <p:sldId id="1024" r:id="rId69"/>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6"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2832" autoAdjust="0"/>
    <p:restoredTop sz="91622" autoAdjust="0"/>
  </p:normalViewPr>
  <p:slideViewPr>
    <p:cSldViewPr>
      <p:cViewPr varScale="1">
        <p:scale>
          <a:sx n="87" d="100"/>
          <a:sy n="87" d="100"/>
        </p:scale>
        <p:origin x="91" y="130"/>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viewProps" Target="viewProps.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commentAuthors" Target="commentAuthor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notesMaster" Target="notesMasters/notesMaster1.xml"/><Relationship Id="rId75"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tableStyles" Target="tableStyles.xml"/><Relationship Id="rId7" Type="http://schemas.openxmlformats.org/officeDocument/2006/relationships/slide" Target="slides/slide6.xml"/><Relationship Id="rId71" Type="http://schemas.openxmlformats.org/officeDocument/2006/relationships/handoutMaster" Target="handoutMasters/handoutMaster1.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___1.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r>
              <a:rPr lang="en-US" dirty="0"/>
              <a:t>P802.11bf D3.0 CR Status</a:t>
            </a:r>
          </a:p>
        </c:rich>
      </c:tx>
      <c:overlay val="0"/>
      <c:spPr>
        <a:noFill/>
        <a:ln>
          <a:noFill/>
        </a:ln>
        <a:effectLst/>
      </c:spPr>
      <c:txPr>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endParaRPr lang="zh-CN"/>
        </a:p>
      </c:txPr>
    </c:title>
    <c:autoTitleDeleted val="0"/>
    <c:plotArea>
      <c:layout>
        <c:manualLayout>
          <c:layoutTarget val="inner"/>
          <c:xMode val="edge"/>
          <c:yMode val="edge"/>
          <c:x val="0.11294623498792468"/>
          <c:y val="0.16645970674947"/>
          <c:w val="0.86251844759057739"/>
          <c:h val="0.64167057773928859"/>
        </c:manualLayout>
      </c:layout>
      <c:barChart>
        <c:barDir val="col"/>
        <c:grouping val="clustered"/>
        <c:varyColors val="0"/>
        <c:ser>
          <c:idx val="0"/>
          <c:order val="0"/>
          <c:tx>
            <c:strRef>
              <c:f>Sheet1!$B$1</c:f>
              <c:strCache>
                <c:ptCount val="1"/>
                <c:pt idx="0">
                  <c:v>Received</c:v>
                </c:pt>
              </c:strCache>
            </c:strRef>
          </c:tx>
          <c:spPr>
            <a:solidFill>
              <a:srgbClr val="C0000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Sheet1!$B$2:$B$4</c:f>
              <c:numCache>
                <c:formatCode>General</c:formatCode>
                <c:ptCount val="3"/>
                <c:pt idx="0">
                  <c:v>153</c:v>
                </c:pt>
                <c:pt idx="1">
                  <c:v>15</c:v>
                </c:pt>
                <c:pt idx="2">
                  <c:v>140</c:v>
                </c:pt>
              </c:numCache>
            </c:numRef>
          </c:val>
          <c:extLst xmlns:c16r2="http://schemas.microsoft.com/office/drawing/2015/06/chart">
            <c:ext xmlns:c16="http://schemas.microsoft.com/office/drawing/2014/chart" uri="{C3380CC4-5D6E-409C-BE32-E72D297353CC}">
              <c16:uniqueId val="{00000000-2D8D-4E53-9A33-DB4530137398}"/>
            </c:ext>
          </c:extLst>
        </c:ser>
        <c:ser>
          <c:idx val="1"/>
          <c:order val="1"/>
          <c:tx>
            <c:strRef>
              <c:f>Sheet1!$C$1</c:f>
              <c:strCache>
                <c:ptCount val="1"/>
                <c:pt idx="0">
                  <c:v>Resolved</c:v>
                </c:pt>
              </c:strCache>
            </c:strRef>
          </c:tx>
          <c:spPr>
            <a:solidFill>
              <a:srgbClr val="00B05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Sheet1!$C$2:$C$4</c:f>
              <c:numCache>
                <c:formatCode>General</c:formatCode>
                <c:ptCount val="3"/>
                <c:pt idx="0">
                  <c:v>124</c:v>
                </c:pt>
                <c:pt idx="1">
                  <c:v>13</c:v>
                </c:pt>
                <c:pt idx="2">
                  <c:v>140</c:v>
                </c:pt>
              </c:numCache>
            </c:numRef>
          </c:val>
          <c:extLst xmlns:c16r2="http://schemas.microsoft.com/office/drawing/2015/06/chart">
            <c:ext xmlns:c16="http://schemas.microsoft.com/office/drawing/2014/chart" uri="{C3380CC4-5D6E-409C-BE32-E72D297353CC}">
              <c16:uniqueId val="{00000001-2D8D-4E53-9A33-DB4530137398}"/>
            </c:ext>
          </c:extLst>
        </c:ser>
        <c:dLbls>
          <c:dLblPos val="inEnd"/>
          <c:showLegendKey val="0"/>
          <c:showVal val="1"/>
          <c:showCatName val="0"/>
          <c:showSerName val="0"/>
          <c:showPercent val="0"/>
          <c:showBubbleSize val="0"/>
        </c:dLbls>
        <c:gapWidth val="65"/>
        <c:axId val="1963793024"/>
        <c:axId val="1963802816"/>
      </c:barChart>
      <c:catAx>
        <c:axId val="1963793024"/>
        <c:scaling>
          <c:orientation val="minMax"/>
        </c:scaling>
        <c:delete val="0"/>
        <c:axPos val="b"/>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1197" b="0" i="0" u="none" strike="noStrike" kern="1200" cap="all" baseline="0">
                <a:solidFill>
                  <a:schemeClr val="dk1">
                    <a:lumMod val="75000"/>
                    <a:lumOff val="25000"/>
                  </a:schemeClr>
                </a:solidFill>
                <a:latin typeface="+mn-lt"/>
                <a:ea typeface="+mn-ea"/>
                <a:cs typeface="+mn-cs"/>
              </a:defRPr>
            </a:pPr>
            <a:endParaRPr lang="zh-CN"/>
          </a:p>
        </c:txPr>
        <c:crossAx val="1963802816"/>
        <c:crosses val="autoZero"/>
        <c:auto val="1"/>
        <c:lblAlgn val="ctr"/>
        <c:lblOffset val="100"/>
        <c:noMultiLvlLbl val="0"/>
      </c:catAx>
      <c:valAx>
        <c:axId val="1963802816"/>
        <c:scaling>
          <c:orientation val="minMax"/>
        </c:scaling>
        <c:delete val="1"/>
        <c:axPos val="l"/>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numFmt formatCode="General" sourceLinked="1"/>
        <c:majorTickMark val="none"/>
        <c:minorTickMark val="none"/>
        <c:tickLblPos val="nextTo"/>
        <c:crossAx val="1963793024"/>
        <c:crosses val="autoZero"/>
        <c:crossBetween val="between"/>
      </c:valAx>
      <c:spPr>
        <a:noFill/>
        <a:ln>
          <a:noFill/>
        </a:ln>
        <a:effectLst/>
      </c:spPr>
    </c:plotArea>
    <c:legend>
      <c:legendPos val="b"/>
      <c:overlay val="0"/>
      <c:spPr>
        <a:solidFill>
          <a:schemeClr val="lt1">
            <a:lumMod val="95000"/>
            <a:alpha val="39000"/>
          </a:schemeClr>
        </a:solidFill>
        <a:ln>
          <a:noFill/>
        </a:ln>
        <a:effectLst/>
      </c:spPr>
      <c:txPr>
        <a:bodyPr rot="0" spcFirstLastPara="1" vertOverflow="ellipsis" vert="horz" wrap="square" anchor="ctr" anchorCtr="1"/>
        <a:lstStyle/>
        <a:p>
          <a:pPr>
            <a:defRPr sz="1197" b="0" i="0" u="none" strike="noStrike" kern="1200" baseline="0">
              <a:solidFill>
                <a:schemeClr val="dk1">
                  <a:lumMod val="75000"/>
                  <a:lumOff val="25000"/>
                </a:schemeClr>
              </a:solidFill>
              <a:latin typeface="+mn-lt"/>
              <a:ea typeface="+mn-ea"/>
              <a:cs typeface="+mn-cs"/>
            </a:defRPr>
          </a:pPr>
          <a:endParaRPr lang="zh-CN"/>
        </a:p>
      </c:txPr>
    </c:legend>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zh-CN"/>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5">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defRPr sz="1197"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1197"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comments/comment1.xml><?xml version="1.0" encoding="utf-8"?>
<p:cmLst xmlns:a="http://schemas.openxmlformats.org/drawingml/2006/main" xmlns:r="http://schemas.openxmlformats.org/officeDocument/2006/relationships" xmlns:p="http://schemas.openxmlformats.org/presentationml/2006/main">
  <p:cm authorId="1" dt="2023-11-02T14:53:24.103" idx="4">
    <p:pos x="6851" y="1352"/>
    <p:text>confirm the revision number</p:text>
    <p:extLst>
      <p:ext uri="{C676402C-5697-4E1C-873F-D02D1690AC5C}">
        <p15:threadingInfo xmlns:p15="http://schemas.microsoft.com/office/powerpoint/2012/main" timeZoneBias="-480"/>
      </p:ext>
    </p:extLst>
  </p:cm>
</p: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1804029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4899037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5084917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7642970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a:p>
          <a:p>
            <a:endParaRPr lang="en-US" altLang="en-US" dirty="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0742409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8229080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a:highlight>
                  <a:srgbClr val="00FF00"/>
                </a:highlight>
              </a:rPr>
              <a:t>Approved by unanimous consent</a:t>
            </a:r>
            <a:endParaRPr lang="zh-CN" altLang="en-US" dirty="0"/>
          </a:p>
        </p:txBody>
      </p:sp>
    </p:spTree>
    <p:extLst>
      <p:ext uri="{BB962C8B-B14F-4D97-AF65-F5344CB8AC3E}">
        <p14:creationId xmlns:p14="http://schemas.microsoft.com/office/powerpoint/2010/main" val="198480487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24</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5735030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511215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1876504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7429095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811388506"/>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7736533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30</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5848847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31</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398332737"/>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67302007"/>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57291783"/>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971909166"/>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20228951"/>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264949188"/>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88865921"/>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2344590"/>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41922311"/>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6731833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32859954"/>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35320995"/>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85927181"/>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920366048"/>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47902418"/>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75841837"/>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94625598"/>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152548492"/>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46557626"/>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230910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050421391"/>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10453320"/>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6031021"/>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760108658"/>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54758655"/>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09290443"/>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010060946"/>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33582611"/>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r>
              <a:rPr lang="en-US" altLang="zh-CN" sz="1200" kern="1200" dirty="0">
                <a:solidFill>
                  <a:srgbClr val="000000"/>
                </a:solidFill>
                <a:highlight>
                  <a:srgbClr val="00FF00"/>
                </a:highlight>
                <a:latin typeface="Times New Roman" panose="02020603050405020304" pitchFamily="18" charset="0"/>
                <a:ea typeface="MS PGothic" pitchFamily="34" charset="-128"/>
                <a:cs typeface="MS PGothic" charset="0"/>
              </a:rPr>
              <a:t>Approved by unanimous consent</a:t>
            </a:r>
            <a:endParaRPr lang="zh-CN" altLang="en-US" dirty="0"/>
          </a:p>
        </p:txBody>
      </p:sp>
    </p:spTree>
    <p:extLst>
      <p:ext uri="{BB962C8B-B14F-4D97-AF65-F5344CB8AC3E}">
        <p14:creationId xmlns:p14="http://schemas.microsoft.com/office/powerpoint/2010/main" val="1356639274"/>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r>
              <a:rPr lang="en-US" altLang="zh-CN" dirty="0"/>
              <a:t>Need count</a:t>
            </a:r>
            <a:endParaRPr lang="zh-CN" altLang="en-US" dirty="0"/>
          </a:p>
        </p:txBody>
      </p:sp>
    </p:spTree>
    <p:extLst>
      <p:ext uri="{BB962C8B-B14F-4D97-AF65-F5344CB8AC3E}">
        <p14:creationId xmlns:p14="http://schemas.microsoft.com/office/powerpoint/2010/main" val="396272410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495415680"/>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51746038"/>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87695227"/>
      </p:ext>
    </p:extLst>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15003178"/>
      </p:ext>
    </p:extLst>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88860347"/>
      </p:ext>
    </p:extLst>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4657336"/>
      </p:ext>
    </p:extLst>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9322394"/>
      </p:ext>
    </p:extLst>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lvl="0"/>
            <a:r>
              <a:rPr lang="en-US" altLang="zh-CN" sz="1200" kern="1200" dirty="0">
                <a:solidFill>
                  <a:schemeClr val="tx1"/>
                </a:solidFill>
                <a:effectLst/>
                <a:latin typeface="Times New Roman" pitchFamily="18" charset="0"/>
                <a:ea typeface="MS PGothic" pitchFamily="34" charset="-128"/>
                <a:cs typeface="MS PGothic" charset="0"/>
              </a:rPr>
              <a:t>Do you agree to replace the Sensing Measurement Report element with a field?</a:t>
            </a:r>
            <a:endParaRPr lang="zh-CN" altLang="zh-CN" sz="1200" kern="1200" dirty="0">
              <a:solidFill>
                <a:schemeClr val="tx1"/>
              </a:solidFill>
              <a:effectLst/>
              <a:latin typeface="Times New Roman" pitchFamily="18" charset="0"/>
              <a:ea typeface="MS PGothic" pitchFamily="34" charset="-128"/>
              <a:cs typeface="MS PGothic" charset="0"/>
            </a:endParaRPr>
          </a:p>
          <a:p>
            <a:r>
              <a:rPr lang="en-US" altLang="zh-CN" sz="1200" kern="1200" dirty="0">
                <a:solidFill>
                  <a:schemeClr val="tx1"/>
                </a:solidFill>
                <a:effectLst/>
                <a:latin typeface="Times New Roman" pitchFamily="18" charset="0"/>
                <a:ea typeface="MS PGothic" pitchFamily="34" charset="-128"/>
                <a:cs typeface="MS PGothic" charset="0"/>
              </a:rPr>
              <a:t>Note: The content of the field is based on the content of the Sensing Measurement Report element. </a:t>
            </a:r>
            <a:endParaRPr lang="zh-CN" altLang="zh-CN" sz="1200" kern="1200" dirty="0">
              <a:solidFill>
                <a:schemeClr val="tx1"/>
              </a:solidFill>
              <a:effectLst/>
              <a:latin typeface="Times New Roman" pitchFamily="18" charset="0"/>
              <a:ea typeface="MS PGothic" pitchFamily="34" charset="-128"/>
              <a:cs typeface="MS PGothic" charset="0"/>
            </a:endParaRPr>
          </a:p>
          <a:p>
            <a:endParaRPr lang="zh-CN" altLang="en-US" dirty="0"/>
          </a:p>
        </p:txBody>
      </p:sp>
    </p:spTree>
    <p:extLst>
      <p:ext uri="{BB962C8B-B14F-4D97-AF65-F5344CB8AC3E}">
        <p14:creationId xmlns:p14="http://schemas.microsoft.com/office/powerpoint/2010/main" val="265680495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6144324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31" name="Rectangle 7"/>
          <p:cNvSpPr>
            <a:spLocks noChangeArrowheads="1"/>
          </p:cNvSpPr>
          <p:nvPr/>
        </p:nvSpPr>
        <p:spPr bwMode="auto">
          <a:xfrm>
            <a:off x="8220953" y="304027"/>
            <a:ext cx="3513847"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IEEE </a:t>
            </a:r>
            <a:r>
              <a:rPr lang="en-US" altLang="en-US" sz="1800" b="1" dirty="0" smtClean="0"/>
              <a:t>802.11-23/0</a:t>
            </a:r>
            <a:r>
              <a:rPr lang="en-US" altLang="zh-CN" sz="1800" b="1" dirty="0" smtClean="0"/>
              <a:t>239</a:t>
            </a:r>
            <a:r>
              <a:rPr lang="en-US" altLang="en-US" sz="1800" b="1" dirty="0" smtClean="0"/>
              <a:t>r11</a:t>
            </a:r>
            <a:endParaRPr lang="en-US" altLang="en-US" sz="1800" b="1" dirty="0"/>
          </a:p>
        </p:txBody>
      </p:sp>
      <p:sp>
        <p:nvSpPr>
          <p:cNvPr id="2" name="Line 8"/>
          <p:cNvSpPr>
            <a:spLocks noChangeShapeType="1"/>
          </p:cNvSpPr>
          <p:nvPr/>
        </p:nvSpPr>
        <p:spPr bwMode="auto">
          <a:xfrm>
            <a:off x="457200" y="609600"/>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4572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a:t>Meeting Agenda</a:t>
            </a:r>
          </a:p>
        </p:txBody>
      </p:sp>
      <p:sp>
        <p:nvSpPr>
          <p:cNvPr id="11" name="Rectangle 7"/>
          <p:cNvSpPr>
            <a:spLocks noChangeArrowheads="1"/>
          </p:cNvSpPr>
          <p:nvPr userDrawn="1"/>
        </p:nvSpPr>
        <p:spPr bwMode="auto">
          <a:xfrm>
            <a:off x="457200" y="318315"/>
            <a:ext cx="118205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a:t>March 2024</a:t>
            </a:r>
            <a:endParaRPr lang="en-US" altLang="en-US" sz="1800" b="1" dirty="0"/>
          </a:p>
        </p:txBody>
      </p:sp>
      <p:sp>
        <p:nvSpPr>
          <p:cNvPr id="12" name="Line 8"/>
          <p:cNvSpPr>
            <a:spLocks noChangeShapeType="1"/>
          </p:cNvSpPr>
          <p:nvPr userDrawn="1"/>
        </p:nvSpPr>
        <p:spPr bwMode="auto">
          <a:xfrm>
            <a:off x="457200" y="6475413"/>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3" name="Rectangle 5"/>
          <p:cNvSpPr txBox="1">
            <a:spLocks noChangeArrowheads="1"/>
          </p:cNvSpPr>
          <p:nvPr userDrawn="1"/>
        </p:nvSpPr>
        <p:spPr bwMode="auto">
          <a:xfrm>
            <a:off x="8064500"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dirty="0"/>
              <a:t>Tony Xiao Han (Huawei)</a:t>
            </a:r>
          </a:p>
        </p:txBody>
      </p:sp>
      <p:sp>
        <p:nvSpPr>
          <p:cNvPr id="14" name="Rectangle 6"/>
          <p:cNvSpPr txBox="1">
            <a:spLocks noChangeArrowheads="1"/>
          </p:cNvSpPr>
          <p:nvPr userDrawn="1"/>
        </p:nvSpPr>
        <p:spPr bwMode="auto">
          <a:xfrm>
            <a:off x="5828299" y="6474897"/>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a:t>Slide </a:t>
            </a:r>
            <a:fld id="{5DFA9695-C1BB-41B2-BF85-AF49C303836D}"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1/dcn/24/11-24-0185-01-00bf-ieee-802-11bf-january-2024-interim-meeting-minutes.docx" TargetMode="External"/><Relationship Id="rId2" Type="http://schemas.openxmlformats.org/officeDocument/2006/relationships/notesSlide" Target="../notesSlides/notesSlide22.xml"/><Relationship Id="rId1" Type="http://schemas.openxmlformats.org/officeDocument/2006/relationships/slideLayout" Target="../slideLayouts/slideLayout1.xml"/><Relationship Id="rId4" Type="http://schemas.openxmlformats.org/officeDocument/2006/relationships/hyperlink" Target="https://mentor.ieee.org/802.11/dcn/24/11-24-0211-06-00bf-ieee-802-11bf-teleconference-minutes-january-march-2024.docx" TargetMode="Externa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hyperlink" Target="https://cvent.me/PE85XZ" TargetMode="External"/><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1.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1.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1.xml"/></Relationships>
</file>

<file path=ppt/slides/_rels/slide62.xml.rels><?xml version="1.0" encoding="UTF-8" standalone="yes"?>
<Relationships xmlns="http://schemas.openxmlformats.org/package/2006/relationships"><Relationship Id="rId3" Type="http://schemas.openxmlformats.org/officeDocument/2006/relationships/hyperlink" Target="https://mentor.ieee.org/802-ec/dcn/20/ec-20-0203-00-ACSD-p802-11bf.docx" TargetMode="External"/><Relationship Id="rId2" Type="http://schemas.openxmlformats.org/officeDocument/2006/relationships/notesSlide" Target="../notesSlides/notesSlide61.xml"/><Relationship Id="rId1" Type="http://schemas.openxmlformats.org/officeDocument/2006/relationships/slideLayout" Target="../slideLayouts/slideLayout1.xml"/></Relationships>
</file>

<file path=ppt/slides/_rels/slide63.xml.rels><?xml version="1.0" encoding="UTF-8" standalone="yes"?>
<Relationships xmlns="http://schemas.openxmlformats.org/package/2006/relationships"><Relationship Id="rId3" Type="http://schemas.openxmlformats.org/officeDocument/2006/relationships/hyperlink" Target="https://mentor.ieee.org/802.11/dcn/22/11-22-1795-02-00bf-tgbf-coexistence-assessment.docx" TargetMode="External"/><Relationship Id="rId2" Type="http://schemas.openxmlformats.org/officeDocument/2006/relationships/notesSlide" Target="../notesSlides/notesSlide62.xml"/><Relationship Id="rId1" Type="http://schemas.openxmlformats.org/officeDocument/2006/relationships/slideLayout" Target="../slideLayouts/slideLayout1.xml"/></Relationships>
</file>

<file path=ppt/slides/_rels/slide64.xml.rels><?xml version="1.0" encoding="UTF-8" standalone="yes"?>
<Relationships xmlns="http://schemas.openxmlformats.org/package/2006/relationships"><Relationship Id="rId3" Type="http://schemas.openxmlformats.org/officeDocument/2006/relationships/hyperlink" Target="https://mentor.ieee.org/802.11/dcn/24/11-24-0028-14-00bf-lb281-comments-and-approved-resolutions.xlsx" TargetMode="External"/><Relationship Id="rId2" Type="http://schemas.openxmlformats.org/officeDocument/2006/relationships/notesSlide" Target="../notesSlides/notesSlide63.xml"/><Relationship Id="rId1" Type="http://schemas.openxmlformats.org/officeDocument/2006/relationships/slideLayout" Target="../slideLayouts/slideLayout1.xml"/><Relationship Id="rId4" Type="http://schemas.openxmlformats.org/officeDocument/2006/relationships/comments" Target="../comments/comment1.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1.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65.xml"/><Relationship Id="rId1" Type="http://schemas.openxmlformats.org/officeDocument/2006/relationships/slideLayout" Target="../slideLayouts/slideLayout1.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66.xml"/><Relationship Id="rId1" Type="http://schemas.openxmlformats.org/officeDocument/2006/relationships/slideLayout" Target="../slideLayouts/slideLayout1.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67.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457200" y="914400"/>
            <a:ext cx="11277600" cy="1066800"/>
          </a:xfrm>
        </p:spPr>
        <p:txBody>
          <a:bodyPr/>
          <a:lstStyle/>
          <a:p>
            <a:r>
              <a:rPr lang="en-US" altLang="en-US" sz="3600" dirty="0"/>
              <a:t>Task Group </a:t>
            </a:r>
            <a:r>
              <a:rPr lang="en-US" altLang="zh-CN" sz="3600" dirty="0"/>
              <a:t>bf</a:t>
            </a:r>
            <a:r>
              <a:rPr lang="en-US" altLang="en-US" sz="3600" dirty="0"/>
              <a:t/>
            </a:r>
            <a:br>
              <a:rPr lang="en-US" altLang="en-US" sz="3600" dirty="0"/>
            </a:br>
            <a:r>
              <a:rPr lang="en-US" altLang="en-US" sz="3600" dirty="0"/>
              <a:t>Meeting agenda, </a:t>
            </a:r>
            <a:r>
              <a:rPr lang="en-US" altLang="en-US" sz="3600" dirty="0">
                <a:solidFill>
                  <a:srgbClr val="0000FF"/>
                </a:solidFill>
              </a:rPr>
              <a:t>March</a:t>
            </a:r>
            <a:r>
              <a:rPr lang="en-US" altLang="zh-CN" sz="3600" dirty="0">
                <a:solidFill>
                  <a:srgbClr val="0000FF"/>
                </a:solidFill>
              </a:rPr>
              <a:t> Plenary </a:t>
            </a:r>
            <a:r>
              <a:rPr lang="en-US" altLang="en-US" sz="3600" dirty="0"/>
              <a:t>2024</a:t>
            </a:r>
          </a:p>
        </p:txBody>
      </p:sp>
      <p:sp>
        <p:nvSpPr>
          <p:cNvPr id="4101" name="Rectangle 6"/>
          <p:cNvSpPr>
            <a:spLocks noGrp="1" noChangeArrowheads="1"/>
          </p:cNvSpPr>
          <p:nvPr>
            <p:ph type="body" idx="1"/>
          </p:nvPr>
        </p:nvSpPr>
        <p:spPr>
          <a:xfrm>
            <a:off x="2209800" y="2514600"/>
            <a:ext cx="7772400" cy="381000"/>
          </a:xfrm>
        </p:spPr>
        <p:txBody>
          <a:bodyPr/>
          <a:lstStyle/>
          <a:p>
            <a:pPr algn="ctr">
              <a:buFontTx/>
              <a:buNone/>
            </a:pPr>
            <a:r>
              <a:rPr lang="en-US" altLang="en-US" sz="2000" dirty="0"/>
              <a:t>Date:</a:t>
            </a:r>
            <a:r>
              <a:rPr lang="en-US" altLang="en-US" sz="2000" b="0" dirty="0"/>
              <a:t> 2024-03-11</a:t>
            </a:r>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extLst>
              <p:ext uri="{D42A27DB-BD31-4B8C-83A1-F6EECF244321}">
                <p14:modId xmlns:p14="http://schemas.microsoft.com/office/powerpoint/2010/main" val="1478343348"/>
              </p:ext>
            </p:extLst>
          </p:nvPr>
        </p:nvGraphicFramePr>
        <p:xfrm>
          <a:off x="2362200" y="3671889"/>
          <a:ext cx="7620000" cy="915353"/>
        </p:xfrm>
        <a:graphic>
          <a:graphicData uri="http://schemas.openxmlformats.org/drawingml/2006/table">
            <a:tbl>
              <a:tblPr firstRow="1" bandRow="1">
                <a:tableStyleId>{F5AB1C69-6EDB-4FF4-983F-18BD219EF322}</a:tableStyleId>
              </a:tblPr>
              <a:tblGrid>
                <a:gridCol w="1524000">
                  <a:extLst>
                    <a:ext uri="{9D8B030D-6E8A-4147-A177-3AD203B41FA5}">
                      <a16:colId xmlns="" xmlns:a16="http://schemas.microsoft.com/office/drawing/2014/main" val="20000"/>
                    </a:ext>
                  </a:extLst>
                </a:gridCol>
                <a:gridCol w="1203158">
                  <a:extLst>
                    <a:ext uri="{9D8B030D-6E8A-4147-A177-3AD203B41FA5}">
                      <a16:colId xmlns="" xmlns:a16="http://schemas.microsoft.com/office/drawing/2014/main" val="20001"/>
                    </a:ext>
                  </a:extLst>
                </a:gridCol>
                <a:gridCol w="2165684">
                  <a:extLst>
                    <a:ext uri="{9D8B030D-6E8A-4147-A177-3AD203B41FA5}">
                      <a16:colId xmlns="" xmlns:a16="http://schemas.microsoft.com/office/drawing/2014/main" val="20002"/>
                    </a:ext>
                  </a:extLst>
                </a:gridCol>
                <a:gridCol w="802105">
                  <a:extLst>
                    <a:ext uri="{9D8B030D-6E8A-4147-A177-3AD203B41FA5}">
                      <a16:colId xmlns="" xmlns:a16="http://schemas.microsoft.com/office/drawing/2014/main" val="20003"/>
                    </a:ext>
                  </a:extLst>
                </a:gridCol>
                <a:gridCol w="1925053">
                  <a:extLst>
                    <a:ext uri="{9D8B030D-6E8A-4147-A177-3AD203B41FA5}">
                      <a16:colId xmlns="" xmlns:a16="http://schemas.microsoft.com/office/drawing/2014/main" val="20004"/>
                    </a:ext>
                  </a:extLst>
                </a:gridCol>
              </a:tblGrid>
              <a:tr h="275273">
                <a:tc>
                  <a:txBody>
                    <a:bodyPr/>
                    <a:lstStyle/>
                    <a:p>
                      <a:pPr algn="ctr"/>
                      <a:r>
                        <a:rPr lang="en-US" sz="1200" dirty="0">
                          <a:solidFill>
                            <a:schemeClr val="tx1"/>
                          </a:solidFill>
                        </a:rPr>
                        <a:t>Name</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Affiliation</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Address</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Phone</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Email</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10000"/>
                  </a:ext>
                </a:extLst>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a:solidFill>
                            <a:srgbClr val="000000"/>
                          </a:solidFill>
                          <a:latin typeface="+mn-lt"/>
                          <a:ea typeface="Times New Roman"/>
                          <a:cs typeface="Arial"/>
                        </a:rPr>
                        <a:t>Tony Xiao Han</a:t>
                      </a:r>
                      <a:endParaRPr lang="en-US" sz="14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a:solidFill>
                            <a:srgbClr val="000000"/>
                          </a:solidFill>
                          <a:latin typeface="+mn-lt"/>
                          <a:ea typeface="Times New Roman"/>
                          <a:cs typeface="Arial"/>
                        </a:rPr>
                        <a:t>Huawei Technologies Co., Ltd.</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a:solidFill>
                            <a:srgbClr val="000000"/>
                          </a:solidFill>
                          <a:latin typeface="+mn-lt"/>
                          <a:ea typeface="Times New Roman"/>
                          <a:cs typeface="Arial"/>
                        </a:rPr>
                        <a:t>F3, Huawei Base, Shenzhen, China</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10001"/>
                  </a:ext>
                </a:extLst>
              </a:tr>
            </a:tbl>
          </a:graphicData>
        </a:graphic>
      </p:graphicFrame>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457200" y="12954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b="0" u="sng" dirty="0">
              <a:solidFill>
                <a:srgbClr val="FF0000"/>
              </a:solidFill>
              <a:latin typeface="Arial" panose="020B0604020202020204" pitchFamily="34" charset="0"/>
            </a:endParaRPr>
          </a:p>
          <a:p>
            <a:pPr algn="just">
              <a:spcAft>
                <a:spcPts val="550"/>
              </a:spcAft>
              <a:buClr>
                <a:srgbClr val="CC3300"/>
              </a:buClr>
              <a:buSzPct val="50000"/>
              <a:buNone/>
            </a:pPr>
            <a:r>
              <a:rPr lang="en-US" altLang="en-US" sz="2000" dirty="0"/>
              <a:t>The patent policy and the procedures used to execute that policy are documented in the:</a:t>
            </a:r>
          </a:p>
          <a:p>
            <a:pPr>
              <a:spcAft>
                <a:spcPts val="550"/>
              </a:spcAft>
              <a:buSzPct val="50000"/>
              <a:buFont typeface="Monotype Sorts" charset="2"/>
              <a:buChar char="l"/>
            </a:pPr>
            <a:r>
              <a:rPr lang="en-US" altLang="en-US" sz="2000" dirty="0"/>
              <a:t>IEEE-SA Standards Board Bylaws (</a:t>
            </a:r>
            <a:r>
              <a:rPr lang="en-US" altLang="en-US" sz="2000" dirty="0">
                <a:hlinkClick r:id="rId3"/>
              </a:rPr>
              <a:t>http://standards.ieee.org/develop/policies/bylaws/sect6-7.html#6</a:t>
            </a:r>
            <a:r>
              <a:rPr lang="en-US" altLang="en-US" sz="2000" dirty="0"/>
              <a:t>)  </a:t>
            </a:r>
          </a:p>
          <a:p>
            <a:pPr>
              <a:spcAft>
                <a:spcPts val="550"/>
              </a:spcAft>
              <a:buSzPct val="50000"/>
              <a:buFont typeface="Monotype Sorts" charset="2"/>
              <a:buChar char="l"/>
            </a:pPr>
            <a:r>
              <a:rPr lang="en-US" altLang="en-US" sz="2000" dirty="0"/>
              <a:t>IEEE-SA Standards Board Operations Manual (</a:t>
            </a:r>
            <a:r>
              <a:rPr lang="en-US" altLang="en-US" sz="2000" dirty="0">
                <a:hlinkClick r:id="rId4"/>
              </a:rPr>
              <a:t>http://standards.ieee.org/develop/policies/opman/sect6.html#6.3</a:t>
            </a:r>
            <a:r>
              <a:rPr lang="en-US" altLang="en-US" sz="2000" dirty="0"/>
              <a:t>)</a:t>
            </a:r>
          </a:p>
          <a:p>
            <a:pPr>
              <a:spcBef>
                <a:spcPts val="1800"/>
              </a:spcBef>
              <a:spcAft>
                <a:spcPts val="550"/>
              </a:spcAft>
              <a:buClr>
                <a:srgbClr val="CC3300"/>
              </a:buClr>
              <a:buSzPct val="50000"/>
              <a:buNone/>
            </a:pPr>
            <a:r>
              <a:rPr lang="en-US" altLang="en-US" sz="2000" dirty="0"/>
              <a:t>Material about the patent policy is available at </a:t>
            </a:r>
            <a:r>
              <a:rPr lang="en-US" altLang="en-US" sz="2000" dirty="0">
                <a:hlinkClick r:id="rId5"/>
              </a:rPr>
              <a:t>http://standards.ieee.org/about/sasb/patcom/materials.html</a:t>
            </a:r>
            <a:endParaRPr lang="en-US" altLang="en-US" sz="2000" dirty="0"/>
          </a:p>
          <a:p>
            <a:pPr algn="just">
              <a:spcBef>
                <a:spcPts val="1800"/>
              </a:spcBef>
              <a:spcAft>
                <a:spcPts val="550"/>
              </a:spcAft>
              <a:buClr>
                <a:srgbClr val="CC3300"/>
              </a:buClr>
              <a:buSzPct val="50000"/>
              <a:buNone/>
            </a:pPr>
            <a:r>
              <a:rPr lang="en-US" altLang="en-US" sz="2000" dirty="0">
                <a:cs typeface="Calibri" panose="020F0502020204030204" pitchFamily="34" charset="0"/>
              </a:rPr>
              <a:t>If you have questions, contact the IEEE-SA Standards Board Patent Committee Administrator at </a:t>
            </a:r>
            <a:r>
              <a:rPr lang="en-US" altLang="en-US" sz="2000" dirty="0">
                <a:cs typeface="Calibri" panose="020F0502020204030204" pitchFamily="34" charset="0"/>
                <a:hlinkClick r:id="rId6"/>
              </a:rPr>
              <a:t>patcom@ieee.org</a:t>
            </a:r>
            <a:endParaRPr lang="en-US" altLang="en-US" sz="2000" dirty="0">
              <a:cs typeface="Calibri" panose="020F0502020204030204" pitchFamily="34" charset="0"/>
            </a:endParaRPr>
          </a:p>
          <a:p>
            <a:pPr algn="just">
              <a:spcBef>
                <a:spcPts val="1800"/>
              </a:spcBef>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Font typeface="Monotype Sorts" charset="2"/>
              <a:buChar char="l"/>
            </a:pPr>
            <a:endParaRPr lang="en-US" altLang="en-US" sz="2800" dirty="0">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400" dirty="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related information</a:t>
            </a:r>
          </a:p>
        </p:txBody>
      </p:sp>
      <p:sp>
        <p:nvSpPr>
          <p:cNvPr id="13319"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#4</a:t>
            </a:r>
            <a:endParaRPr lang="en-US" altLang="en-US" b="0" dirty="0"/>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buFont typeface="Arial" panose="020B0604020202020204" pitchFamily="34" charset="0"/>
              <a:buChar char="•"/>
            </a:pPr>
            <a:r>
              <a:rPr lang="en-US" altLang="en-US"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3200"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20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#5</a:t>
            </a:r>
            <a:endParaRPr lang="en-US" altLang="en-US" b="0" dirty="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524000"/>
            <a:ext cx="11277600" cy="4648200"/>
          </a:xfrm>
        </p:spPr>
        <p:txBody>
          <a:bodyPr/>
          <a:lstStyle/>
          <a:p>
            <a:pPr marL="355600" lvl="2" indent="-285750">
              <a:buSzPct val="150000"/>
              <a:buFont typeface="Arial" panose="020B0604020202020204" pitchFamily="34" charset="0"/>
              <a:buChar char="•"/>
            </a:pPr>
            <a:r>
              <a:rPr lang="en-US" altLang="zh-CN"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sz="1800" dirty="0"/>
              <a:t>IEEE SA Copyright Policy, see </a:t>
            </a:r>
            <a:br>
              <a:rPr lang="en-US" altLang="zh-CN" sz="1800" dirty="0"/>
            </a:br>
            <a:r>
              <a:rPr lang="en-US" altLang="zh-CN" sz="1800" dirty="0"/>
              <a:t>	Clause 7 of the IEEE SA Standards Board Bylaws</a:t>
            </a:r>
            <a:br>
              <a:rPr lang="en-US" altLang="zh-CN" sz="1800" dirty="0"/>
            </a:br>
            <a:r>
              <a:rPr lang="en-US" altLang="zh-CN" sz="1800" dirty="0"/>
              <a:t> 	</a:t>
            </a:r>
            <a:r>
              <a:rPr lang="en-US" altLang="zh-CN" dirty="0">
                <a:hlinkClick r:id="rId3"/>
              </a:rPr>
              <a:t>https://standards.ieee.org/about/policies/bylaws/sect6-7.html#7</a:t>
            </a:r>
            <a:r>
              <a:rPr lang="en-US" altLang="zh-CN" dirty="0"/>
              <a:t/>
            </a:r>
            <a:br>
              <a:rPr lang="en-US" altLang="zh-CN" dirty="0"/>
            </a:br>
            <a:r>
              <a:rPr lang="en-US" altLang="zh-CN" sz="1800" dirty="0"/>
              <a:t>	Clause 6.1 of the IEEE SA Standards Board Operations Manual</a:t>
            </a:r>
            <a:br>
              <a:rPr lang="en-US" altLang="zh-CN" sz="1800" dirty="0"/>
            </a:br>
            <a:r>
              <a:rPr lang="en-US" altLang="zh-CN" sz="1800" dirty="0"/>
              <a:t>	</a:t>
            </a: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r>
              <a:rPr lang="en-US" altLang="zh-CN" dirty="0"/>
              <a:t>IEEE SA Copyright Permission</a:t>
            </a:r>
          </a:p>
          <a:p>
            <a:pPr marL="355600" lvl="3" indent="-285750">
              <a:buSzPct val="150000"/>
              <a:buFont typeface="Arial" panose="020B0604020202020204" pitchFamily="34" charset="0"/>
              <a:buChar char="•"/>
            </a:pPr>
            <a:r>
              <a:rPr lang="en-US" altLang="zh-CN" dirty="0">
                <a:hlinkClick r:id="rId5"/>
              </a:rPr>
              <a:t>https://standards.ieee.org/content/dam/ieee-standards/standards/web/documents/other/permissionltrs.zip</a:t>
            </a:r>
            <a:endParaRPr lang="en-US" altLang="zh-CN" dirty="0"/>
          </a:p>
          <a:p>
            <a:pPr marL="355600" lvl="2" indent="-285750">
              <a:buSzPct val="150000"/>
              <a:buFont typeface="Arial" panose="020B0604020202020204" pitchFamily="34" charset="0"/>
              <a:buChar char="•"/>
            </a:pPr>
            <a:r>
              <a:rPr lang="en-US" altLang="zh-CN" dirty="0"/>
              <a:t>IEEE SA Copyright FAQs</a:t>
            </a:r>
          </a:p>
          <a:p>
            <a:pPr marL="355600" lvl="3" indent="-285750">
              <a:buSzPct val="150000"/>
              <a:buFont typeface="Arial" panose="020B0604020202020204" pitchFamily="34" charset="0"/>
              <a:buChar char="•"/>
            </a:pPr>
            <a:r>
              <a:rPr lang="en-US" altLang="zh-CN" dirty="0">
                <a:hlinkClick r:id="rId6"/>
              </a:rPr>
              <a:t>http://standards.ieee.org/faqs/copyrights.html/</a:t>
            </a:r>
            <a:endParaRPr lang="en-US" altLang="zh-CN" dirty="0"/>
          </a:p>
          <a:p>
            <a:pPr marL="355600" lvl="2" indent="-285750">
              <a:buSzPct val="150000"/>
              <a:buFont typeface="Arial" panose="020B0604020202020204" pitchFamily="34" charset="0"/>
              <a:buChar char="•"/>
            </a:pPr>
            <a:r>
              <a:rPr lang="en-US" altLang="zh-CN" dirty="0"/>
              <a:t>IEEE SA Best Practices for IEEE Standards Development </a:t>
            </a:r>
          </a:p>
          <a:p>
            <a:pPr marL="355600" lvl="3" indent="-285750">
              <a:buSzPct val="150000"/>
              <a:buFont typeface="Arial" panose="020B0604020202020204" pitchFamily="34" charset="0"/>
              <a:buChar char="•"/>
            </a:pPr>
            <a:r>
              <a:rPr lang="en-US" altLang="zh-CN" dirty="0">
                <a:hlinkClick r:id="rId7"/>
              </a:rPr>
              <a:t>http://standards.ieee.org/develop/policies/best_practices_for_ieee_standards_development_051215.pdf</a:t>
            </a:r>
            <a:endParaRPr lang="en-US" altLang="zh-CN" dirty="0"/>
          </a:p>
          <a:p>
            <a:pPr marL="355600" lvl="2" indent="-285750">
              <a:buSzPct val="150000"/>
              <a:buFont typeface="Arial" panose="020B0604020202020204" pitchFamily="34" charset="0"/>
              <a:buChar char="•"/>
            </a:pPr>
            <a:r>
              <a:rPr lang="en-US" altLang="zh-CN" dirty="0"/>
              <a:t>Distribution of Draft Standards (see 6.1.3 of the SASB Operations Manual)</a:t>
            </a:r>
          </a:p>
          <a:p>
            <a:pPr marL="355600" lvl="3" indent="-285750">
              <a:buSzPct val="150000"/>
              <a:buFont typeface="Arial" panose="020B0604020202020204" pitchFamily="34" charset="0"/>
              <a:buChar char="•"/>
            </a:pP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endParaRPr lang="en-US" altLang="en-US" sz="16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spcAft>
                <a:spcPts val="600"/>
              </a:spcAft>
            </a:pPr>
            <a:r>
              <a:rPr lang="en-US" altLang="en-US" b="0" dirty="0"/>
              <a:t>All participants in IEEE-SA activities are expected to adhere to the core principles underlying the:</a:t>
            </a:r>
          </a:p>
          <a:p>
            <a:pPr lvl="1">
              <a:buFont typeface="Times New Roman" panose="02020603050405020304" pitchFamily="18" charset="0"/>
              <a:buChar char="−"/>
            </a:pPr>
            <a:r>
              <a:rPr lang="en-US" altLang="en-US" sz="1800" dirty="0">
                <a:hlinkClick r:id="rId3"/>
              </a:rPr>
              <a:t>IEEE Code of Ethics</a:t>
            </a:r>
            <a:endParaRPr lang="en-US" altLang="en-US" sz="1800" dirty="0"/>
          </a:p>
          <a:p>
            <a:pPr lvl="1">
              <a:buFont typeface="Times New Roman" panose="02020603050405020304" pitchFamily="18" charset="0"/>
              <a:buChar char="−"/>
            </a:pPr>
            <a:r>
              <a:rPr lang="en-US" altLang="en-US" sz="1800" dirty="0">
                <a:hlinkClick r:id="rId4"/>
              </a:rPr>
              <a:t>IEEE Code of Conduct</a:t>
            </a:r>
            <a:endParaRPr lang="en-US" altLang="en-US" sz="1800" dirty="0"/>
          </a:p>
          <a:p>
            <a:pPr algn="just">
              <a:spcAft>
                <a:spcPts val="600"/>
              </a:spcAft>
            </a:pPr>
            <a:r>
              <a:rPr lang="en-US" altLang="en-US" b="0" dirty="0"/>
              <a:t>The core principles of the IEEE Codes of Ethics &amp; Conduct are to:</a:t>
            </a:r>
          </a:p>
          <a:p>
            <a:pPr lvl="1" algn="just">
              <a:spcAft>
                <a:spcPts val="600"/>
              </a:spcAft>
            </a:pPr>
            <a:r>
              <a:rPr lang="en-US" altLang="en-US" sz="1800" dirty="0"/>
              <a:t>Uphold the highest standards of integrity, responsible behavior, and ethical and professional conduct</a:t>
            </a:r>
          </a:p>
          <a:p>
            <a:pPr lvl="1" algn="just">
              <a:spcAft>
                <a:spcPts val="600"/>
              </a:spcAft>
            </a:pPr>
            <a:r>
              <a:rPr lang="en-US" altLang="en-US" sz="1800" dirty="0"/>
              <a:t>Treat people fairly and with respect, to not engage in harassment, discrimination, or retaliation, and to protect people's privacy.</a:t>
            </a:r>
          </a:p>
          <a:p>
            <a:pPr lvl="1" algn="just">
              <a:spcAft>
                <a:spcPts val="600"/>
              </a:spcAft>
            </a:pPr>
            <a:r>
              <a:rPr lang="en-US" altLang="en-US" sz="1800" dirty="0"/>
              <a:t>Avoid injuring others, their property, reputation, or employment by false or malicious action</a:t>
            </a:r>
          </a:p>
          <a:p>
            <a:pPr algn="just">
              <a:spcAft>
                <a:spcPts val="600"/>
              </a:spcAft>
            </a:pPr>
            <a:r>
              <a:rPr lang="en-US" altLang="en-US" b="0" dirty="0"/>
              <a:t>The most recent versions of these Codes are available at</a:t>
            </a:r>
          </a:p>
          <a:p>
            <a:pPr lvl="1" algn="just">
              <a:spcAft>
                <a:spcPts val="600"/>
              </a:spcAft>
            </a:pPr>
            <a:r>
              <a:rPr lang="en-US" altLang="en-US" sz="1800" dirty="0">
                <a:hlinkClick r:id="rId5"/>
              </a:rPr>
              <a:t>http://www.ieee.org/about/corporate/governance</a:t>
            </a:r>
            <a:endParaRPr lang="en-US" altLang="en-US" sz="1800" dirty="0"/>
          </a:p>
          <a:p>
            <a:pPr>
              <a:spcAft>
                <a:spcPts val="600"/>
              </a:spcAft>
            </a:pPr>
            <a:endParaRPr lang="en-US" altLang="en-US" sz="3600" dirty="0"/>
          </a:p>
        </p:txBody>
      </p:sp>
      <p:sp>
        <p:nvSpPr>
          <p:cNvPr id="14341"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 behavior in IEEE-SA activities is guided by the IEEE Codes of Ethics &amp; Conduct</a:t>
            </a: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require that “participants in the IEEE standards development individual process shall act based on their qualifications and experience”</a:t>
            </a:r>
          </a:p>
          <a:p>
            <a:pPr algn="just"/>
            <a:r>
              <a:rPr lang="en-US" altLang="en-US" sz="2000" dirty="0"/>
              <a:t>This means participants:</a:t>
            </a:r>
          </a:p>
          <a:p>
            <a:pPr lvl="1" algn="just">
              <a:buFont typeface="Times New Roman" panose="02020603050405020304" pitchFamily="18" charset="0"/>
              <a:buChar char="−"/>
            </a:pPr>
            <a:r>
              <a:rPr lang="en-US" altLang="en-US" sz="1800" b="1" dirty="0">
                <a:solidFill>
                  <a:srgbClr val="00B050"/>
                </a:solidFill>
              </a:rPr>
              <a:t>Shall act &amp; vote </a:t>
            </a:r>
            <a:r>
              <a:rPr lang="en-US" altLang="en-US" sz="1800" dirty="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dirty="0">
                <a:solidFill>
                  <a:srgbClr val="FF0000"/>
                </a:solidFill>
              </a:rPr>
              <a:t>Shall not act or vote </a:t>
            </a:r>
            <a:r>
              <a:rPr lang="en-US" altLang="en-US" sz="1800" dirty="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dirty="0">
                <a:solidFill>
                  <a:srgbClr val="FF0000"/>
                </a:solidFill>
              </a:rPr>
              <a:t>Shall not direct </a:t>
            </a:r>
            <a:r>
              <a:rPr lang="en-US" altLang="en-US" sz="1800" dirty="0"/>
              <a:t>the actions or votes of other participants or retaliate against other participants for fulfilling their responsibility to act &amp; vote based on their personal &amp; independently developed opinions</a:t>
            </a:r>
          </a:p>
          <a:p>
            <a:pPr algn="just"/>
            <a:r>
              <a:rPr lang="en-US" altLang="en-US" sz="2000" dirty="0"/>
              <a:t>By participating in standards activities using the “</a:t>
            </a:r>
            <a:r>
              <a:rPr lang="en-US" altLang="en-US" sz="2000" i="1" dirty="0"/>
              <a:t>individual process</a:t>
            </a:r>
            <a:r>
              <a:rPr lang="en-US" altLang="en-US" sz="2000" dirty="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Participants in the IEEE-SA “individual process” shall act independently of others, including employers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(clause 5.2.1.3) specifies that “</a:t>
            </a:r>
            <a:r>
              <a:rPr lang="en-US" altLang="en-US" sz="2000" i="1" dirty="0"/>
              <a:t>the standards development process shall not be dominated by any single interest category, individual, or organization</a:t>
            </a:r>
            <a:r>
              <a:rPr lang="en-US" altLang="en-US" sz="2000" dirty="0"/>
              <a:t>”</a:t>
            </a:r>
          </a:p>
          <a:p>
            <a:pPr lvl="1" algn="just">
              <a:buFont typeface="Times New Roman" panose="02020603050405020304" pitchFamily="18" charset="0"/>
              <a:buChar char="−"/>
            </a:pPr>
            <a:r>
              <a:rPr lang="en-US" altLang="en-US" dirty="0"/>
              <a:t>This means no participant may exercise “</a:t>
            </a:r>
            <a:r>
              <a:rPr lang="en-US" altLang="en-US" i="1" dirty="0"/>
              <a:t>authority, leadership, or influence by reason of superior leverage, strength, or representation to the exclusion of fair and equitable consideration of other viewpoints</a:t>
            </a:r>
            <a:r>
              <a:rPr lang="en-US" altLang="en-US" dirty="0"/>
              <a:t>” or “</a:t>
            </a:r>
            <a:r>
              <a:rPr lang="en-US" altLang="en-US" i="1" dirty="0"/>
              <a:t>to hinder the progress of the standards development activity</a:t>
            </a:r>
            <a:r>
              <a:rPr lang="en-US" altLang="en-US" dirty="0"/>
              <a:t>”</a:t>
            </a:r>
          </a:p>
          <a:p>
            <a:pPr algn="just">
              <a:spcBef>
                <a:spcPts val="1200"/>
              </a:spcBef>
            </a:pPr>
            <a:r>
              <a:rPr lang="en-US" altLang="en-US" sz="2000" dirty="0"/>
              <a:t>This rule applies equally to those participating in a standards development project and to that project’s leadership group</a:t>
            </a:r>
          </a:p>
          <a:p>
            <a:pPr algn="just">
              <a:spcBef>
                <a:spcPts val="1200"/>
              </a:spcBef>
            </a:pPr>
            <a:r>
              <a:rPr lang="en-US" altLang="en-US" sz="2000" dirty="0"/>
              <a:t>Any person who reasonably suspects that dominance is occurring in a standards development project is encouraged to bring the issue to the attention of the Standards Committee or the project’s IEEE-SA Program Manager</a:t>
            </a:r>
            <a:endParaRPr lang="en-US" altLang="en-US" sz="2800" dirty="0"/>
          </a:p>
        </p:txBody>
      </p:sp>
      <p:sp>
        <p:nvSpPr>
          <p:cNvPr id="16389"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IEEE-SA standards activities shall allow the fair &amp;</a:t>
            </a:r>
            <a:br>
              <a:rPr lang="en-US" altLang="en-US" sz="3200" dirty="0"/>
            </a:br>
            <a:r>
              <a:rPr lang="en-US" altLang="en-US" sz="3200" dirty="0"/>
              <a:t>equitable consideration of all viewpoints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Required notices</a:t>
            </a:r>
          </a:p>
        </p:txBody>
      </p:sp>
      <p:sp>
        <p:nvSpPr>
          <p:cNvPr id="17412"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dirty="0">
                <a:hlinkClick r:id="rId7"/>
              </a:rPr>
              <a:t>https://mentor.ieee.org/802.11/dcn/14/11-14-0629-22-0000-802-11-operations-manual.docx</a:t>
            </a:r>
            <a:r>
              <a:rPr lang="nl-NL" altLang="en-US" sz="1800" dirty="0"/>
              <a:t> </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200" dirty="0">
                <a:solidFill>
                  <a:srgbClr val="0000FF"/>
                </a:solidFill>
                <a:cs typeface="Times New Roman" panose="02020603050405020304" pitchFamily="18" charset="0"/>
              </a:rPr>
              <a:t>Mar</a:t>
            </a:r>
            <a:r>
              <a:rPr lang="en-US" altLang="en-US" sz="3200" dirty="0">
                <a:solidFill>
                  <a:srgbClr val="0000FF"/>
                </a:solidFill>
                <a:cs typeface="Times New Roman" panose="02020603050405020304" pitchFamily="18" charset="0"/>
              </a:rPr>
              <a:t> 11 (AM 1)</a:t>
            </a: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zh-CN" sz="1400" dirty="0" err="1"/>
              <a:t>TGbf</a:t>
            </a:r>
            <a:r>
              <a:rPr lang="en-US" altLang="zh-CN" sz="1400" dirty="0"/>
              <a:t> Timeline</a:t>
            </a:r>
          </a:p>
          <a:p>
            <a:pPr algn="just"/>
            <a:r>
              <a:rPr lang="en-US" altLang="en-US" sz="1400" dirty="0"/>
              <a:t>Call for contribution</a:t>
            </a:r>
          </a:p>
          <a:p>
            <a:pPr algn="just"/>
            <a:r>
              <a:rPr lang="en-US" altLang="en-US" sz="1400" dirty="0"/>
              <a:t>Teleconference Times</a:t>
            </a:r>
          </a:p>
          <a:p>
            <a:pPr algn="just"/>
            <a:r>
              <a:rPr lang="en-US" altLang="en-US" sz="1400" dirty="0"/>
              <a:t>Presentation of submissions</a:t>
            </a:r>
          </a:p>
          <a:p>
            <a:pPr algn="just"/>
            <a:r>
              <a:rPr lang="en-US" altLang="en-US" sz="1400" dirty="0">
                <a:solidFill>
                  <a:srgbClr val="0000FF"/>
                </a:solidFill>
              </a:rPr>
              <a:t>Guidance for Mix mode </a:t>
            </a:r>
            <a:r>
              <a:rPr lang="en-US" altLang="zh-CN" sz="1400" dirty="0">
                <a:solidFill>
                  <a:srgbClr val="0000FF"/>
                </a:solidFill>
              </a:rPr>
              <a:t>meeting</a:t>
            </a:r>
            <a:endParaRPr lang="en-US" altLang="en-US" sz="1400" dirty="0">
              <a:solidFill>
                <a:srgbClr val="0000FF"/>
              </a:solidFill>
            </a:endParaRPr>
          </a:p>
          <a:p>
            <a:pPr algn="just"/>
            <a:endParaRPr lang="en-US" altLang="en-US" sz="1400" dirty="0"/>
          </a:p>
          <a:p>
            <a:pPr algn="just"/>
            <a:endParaRPr lang="en-US" altLang="en-US" sz="1400" dirty="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a:t>?</a:t>
            </a:r>
          </a:p>
          <a:p>
            <a:pPr marL="342900" lvl="1" indent="-342900" algn="just">
              <a:buFontTx/>
              <a:buChar char="•"/>
            </a:pPr>
            <a:r>
              <a:rPr lang="en-US" altLang="en-US" sz="1400" b="1" dirty="0">
                <a:solidFill>
                  <a:srgbClr val="0000FF"/>
                </a:solidFill>
              </a:rPr>
              <a:t>Recess</a:t>
            </a:r>
          </a:p>
          <a:p>
            <a:pPr marL="0" lvl="1" indent="0" algn="just">
              <a:buNone/>
            </a:pPr>
            <a:endParaRPr lang="en-US" altLang="en-US" sz="1400" b="1" dirty="0"/>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5" name="表格 10"/>
          <p:cNvGraphicFramePr>
            <a:graphicFrameLocks noGrp="1"/>
          </p:cNvGraphicFramePr>
          <p:nvPr>
            <p:extLst>
              <p:ext uri="{D42A27DB-BD31-4B8C-83A1-F6EECF244321}">
                <p14:modId xmlns:p14="http://schemas.microsoft.com/office/powerpoint/2010/main" val="278439390"/>
              </p:ext>
            </p:extLst>
          </p:nvPr>
        </p:nvGraphicFramePr>
        <p:xfrm>
          <a:off x="3429000" y="1600200"/>
          <a:ext cx="8305801" cy="3818714"/>
        </p:xfrm>
        <a:graphic>
          <a:graphicData uri="http://schemas.openxmlformats.org/drawingml/2006/table">
            <a:tbl>
              <a:tblPr firstRow="1" bandRow="1">
                <a:tableStyleId>{C4B1156A-380E-4F78-BDF5-A606A8083BF9}</a:tableStyleId>
              </a:tblPr>
              <a:tblGrid>
                <a:gridCol w="738738">
                  <a:extLst>
                    <a:ext uri="{9D8B030D-6E8A-4147-A177-3AD203B41FA5}">
                      <a16:colId xmlns="" xmlns:a16="http://schemas.microsoft.com/office/drawing/2014/main" val="20000"/>
                    </a:ext>
                  </a:extLst>
                </a:gridCol>
                <a:gridCol w="2080662">
                  <a:extLst>
                    <a:ext uri="{9D8B030D-6E8A-4147-A177-3AD203B41FA5}">
                      <a16:colId xmlns="" xmlns:a16="http://schemas.microsoft.com/office/drawing/2014/main" val="20001"/>
                    </a:ext>
                  </a:extLst>
                </a:gridCol>
                <a:gridCol w="4052306">
                  <a:extLst>
                    <a:ext uri="{9D8B030D-6E8A-4147-A177-3AD203B41FA5}">
                      <a16:colId xmlns="" xmlns:a16="http://schemas.microsoft.com/office/drawing/2014/main" val="20002"/>
                    </a:ext>
                  </a:extLst>
                </a:gridCol>
                <a:gridCol w="1434095">
                  <a:extLst>
                    <a:ext uri="{9D8B030D-6E8A-4147-A177-3AD203B41FA5}">
                      <a16:colId xmlns="" xmlns:a16="http://schemas.microsoft.com/office/drawing/2014/main"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a:solidFill>
                            <a:srgbClr val="FF0000"/>
                          </a:solidFill>
                        </a:rPr>
                        <a:t>CR</a:t>
                      </a:r>
                      <a:r>
                        <a:rPr lang="en-US" altLang="zh-CN" sz="1200" dirty="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 xmlns:a16="http://schemas.microsoft.com/office/drawing/2014/main" val="10000"/>
                  </a:ext>
                </a:extLst>
              </a:tr>
              <a:tr h="89561">
                <a:tc>
                  <a:txBody>
                    <a:bodyPr/>
                    <a:lstStyle/>
                    <a:p>
                      <a:pPr>
                        <a:spcAft>
                          <a:spcPts val="0"/>
                        </a:spcAft>
                      </a:pPr>
                      <a:r>
                        <a:rPr lang="en-US" sz="1200" dirty="0">
                          <a:solidFill>
                            <a:srgbClr val="0000FF"/>
                          </a:solidFill>
                          <a:effectLst/>
                          <a:latin typeface="Times New Roman" panose="02020603050405020304" pitchFamily="18" charset="0"/>
                          <a:ea typeface="宋体" panose="02010600030101010101" pitchFamily="2" charset="-122"/>
                        </a:rPr>
                        <a:t>24/0464</a:t>
                      </a:r>
                      <a:endParaRPr lang="zh-CN" sz="1100" dirty="0">
                        <a:solidFill>
                          <a:srgbClr val="0000FF"/>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r>
                        <a:rPr lang="en-US" sz="1200">
                          <a:solidFill>
                            <a:srgbClr val="0000FF"/>
                          </a:solidFill>
                          <a:effectLst/>
                          <a:latin typeface="Times New Roman" panose="02020603050405020304" pitchFamily="18" charset="0"/>
                          <a:ea typeface="宋体" panose="02010600030101010101" pitchFamily="2" charset="-122"/>
                        </a:rPr>
                        <a:t>Mahmoud Kamel (InterDigital)</a:t>
                      </a:r>
                      <a:endParaRPr lang="zh-CN" sz="1100">
                        <a:solidFill>
                          <a:srgbClr val="0000FF"/>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r>
                        <a:rPr lang="en-US" sz="1200" dirty="0">
                          <a:solidFill>
                            <a:srgbClr val="0000FF"/>
                          </a:solidFill>
                          <a:effectLst/>
                          <a:latin typeface="Times New Roman" panose="02020603050405020304" pitchFamily="18" charset="0"/>
                          <a:ea typeface="宋体" panose="02010600030101010101" pitchFamily="2" charset="-122"/>
                        </a:rPr>
                        <a:t>Enhancements for the SBP Procedure</a:t>
                      </a:r>
                      <a:endParaRPr lang="zh-CN" sz="1100" dirty="0">
                        <a:solidFill>
                          <a:srgbClr val="0000FF"/>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r>
                        <a:rPr lang="en-US" sz="1200" dirty="0">
                          <a:solidFill>
                            <a:srgbClr val="0000FF"/>
                          </a:solidFill>
                          <a:effectLst/>
                          <a:latin typeface="Times New Roman" panose="02020603050405020304" pitchFamily="18" charset="0"/>
                          <a:ea typeface="宋体" panose="02010600030101010101" pitchFamily="2" charset="-122"/>
                        </a:rPr>
                        <a:t>45 mins</a:t>
                      </a:r>
                      <a:endParaRPr lang="zh-CN" sz="1100" dirty="0">
                        <a:solidFill>
                          <a:srgbClr val="0000FF"/>
                        </a:solidFill>
                        <a:effectLst/>
                        <a:latin typeface="Calibri" panose="020F0502020204030204" pitchFamily="34" charset="0"/>
                        <a:ea typeface="宋体" panose="02010600030101010101" pitchFamily="2" charset="-122"/>
                      </a:endParaRPr>
                    </a:p>
                  </a:txBody>
                  <a:tcPr marL="36195" marR="36195" marT="17780" marB="17780" anchor="ctr"/>
                </a:tc>
                <a:extLst>
                  <a:ext uri="{0D108BD9-81ED-4DB2-BD59-A6C34878D82A}">
                    <a16:rowId xmlns="" xmlns:a16="http://schemas.microsoft.com/office/drawing/2014/main" val="10023"/>
                  </a:ext>
                </a:extLst>
              </a:tr>
              <a:tr h="89561">
                <a:tc>
                  <a:txBody>
                    <a:bodyPr/>
                    <a:lstStyle/>
                    <a:p>
                      <a:pPr>
                        <a:spcAft>
                          <a:spcPts val="0"/>
                        </a:spcAft>
                      </a:pPr>
                      <a:r>
                        <a:rPr lang="en-US" sz="1200" dirty="0">
                          <a:solidFill>
                            <a:srgbClr val="00B050"/>
                          </a:solidFill>
                          <a:effectLst/>
                          <a:latin typeface="Times New Roman" panose="02020603050405020304" pitchFamily="18" charset="0"/>
                          <a:ea typeface="宋体" panose="02010600030101010101" pitchFamily="2" charset="-122"/>
                        </a:rPr>
                        <a:t>24/0383r0</a:t>
                      </a:r>
                      <a:endParaRPr lang="zh-CN" sz="1100" dirty="0">
                        <a:solidFill>
                          <a:srgbClr val="00B050"/>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r>
                        <a:rPr lang="en-US" sz="1200">
                          <a:solidFill>
                            <a:srgbClr val="00B050"/>
                          </a:solidFill>
                          <a:effectLst/>
                          <a:latin typeface="Times New Roman" panose="02020603050405020304" pitchFamily="18" charset="0"/>
                          <a:ea typeface="宋体" panose="02010600030101010101" pitchFamily="2" charset="-122"/>
                        </a:rPr>
                        <a:t>Naren (Huawei)</a:t>
                      </a:r>
                      <a:endParaRPr lang="zh-CN" sz="1100">
                        <a:solidFill>
                          <a:srgbClr val="00B050"/>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r>
                        <a:rPr lang="en-US" sz="1200" dirty="0">
                          <a:solidFill>
                            <a:srgbClr val="00B050"/>
                          </a:solidFill>
                          <a:effectLst/>
                          <a:latin typeface="Times New Roman" panose="02020603050405020304" pitchFamily="18" charset="0"/>
                          <a:ea typeface="宋体" panose="02010600030101010101" pitchFamily="2" charset="-122"/>
                        </a:rPr>
                        <a:t>LB281 resolutions on editorial comments</a:t>
                      </a:r>
                      <a:endParaRPr lang="zh-CN" sz="1100" dirty="0">
                        <a:solidFill>
                          <a:srgbClr val="00B050"/>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r>
                        <a:rPr lang="en-US" sz="1200" dirty="0">
                          <a:solidFill>
                            <a:srgbClr val="00B050"/>
                          </a:solidFill>
                          <a:effectLst/>
                          <a:latin typeface="Times New Roman" panose="02020603050405020304" pitchFamily="18" charset="0"/>
                          <a:ea typeface="宋体" panose="02010600030101010101" pitchFamily="2" charset="-122"/>
                        </a:rPr>
                        <a:t>10 mins</a:t>
                      </a:r>
                      <a:endParaRPr lang="zh-CN" sz="1100" dirty="0">
                        <a:solidFill>
                          <a:srgbClr val="00B050"/>
                        </a:solidFill>
                        <a:effectLst/>
                        <a:latin typeface="Calibri" panose="020F0502020204030204" pitchFamily="34" charset="0"/>
                        <a:ea typeface="宋体" panose="02010600030101010101" pitchFamily="2" charset="-122"/>
                      </a:endParaRPr>
                    </a:p>
                  </a:txBody>
                  <a:tcPr marL="36195" marR="36195" marT="17780" marB="17780" anchor="ctr"/>
                </a:tc>
                <a:extLst>
                  <a:ext uri="{0D108BD9-81ED-4DB2-BD59-A6C34878D82A}">
                    <a16:rowId xmlns="" xmlns:a16="http://schemas.microsoft.com/office/drawing/2014/main" val="10024"/>
                  </a:ext>
                </a:extLst>
              </a:tr>
              <a:tr h="89561">
                <a:tc>
                  <a:txBody>
                    <a:bodyPr/>
                    <a:lstStyle/>
                    <a:p>
                      <a:pPr>
                        <a:spcAft>
                          <a:spcPts val="0"/>
                        </a:spcAft>
                      </a:pPr>
                      <a:r>
                        <a:rPr lang="en-US" sz="1200" dirty="0">
                          <a:solidFill>
                            <a:srgbClr val="00B050"/>
                          </a:solidFill>
                          <a:effectLst/>
                          <a:latin typeface="Times New Roman" panose="02020603050405020304" pitchFamily="18" charset="0"/>
                          <a:ea typeface="宋体" panose="02010600030101010101" pitchFamily="2" charset="-122"/>
                        </a:rPr>
                        <a:t>24/0308r0</a:t>
                      </a:r>
                      <a:endParaRPr lang="zh-CN" sz="1100" dirty="0">
                        <a:solidFill>
                          <a:srgbClr val="00B050"/>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r>
                        <a:rPr lang="en-US" sz="1200" dirty="0">
                          <a:solidFill>
                            <a:srgbClr val="00B050"/>
                          </a:solidFill>
                          <a:effectLst/>
                          <a:latin typeface="Times New Roman" panose="02020603050405020304" pitchFamily="18" charset="0"/>
                          <a:ea typeface="宋体" panose="02010600030101010101" pitchFamily="2" charset="-122"/>
                        </a:rPr>
                        <a:t>Rui Du (Huawei)</a:t>
                      </a:r>
                      <a:endParaRPr lang="zh-CN" sz="1100" dirty="0">
                        <a:solidFill>
                          <a:srgbClr val="00B050"/>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r>
                        <a:rPr lang="en-US" sz="1200">
                          <a:solidFill>
                            <a:srgbClr val="00B050"/>
                          </a:solidFill>
                          <a:effectLst/>
                          <a:latin typeface="Times New Roman" panose="02020603050405020304" pitchFamily="18" charset="0"/>
                          <a:ea typeface="宋体" panose="02010600030101010101" pitchFamily="2" charset="-122"/>
                        </a:rPr>
                        <a:t>LB 281 comment resolutions for DMG part 2</a:t>
                      </a:r>
                      <a:endParaRPr lang="zh-CN" sz="1100">
                        <a:solidFill>
                          <a:srgbClr val="00B050"/>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r>
                        <a:rPr lang="en-US" sz="1200" dirty="0">
                          <a:solidFill>
                            <a:srgbClr val="00B050"/>
                          </a:solidFill>
                          <a:effectLst/>
                          <a:latin typeface="Times New Roman" panose="02020603050405020304" pitchFamily="18" charset="0"/>
                          <a:ea typeface="宋体" panose="02010600030101010101" pitchFamily="2" charset="-122"/>
                        </a:rPr>
                        <a:t>10 mins</a:t>
                      </a:r>
                      <a:endParaRPr lang="zh-CN" sz="1100" dirty="0">
                        <a:solidFill>
                          <a:srgbClr val="00B050"/>
                        </a:solidFill>
                        <a:effectLst/>
                        <a:latin typeface="Calibri" panose="020F0502020204030204" pitchFamily="34" charset="0"/>
                        <a:ea typeface="宋体" panose="02010600030101010101" pitchFamily="2" charset="-122"/>
                      </a:endParaRPr>
                    </a:p>
                  </a:txBody>
                  <a:tcPr marL="36195" marR="36195" marT="17780" marB="17780" anchor="ctr"/>
                </a:tc>
                <a:extLst>
                  <a:ext uri="{0D108BD9-81ED-4DB2-BD59-A6C34878D82A}">
                    <a16:rowId xmlns="" xmlns:a16="http://schemas.microsoft.com/office/drawing/2014/main" val="10025"/>
                  </a:ext>
                </a:extLst>
              </a:tr>
              <a:tr h="89561">
                <a:tc>
                  <a:txBody>
                    <a:bodyPr/>
                    <a:lstStyle/>
                    <a:p>
                      <a:pPr>
                        <a:spcAft>
                          <a:spcPts val="0"/>
                        </a:spcAft>
                      </a:pPr>
                      <a:r>
                        <a:rPr lang="en-US" sz="1200" kern="1200" dirty="0">
                          <a:solidFill>
                            <a:srgbClr val="00B050"/>
                          </a:solidFill>
                          <a:effectLst/>
                          <a:latin typeface="Times New Roman" panose="02020603050405020304" pitchFamily="18" charset="0"/>
                          <a:ea typeface="宋体" panose="02010600030101010101" pitchFamily="2" charset="-122"/>
                          <a:cs typeface="+mn-cs"/>
                        </a:rPr>
                        <a:t>24/0336</a:t>
                      </a:r>
                      <a:endParaRPr lang="zh-CN" sz="1200" kern="1200" dirty="0">
                        <a:solidFill>
                          <a:srgbClr val="00B050"/>
                        </a:solidFill>
                        <a:effectLst/>
                        <a:latin typeface="Times New Roman" panose="02020603050405020304" pitchFamily="18" charset="0"/>
                        <a:ea typeface="宋体" panose="02010600030101010101" pitchFamily="2" charset="-122"/>
                        <a:cs typeface="+mn-cs"/>
                      </a:endParaRPr>
                    </a:p>
                  </a:txBody>
                  <a:tcPr marL="36195" marR="36195" marT="17780" marB="17780" anchor="ctr"/>
                </a:tc>
                <a:tc>
                  <a:txBody>
                    <a:bodyPr/>
                    <a:lstStyle/>
                    <a:p>
                      <a:pPr>
                        <a:spcAft>
                          <a:spcPts val="0"/>
                        </a:spcAft>
                      </a:pPr>
                      <a:r>
                        <a:rPr lang="en-US" sz="1200" kern="1200" dirty="0">
                          <a:solidFill>
                            <a:srgbClr val="00B050"/>
                          </a:solidFill>
                          <a:effectLst/>
                          <a:latin typeface="Times New Roman" panose="02020603050405020304" pitchFamily="18" charset="0"/>
                          <a:ea typeface="宋体" panose="02010600030101010101" pitchFamily="2" charset="-122"/>
                          <a:cs typeface="+mn-cs"/>
                        </a:rPr>
                        <a:t>Atsushi Shirakawa (Sharp)</a:t>
                      </a:r>
                      <a:endParaRPr lang="zh-CN" sz="1200" kern="1200" dirty="0">
                        <a:solidFill>
                          <a:srgbClr val="00B050"/>
                        </a:solidFill>
                        <a:effectLst/>
                        <a:latin typeface="Times New Roman" panose="02020603050405020304" pitchFamily="18" charset="0"/>
                        <a:ea typeface="宋体" panose="02010600030101010101" pitchFamily="2" charset="-122"/>
                        <a:cs typeface="+mn-cs"/>
                      </a:endParaRPr>
                    </a:p>
                  </a:txBody>
                  <a:tcPr marL="36195" marR="36195" marT="17780" marB="17780" anchor="ctr"/>
                </a:tc>
                <a:tc>
                  <a:txBody>
                    <a:bodyPr/>
                    <a:lstStyle/>
                    <a:p>
                      <a:pPr>
                        <a:spcAft>
                          <a:spcPts val="0"/>
                        </a:spcAft>
                      </a:pPr>
                      <a:r>
                        <a:rPr lang="en-US" sz="1200" kern="1200" dirty="0">
                          <a:solidFill>
                            <a:srgbClr val="00B050"/>
                          </a:solidFill>
                          <a:effectLst/>
                          <a:latin typeface="Times New Roman" panose="02020603050405020304" pitchFamily="18" charset="0"/>
                          <a:ea typeface="宋体" panose="02010600030101010101" pitchFamily="2" charset="-122"/>
                          <a:cs typeface="+mn-cs"/>
                        </a:rPr>
                        <a:t>LB281 CR for 11.55.1.5.2 TB sensing measurement exchange Part2</a:t>
                      </a:r>
                      <a:endParaRPr lang="zh-CN" sz="1200" kern="1200" dirty="0">
                        <a:solidFill>
                          <a:srgbClr val="00B050"/>
                        </a:solidFill>
                        <a:effectLst/>
                        <a:latin typeface="Times New Roman" panose="02020603050405020304" pitchFamily="18" charset="0"/>
                        <a:ea typeface="宋体" panose="02010600030101010101" pitchFamily="2" charset="-122"/>
                        <a:cs typeface="+mn-cs"/>
                      </a:endParaRPr>
                    </a:p>
                  </a:txBody>
                  <a:tcPr marL="36195" marR="36195" marT="17780" marB="17780" anchor="ctr"/>
                </a:tc>
                <a:tc>
                  <a:txBody>
                    <a:bodyPr/>
                    <a:lstStyle/>
                    <a:p>
                      <a:pPr>
                        <a:spcAft>
                          <a:spcPts val="0"/>
                        </a:spcAft>
                      </a:pPr>
                      <a:r>
                        <a:rPr lang="en-US" sz="1200" kern="1200" dirty="0">
                          <a:solidFill>
                            <a:srgbClr val="00B050"/>
                          </a:solidFill>
                          <a:effectLst/>
                          <a:latin typeface="Times New Roman" panose="02020603050405020304" pitchFamily="18" charset="0"/>
                          <a:ea typeface="宋体" panose="02010600030101010101" pitchFamily="2" charset="-122"/>
                          <a:cs typeface="+mn-cs"/>
                        </a:rPr>
                        <a:t>10 </a:t>
                      </a:r>
                      <a:r>
                        <a:rPr lang="en-US" sz="1200" kern="1200" dirty="0" err="1" smtClean="0">
                          <a:solidFill>
                            <a:srgbClr val="00B050"/>
                          </a:solidFill>
                          <a:effectLst/>
                          <a:latin typeface="Times New Roman" panose="02020603050405020304" pitchFamily="18" charset="0"/>
                          <a:ea typeface="宋体" panose="02010600030101010101" pitchFamily="2" charset="-122"/>
                          <a:cs typeface="+mn-cs"/>
                        </a:rPr>
                        <a:t>mins</a:t>
                      </a:r>
                      <a:endParaRPr lang="zh-CN" sz="1200" kern="1200" dirty="0">
                        <a:solidFill>
                          <a:srgbClr val="00B050"/>
                        </a:solidFill>
                        <a:effectLst/>
                        <a:latin typeface="Times New Roman" panose="02020603050405020304" pitchFamily="18" charset="0"/>
                        <a:ea typeface="宋体" panose="02010600030101010101" pitchFamily="2" charset="-122"/>
                        <a:cs typeface="+mn-cs"/>
                      </a:endParaRPr>
                    </a:p>
                  </a:txBody>
                  <a:tcPr marL="36195" marR="36195" marT="17780" marB="17780" anchor="ctr"/>
                </a:tc>
                <a:extLst>
                  <a:ext uri="{0D108BD9-81ED-4DB2-BD59-A6C34878D82A}">
                    <a16:rowId xmlns="" xmlns:a16="http://schemas.microsoft.com/office/drawing/2014/main" val="864675733"/>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24/0527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smtClean="0">
                          <a:solidFill>
                            <a:schemeClr val="tx1"/>
                          </a:solidFill>
                          <a:latin typeface="+mn-lt"/>
                          <a:ea typeface="+mn-ea"/>
                          <a:cs typeface="+mn-cs"/>
                        </a:rPr>
                        <a:t>Henry Ptasinski (Element78 Communications LLC)</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Protected Sensing frame replay counters</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24/0542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Stephan Sand (German Aerospace Center (DLR))</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LB281 CR for OST CIDs (11.55.1 Sensing Procedure) - Part 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24/0455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Steve Shellhammer (Qualcomm)</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Uniform Tone Spacing for Ng=8 and Ng=16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30 mins</a:t>
                      </a:r>
                    </a:p>
                  </a:txBody>
                  <a:tcPr marL="36000" marR="36000" marT="17901" marB="17901" anchor="ctr"/>
                </a:tc>
                <a:extLst>
                  <a:ext uri="{0D108BD9-81ED-4DB2-BD59-A6C34878D82A}">
                    <a16:rowId xmlns="" xmlns:a16="http://schemas.microsoft.com/office/drawing/2014/main" val="2370126993"/>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24/0456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Steve Shellhammer (Qualcomm)</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PDT Uniform Tone Spacing</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30 mins</a:t>
                      </a:r>
                    </a:p>
                  </a:txBody>
                  <a:tcPr marL="36000" marR="36000" marT="17901" marB="17901" anchor="ctr"/>
                </a:tc>
                <a:extLst>
                  <a:ext uri="{0D108BD9-81ED-4DB2-BD59-A6C34878D82A}">
                    <a16:rowId xmlns="" xmlns:a16="http://schemas.microsoft.com/office/drawing/2014/main" val="154171565"/>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2991640262"/>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24/0141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Robert Stacey (Intel)</a:t>
                      </a: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Claudio</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P802.11bf/D3.0 MDR report</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45 mins</a:t>
                      </a:r>
                    </a:p>
                  </a:txBody>
                  <a:tcPr marL="36000" marR="36000" marT="17901" marB="17901" anchor="ctr"/>
                </a:tc>
                <a:extLst>
                  <a:ext uri="{0D108BD9-81ED-4DB2-BD59-A6C34878D82A}">
                    <a16:rowId xmlns="" xmlns:a16="http://schemas.microsoft.com/office/drawing/2014/main" val="3595207918"/>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792232276"/>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522353205"/>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1282951375"/>
                  </a:ext>
                </a:extLst>
              </a:tr>
            </a:tbl>
          </a:graphicData>
        </a:graphic>
      </p:graphicFrame>
    </p:spTree>
    <p:extLst>
      <p:ext uri="{BB962C8B-B14F-4D97-AF65-F5344CB8AC3E}">
        <p14:creationId xmlns:p14="http://schemas.microsoft.com/office/powerpoint/2010/main" val="335826417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200" dirty="0">
                <a:solidFill>
                  <a:srgbClr val="0000FF"/>
                </a:solidFill>
                <a:cs typeface="Times New Roman" panose="02020603050405020304" pitchFamily="18" charset="0"/>
              </a:rPr>
              <a:t>Mar</a:t>
            </a:r>
            <a:r>
              <a:rPr lang="en-US" altLang="en-US" sz="3200" dirty="0">
                <a:solidFill>
                  <a:srgbClr val="0000FF"/>
                </a:solidFill>
                <a:cs typeface="Times New Roman" panose="02020603050405020304" pitchFamily="18" charset="0"/>
              </a:rPr>
              <a:t> 11 (</a:t>
            </a:r>
            <a:r>
              <a:rPr lang="en-US" altLang="zh-CN" sz="3200" dirty="0">
                <a:solidFill>
                  <a:srgbClr val="0000FF"/>
                </a:solidFill>
                <a:cs typeface="Times New Roman" panose="02020603050405020304" pitchFamily="18" charset="0"/>
              </a:rPr>
              <a:t>P</a:t>
            </a:r>
            <a:r>
              <a:rPr lang="en-US" altLang="en-US" sz="3200" dirty="0">
                <a:solidFill>
                  <a:srgbClr val="0000FF"/>
                </a:solidFill>
                <a:cs typeface="Times New Roman" panose="02020603050405020304" pitchFamily="18" charset="0"/>
              </a:rPr>
              <a:t>M 2)</a:t>
            </a: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en-US" sz="1400" dirty="0">
                <a:solidFill>
                  <a:srgbClr val="0000FF"/>
                </a:solidFill>
              </a:rPr>
              <a:t>Approve </a:t>
            </a:r>
            <a:r>
              <a:rPr lang="en-US" altLang="zh-CN" sz="1400" dirty="0" err="1">
                <a:solidFill>
                  <a:srgbClr val="0000FF"/>
                </a:solidFill>
              </a:rPr>
              <a:t>TGbf</a:t>
            </a:r>
            <a:r>
              <a:rPr lang="en-US" altLang="en-US" sz="1400" dirty="0">
                <a:solidFill>
                  <a:srgbClr val="0000FF"/>
                </a:solidFill>
              </a:rPr>
              <a:t> meeting minutes</a:t>
            </a:r>
          </a:p>
          <a:p>
            <a:r>
              <a:rPr lang="en-US" altLang="zh-CN" sz="1400" dirty="0" err="1"/>
              <a:t>TGbf</a:t>
            </a:r>
            <a:r>
              <a:rPr lang="en-US" altLang="zh-CN" sz="1400" dirty="0"/>
              <a:t> Timeline</a:t>
            </a:r>
          </a:p>
          <a:p>
            <a:pPr algn="just"/>
            <a:r>
              <a:rPr lang="en-US" altLang="en-US" sz="1400" dirty="0"/>
              <a:t>Call for contribution</a:t>
            </a:r>
          </a:p>
          <a:p>
            <a:pPr algn="just"/>
            <a:r>
              <a:rPr lang="en-US" altLang="en-US" sz="1400" dirty="0"/>
              <a:t>Teleconference Times</a:t>
            </a:r>
          </a:p>
          <a:p>
            <a:pPr algn="just"/>
            <a:r>
              <a:rPr lang="en-US" altLang="en-US" sz="1400" dirty="0"/>
              <a:t>Presentation of submissions</a:t>
            </a:r>
          </a:p>
          <a:p>
            <a:pPr algn="just"/>
            <a:r>
              <a:rPr lang="en-US" altLang="en-US" sz="1400" dirty="0">
                <a:solidFill>
                  <a:srgbClr val="0000FF"/>
                </a:solidFill>
              </a:rPr>
              <a:t>Guidance for Mix mode </a:t>
            </a:r>
            <a:r>
              <a:rPr lang="en-US" altLang="zh-CN" sz="1400" dirty="0">
                <a:solidFill>
                  <a:srgbClr val="0000FF"/>
                </a:solidFill>
              </a:rPr>
              <a:t>meeting</a:t>
            </a:r>
            <a:endParaRPr lang="en-US" altLang="en-US" sz="1400" dirty="0">
              <a:solidFill>
                <a:srgbClr val="0000FF"/>
              </a:solidFill>
            </a:endParaRPr>
          </a:p>
          <a:p>
            <a:pPr algn="just"/>
            <a:r>
              <a:rPr lang="en-US" altLang="en-US" sz="1400" dirty="0">
                <a:solidFill>
                  <a:srgbClr val="0000FF"/>
                </a:solidFill>
              </a:rPr>
              <a:t>Motion </a:t>
            </a:r>
            <a:r>
              <a:rPr lang="en-US" altLang="en-US" sz="1400" dirty="0" smtClean="0">
                <a:solidFill>
                  <a:srgbClr val="0000FF"/>
                </a:solidFill>
              </a:rPr>
              <a:t>(515-529)</a:t>
            </a:r>
            <a:endParaRPr lang="en-US" altLang="en-US" sz="1400" dirty="0">
              <a:solidFill>
                <a:srgbClr val="0000FF"/>
              </a:solidFill>
            </a:endParaRPr>
          </a:p>
          <a:p>
            <a:pPr algn="just"/>
            <a:endParaRPr lang="en-US" altLang="en-US" sz="1400" dirty="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a:t>?</a:t>
            </a:r>
          </a:p>
          <a:p>
            <a:pPr marL="342900" lvl="1" indent="-342900" algn="just">
              <a:buFontTx/>
              <a:buChar char="•"/>
            </a:pPr>
            <a:r>
              <a:rPr lang="en-US" altLang="en-US" sz="1400" b="1" dirty="0">
                <a:solidFill>
                  <a:srgbClr val="0000FF"/>
                </a:solidFill>
              </a:rPr>
              <a:t>Recess</a:t>
            </a:r>
          </a:p>
          <a:p>
            <a:pPr marL="0" lvl="1" indent="0" algn="just">
              <a:buNone/>
            </a:pPr>
            <a:endParaRPr lang="en-US" altLang="en-US" sz="1400" b="1" dirty="0"/>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6" name="表格 10"/>
          <p:cNvGraphicFramePr>
            <a:graphicFrameLocks noGrp="1"/>
          </p:cNvGraphicFramePr>
          <p:nvPr>
            <p:extLst>
              <p:ext uri="{D42A27DB-BD31-4B8C-83A1-F6EECF244321}">
                <p14:modId xmlns:p14="http://schemas.microsoft.com/office/powerpoint/2010/main" val="2625302924"/>
              </p:ext>
            </p:extLst>
          </p:nvPr>
        </p:nvGraphicFramePr>
        <p:xfrm>
          <a:off x="3429000" y="1600200"/>
          <a:ext cx="8305801" cy="3417878"/>
        </p:xfrm>
        <a:graphic>
          <a:graphicData uri="http://schemas.openxmlformats.org/drawingml/2006/table">
            <a:tbl>
              <a:tblPr firstRow="1" bandRow="1">
                <a:tableStyleId>{C4B1156A-380E-4F78-BDF5-A606A8083BF9}</a:tableStyleId>
              </a:tblPr>
              <a:tblGrid>
                <a:gridCol w="738738">
                  <a:extLst>
                    <a:ext uri="{9D8B030D-6E8A-4147-A177-3AD203B41FA5}">
                      <a16:colId xmlns="" xmlns:a16="http://schemas.microsoft.com/office/drawing/2014/main" val="20000"/>
                    </a:ext>
                  </a:extLst>
                </a:gridCol>
                <a:gridCol w="2080662">
                  <a:extLst>
                    <a:ext uri="{9D8B030D-6E8A-4147-A177-3AD203B41FA5}">
                      <a16:colId xmlns="" xmlns:a16="http://schemas.microsoft.com/office/drawing/2014/main" val="20001"/>
                    </a:ext>
                  </a:extLst>
                </a:gridCol>
                <a:gridCol w="4052306">
                  <a:extLst>
                    <a:ext uri="{9D8B030D-6E8A-4147-A177-3AD203B41FA5}">
                      <a16:colId xmlns="" xmlns:a16="http://schemas.microsoft.com/office/drawing/2014/main" val="20002"/>
                    </a:ext>
                  </a:extLst>
                </a:gridCol>
                <a:gridCol w="1434095">
                  <a:extLst>
                    <a:ext uri="{9D8B030D-6E8A-4147-A177-3AD203B41FA5}">
                      <a16:colId xmlns="" xmlns:a16="http://schemas.microsoft.com/office/drawing/2014/main"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a:solidFill>
                            <a:srgbClr val="FF0000"/>
                          </a:solidFill>
                        </a:rPr>
                        <a:t>CR</a:t>
                      </a:r>
                      <a:r>
                        <a:rPr lang="en-US" altLang="zh-CN" sz="1200" dirty="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 xmlns:a16="http://schemas.microsoft.com/office/drawing/2014/main" val="10000"/>
                  </a:ext>
                </a:extLst>
              </a:tr>
              <a:tr h="89561">
                <a:tc>
                  <a:txBody>
                    <a:bodyPr/>
                    <a:lstStyle/>
                    <a:p>
                      <a:pPr>
                        <a:spcAft>
                          <a:spcPts val="0"/>
                        </a:spcAft>
                      </a:pPr>
                      <a:r>
                        <a:rPr lang="en-US" sz="1200" dirty="0">
                          <a:solidFill>
                            <a:srgbClr val="0000FF"/>
                          </a:solidFill>
                          <a:effectLst/>
                          <a:latin typeface="Times New Roman" panose="02020603050405020304" pitchFamily="18" charset="0"/>
                          <a:ea typeface="宋体" panose="02010600030101010101" pitchFamily="2" charset="-122"/>
                        </a:rPr>
                        <a:t>24/0464</a:t>
                      </a:r>
                      <a:endParaRPr lang="zh-CN" sz="1100" dirty="0">
                        <a:solidFill>
                          <a:srgbClr val="0000FF"/>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r>
                        <a:rPr lang="en-US" sz="1200">
                          <a:solidFill>
                            <a:srgbClr val="0000FF"/>
                          </a:solidFill>
                          <a:effectLst/>
                          <a:latin typeface="Times New Roman" panose="02020603050405020304" pitchFamily="18" charset="0"/>
                          <a:ea typeface="宋体" panose="02010600030101010101" pitchFamily="2" charset="-122"/>
                        </a:rPr>
                        <a:t>Mahmoud Kamel (InterDigital)</a:t>
                      </a:r>
                      <a:endParaRPr lang="zh-CN" sz="1100">
                        <a:solidFill>
                          <a:srgbClr val="0000FF"/>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r>
                        <a:rPr lang="en-US" sz="1200" dirty="0">
                          <a:solidFill>
                            <a:srgbClr val="0000FF"/>
                          </a:solidFill>
                          <a:effectLst/>
                          <a:latin typeface="Times New Roman" panose="02020603050405020304" pitchFamily="18" charset="0"/>
                          <a:ea typeface="宋体" panose="02010600030101010101" pitchFamily="2" charset="-122"/>
                        </a:rPr>
                        <a:t>Enhancements for the SBP Procedure</a:t>
                      </a:r>
                      <a:endParaRPr lang="zh-CN" sz="1100" dirty="0">
                        <a:solidFill>
                          <a:srgbClr val="0000FF"/>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r>
                        <a:rPr lang="en-US" sz="1200" dirty="0">
                          <a:solidFill>
                            <a:srgbClr val="0000FF"/>
                          </a:solidFill>
                          <a:effectLst/>
                          <a:latin typeface="Times New Roman" panose="02020603050405020304" pitchFamily="18" charset="0"/>
                          <a:ea typeface="宋体" panose="02010600030101010101" pitchFamily="2" charset="-122"/>
                        </a:rPr>
                        <a:t>45 mins</a:t>
                      </a:r>
                      <a:endParaRPr lang="zh-CN" sz="1100" dirty="0">
                        <a:solidFill>
                          <a:srgbClr val="0000FF"/>
                        </a:solidFill>
                        <a:effectLst/>
                        <a:latin typeface="Calibri" panose="020F0502020204030204" pitchFamily="34" charset="0"/>
                        <a:ea typeface="宋体" panose="02010600030101010101" pitchFamily="2" charset="-122"/>
                      </a:endParaRPr>
                    </a:p>
                  </a:txBody>
                  <a:tcPr marL="36195" marR="36195" marT="17780" marB="17780" anchor="ctr"/>
                </a:tc>
                <a:extLst>
                  <a:ext uri="{0D108BD9-81ED-4DB2-BD59-A6C34878D82A}">
                    <a16:rowId xmlns="" xmlns:a16="http://schemas.microsoft.com/office/drawing/2014/main" val="10023"/>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24/0527</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smtClean="0">
                          <a:solidFill>
                            <a:srgbClr val="0000FF"/>
                          </a:solidFill>
                          <a:latin typeface="+mn-lt"/>
                          <a:ea typeface="+mn-ea"/>
                          <a:cs typeface="+mn-cs"/>
                        </a:rPr>
                        <a:t>Henry Ptasinski (Element78 Communications LLC)</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Protected Sensing frame replay counters</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20 </a:t>
                      </a:r>
                      <a:r>
                        <a:rPr lang="en-US" altLang="zh-CN" sz="1200" kern="1200" dirty="0" err="1" smtClean="0">
                          <a:solidFill>
                            <a:srgbClr val="0000FF"/>
                          </a:solidFill>
                          <a:latin typeface="+mn-lt"/>
                          <a:ea typeface="+mn-ea"/>
                          <a:cs typeface="+mn-cs"/>
                        </a:rPr>
                        <a:t>mins</a:t>
                      </a:r>
                      <a:endParaRPr lang="en-US" altLang="zh-CN" sz="1200" kern="1200" dirty="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24/0542</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Stephan Sand (German Aerospace Center (DLR))</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LB281 CR for OST CIDs (11.55.1 Sensing Procedure) - Part 2</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a:t>
                      </a:r>
                      <a:r>
                        <a:rPr lang="en-US" altLang="zh-CN" sz="1200" kern="1200" dirty="0" err="1" smtClean="0">
                          <a:solidFill>
                            <a:srgbClr val="00B050"/>
                          </a:solidFill>
                          <a:latin typeface="+mn-lt"/>
                          <a:ea typeface="+mn-ea"/>
                          <a:cs typeface="+mn-cs"/>
                        </a:rPr>
                        <a:t>mins</a:t>
                      </a:r>
                      <a:endParaRPr lang="en-US" altLang="zh-CN" sz="1200" kern="1200" dirty="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24/0555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Ali Raissinia (Qualcomm Inc.)</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LB281 Comment Resolutions for Exchange bucket CIDs</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24/0564</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Ali Raissinia (Qualcomm Inc.)</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LB281 Comment Resolutions for CID 4186</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20 </a:t>
                      </a:r>
                      <a:r>
                        <a:rPr lang="en-US" altLang="zh-CN" sz="1200" kern="1200" dirty="0" err="1" smtClean="0">
                          <a:solidFill>
                            <a:srgbClr val="0000FF"/>
                          </a:solidFill>
                          <a:latin typeface="+mn-lt"/>
                          <a:ea typeface="+mn-ea"/>
                          <a:cs typeface="+mn-cs"/>
                        </a:rPr>
                        <a:t>mins</a:t>
                      </a:r>
                      <a:endParaRPr lang="en-US" altLang="zh-CN" sz="1200" kern="1200" dirty="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24/0455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Steve Shellhammer (Qualcomm)</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Uniform Tone Spacing for Ng=8 and Ng=16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30 mins</a:t>
                      </a:r>
                    </a:p>
                  </a:txBody>
                  <a:tcPr marL="36000" marR="36000" marT="17901" marB="17901" anchor="ctr"/>
                </a:tc>
                <a:extLst>
                  <a:ext uri="{0D108BD9-81ED-4DB2-BD59-A6C34878D82A}">
                    <a16:rowId xmlns="" xmlns:a16="http://schemas.microsoft.com/office/drawing/2014/main" val="2370126993"/>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24/0456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Steve Shellhammer (Qualcomm)</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PDT Uniform Tone Spacing</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30 mins</a:t>
                      </a:r>
                    </a:p>
                  </a:txBody>
                  <a:tcPr marL="36000" marR="36000" marT="17901" marB="17901" anchor="ctr"/>
                </a:tc>
                <a:extLst>
                  <a:ext uri="{0D108BD9-81ED-4DB2-BD59-A6C34878D82A}">
                    <a16:rowId xmlns="" xmlns:a16="http://schemas.microsoft.com/office/drawing/2014/main" val="154171565"/>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2991640262"/>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24/0141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Robert Stacey (Intel)</a:t>
                      </a: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Claudio</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P802.11bf/D3.0 MDR report</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45 mins</a:t>
                      </a:r>
                    </a:p>
                  </a:txBody>
                  <a:tcPr marL="36000" marR="36000" marT="17901" marB="17901" anchor="ctr"/>
                </a:tc>
                <a:extLst>
                  <a:ext uri="{0D108BD9-81ED-4DB2-BD59-A6C34878D82A}">
                    <a16:rowId xmlns="" xmlns:a16="http://schemas.microsoft.com/office/drawing/2014/main" val="3595207918"/>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792232276"/>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522353205"/>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1282951375"/>
                  </a:ext>
                </a:extLst>
              </a:tr>
            </a:tbl>
          </a:graphicData>
        </a:graphic>
      </p:graphicFrame>
    </p:spTree>
    <p:extLst>
      <p:ext uri="{BB962C8B-B14F-4D97-AF65-F5344CB8AC3E}">
        <p14:creationId xmlns:p14="http://schemas.microsoft.com/office/powerpoint/2010/main" val="232742612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200" dirty="0">
                <a:solidFill>
                  <a:srgbClr val="0000FF"/>
                </a:solidFill>
                <a:cs typeface="Times New Roman" panose="02020603050405020304" pitchFamily="18" charset="0"/>
              </a:rPr>
              <a:t>Mar</a:t>
            </a:r>
            <a:r>
              <a:rPr lang="en-US" altLang="en-US" sz="3200" dirty="0">
                <a:solidFill>
                  <a:srgbClr val="0000FF"/>
                </a:solidFill>
                <a:cs typeface="Times New Roman" panose="02020603050405020304" pitchFamily="18" charset="0"/>
              </a:rPr>
              <a:t> </a:t>
            </a:r>
            <a:r>
              <a:rPr lang="en-US" altLang="en-US" sz="3200" dirty="0" smtClean="0">
                <a:solidFill>
                  <a:srgbClr val="0000FF"/>
                </a:solidFill>
                <a:cs typeface="Times New Roman" panose="02020603050405020304" pitchFamily="18" charset="0"/>
              </a:rPr>
              <a:t>12 </a:t>
            </a:r>
            <a:r>
              <a:rPr lang="en-US" altLang="en-US" sz="3200" dirty="0">
                <a:solidFill>
                  <a:srgbClr val="0000FF"/>
                </a:solidFill>
                <a:cs typeface="Times New Roman" panose="02020603050405020304" pitchFamily="18" charset="0"/>
              </a:rPr>
              <a:t>(AM </a:t>
            </a:r>
            <a:r>
              <a:rPr lang="en-US" altLang="en-US" sz="3200" dirty="0" smtClean="0">
                <a:solidFill>
                  <a:srgbClr val="0000FF"/>
                </a:solidFill>
                <a:cs typeface="Times New Roman" panose="02020603050405020304" pitchFamily="18" charset="0"/>
              </a:rPr>
              <a:t>1)</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zh-CN" sz="1400" dirty="0" err="1"/>
              <a:t>TGbf</a:t>
            </a:r>
            <a:r>
              <a:rPr lang="en-US" altLang="zh-CN" sz="1400" dirty="0"/>
              <a:t> Timeline</a:t>
            </a:r>
          </a:p>
          <a:p>
            <a:pPr algn="just"/>
            <a:r>
              <a:rPr lang="en-US" altLang="en-US" sz="1400" dirty="0"/>
              <a:t>Call for contribution</a:t>
            </a:r>
          </a:p>
          <a:p>
            <a:pPr algn="just"/>
            <a:r>
              <a:rPr lang="en-US" altLang="en-US" sz="1400" dirty="0"/>
              <a:t>Teleconference Times</a:t>
            </a:r>
          </a:p>
          <a:p>
            <a:pPr algn="just"/>
            <a:r>
              <a:rPr lang="en-US" altLang="en-US" sz="1400" dirty="0"/>
              <a:t>Presentation of submissions</a:t>
            </a:r>
          </a:p>
          <a:p>
            <a:pPr algn="just"/>
            <a:r>
              <a:rPr lang="en-US" altLang="en-US" sz="1400" dirty="0">
                <a:solidFill>
                  <a:srgbClr val="0000FF"/>
                </a:solidFill>
              </a:rPr>
              <a:t>Guidance for Mix mode </a:t>
            </a:r>
            <a:r>
              <a:rPr lang="en-US" altLang="zh-CN" sz="1400" dirty="0">
                <a:solidFill>
                  <a:srgbClr val="0000FF"/>
                </a:solidFill>
              </a:rPr>
              <a:t>meeting</a:t>
            </a:r>
            <a:endParaRPr lang="en-US" altLang="en-US" sz="1400" dirty="0">
              <a:solidFill>
                <a:srgbClr val="0000FF"/>
              </a:solidFill>
            </a:endParaRPr>
          </a:p>
          <a:p>
            <a:pPr algn="just"/>
            <a:r>
              <a:rPr lang="en-US" altLang="zh-CN" sz="1400" dirty="0"/>
              <a:t>Motion </a:t>
            </a:r>
            <a:r>
              <a:rPr lang="en-US" altLang="zh-CN" sz="1400" dirty="0" smtClean="0"/>
              <a:t>(</a:t>
            </a:r>
            <a:r>
              <a:rPr lang="en-US" altLang="zh-CN" sz="1400" dirty="0" smtClean="0">
                <a:solidFill>
                  <a:srgbClr val="0000FF"/>
                </a:solidFill>
              </a:rPr>
              <a:t>530-531</a:t>
            </a:r>
            <a:r>
              <a:rPr lang="en-US" altLang="zh-CN" sz="1400" dirty="0" smtClean="0"/>
              <a:t>)</a:t>
            </a:r>
            <a:endParaRPr lang="en-US" altLang="en-US" sz="1400" dirty="0"/>
          </a:p>
          <a:p>
            <a:pPr algn="just"/>
            <a:endParaRPr lang="en-US" altLang="en-US" sz="1400" dirty="0"/>
          </a:p>
          <a:p>
            <a:pPr algn="just"/>
            <a:endParaRPr lang="en-US" altLang="en-US" sz="1400" dirty="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a:t>?</a:t>
            </a:r>
          </a:p>
          <a:p>
            <a:pPr marL="342900" lvl="1" indent="-342900" algn="just">
              <a:buFontTx/>
              <a:buChar char="•"/>
            </a:pPr>
            <a:r>
              <a:rPr lang="en-US" altLang="en-US" sz="1400" b="1" dirty="0">
                <a:solidFill>
                  <a:srgbClr val="0000FF"/>
                </a:solidFill>
              </a:rPr>
              <a:t>Recess</a:t>
            </a:r>
          </a:p>
          <a:p>
            <a:pPr marL="0" lvl="1" indent="0" algn="just">
              <a:buNone/>
            </a:pPr>
            <a:endParaRPr lang="en-US" altLang="en-US" sz="1400" b="1" dirty="0"/>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6" name="表格 10"/>
          <p:cNvGraphicFramePr>
            <a:graphicFrameLocks noGrp="1"/>
          </p:cNvGraphicFramePr>
          <p:nvPr>
            <p:extLst>
              <p:ext uri="{D42A27DB-BD31-4B8C-83A1-F6EECF244321}">
                <p14:modId xmlns:p14="http://schemas.microsoft.com/office/powerpoint/2010/main" val="696299998"/>
              </p:ext>
            </p:extLst>
          </p:nvPr>
        </p:nvGraphicFramePr>
        <p:xfrm>
          <a:off x="3429000" y="1600200"/>
          <a:ext cx="8305801" cy="3016316"/>
        </p:xfrm>
        <a:graphic>
          <a:graphicData uri="http://schemas.openxmlformats.org/drawingml/2006/table">
            <a:tbl>
              <a:tblPr firstRow="1" bandRow="1">
                <a:tableStyleId>{C4B1156A-380E-4F78-BDF5-A606A8083BF9}</a:tableStyleId>
              </a:tblPr>
              <a:tblGrid>
                <a:gridCol w="738738">
                  <a:extLst>
                    <a:ext uri="{9D8B030D-6E8A-4147-A177-3AD203B41FA5}">
                      <a16:colId xmlns="" xmlns:a16="http://schemas.microsoft.com/office/drawing/2014/main" val="20000"/>
                    </a:ext>
                  </a:extLst>
                </a:gridCol>
                <a:gridCol w="2080662">
                  <a:extLst>
                    <a:ext uri="{9D8B030D-6E8A-4147-A177-3AD203B41FA5}">
                      <a16:colId xmlns="" xmlns:a16="http://schemas.microsoft.com/office/drawing/2014/main" val="20001"/>
                    </a:ext>
                  </a:extLst>
                </a:gridCol>
                <a:gridCol w="4052306">
                  <a:extLst>
                    <a:ext uri="{9D8B030D-6E8A-4147-A177-3AD203B41FA5}">
                      <a16:colId xmlns="" xmlns:a16="http://schemas.microsoft.com/office/drawing/2014/main" val="20002"/>
                    </a:ext>
                  </a:extLst>
                </a:gridCol>
                <a:gridCol w="1434095">
                  <a:extLst>
                    <a:ext uri="{9D8B030D-6E8A-4147-A177-3AD203B41FA5}">
                      <a16:colId xmlns="" xmlns:a16="http://schemas.microsoft.com/office/drawing/2014/main"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a:solidFill>
                            <a:srgbClr val="FF0000"/>
                          </a:solidFill>
                        </a:rPr>
                        <a:t>CR</a:t>
                      </a:r>
                      <a:r>
                        <a:rPr lang="en-US" altLang="zh-CN" sz="1200" dirty="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 xmlns:a16="http://schemas.microsoft.com/office/drawing/2014/main" val="10000"/>
                  </a:ext>
                </a:extLst>
              </a:tr>
              <a:tr h="89561">
                <a:tc>
                  <a:txBody>
                    <a:bodyPr/>
                    <a:lstStyle/>
                    <a:p>
                      <a:pPr>
                        <a:spcAft>
                          <a:spcPts val="0"/>
                        </a:spcAft>
                      </a:pPr>
                      <a:r>
                        <a:rPr lang="en-US" sz="1200" dirty="0">
                          <a:solidFill>
                            <a:srgbClr val="0000FF"/>
                          </a:solidFill>
                          <a:effectLst/>
                          <a:latin typeface="Times New Roman" panose="02020603050405020304" pitchFamily="18" charset="0"/>
                          <a:ea typeface="宋体" panose="02010600030101010101" pitchFamily="2" charset="-122"/>
                        </a:rPr>
                        <a:t>24/0464</a:t>
                      </a:r>
                      <a:endParaRPr lang="zh-CN" sz="1100" dirty="0">
                        <a:solidFill>
                          <a:srgbClr val="0000FF"/>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r>
                        <a:rPr lang="en-US" sz="1200">
                          <a:solidFill>
                            <a:srgbClr val="0000FF"/>
                          </a:solidFill>
                          <a:effectLst/>
                          <a:latin typeface="Times New Roman" panose="02020603050405020304" pitchFamily="18" charset="0"/>
                          <a:ea typeface="宋体" panose="02010600030101010101" pitchFamily="2" charset="-122"/>
                        </a:rPr>
                        <a:t>Mahmoud Kamel (InterDigital)</a:t>
                      </a:r>
                      <a:endParaRPr lang="zh-CN" sz="1100">
                        <a:solidFill>
                          <a:srgbClr val="0000FF"/>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r>
                        <a:rPr lang="en-US" sz="1200" dirty="0">
                          <a:solidFill>
                            <a:srgbClr val="0000FF"/>
                          </a:solidFill>
                          <a:effectLst/>
                          <a:latin typeface="Times New Roman" panose="02020603050405020304" pitchFamily="18" charset="0"/>
                          <a:ea typeface="宋体" panose="02010600030101010101" pitchFamily="2" charset="-122"/>
                        </a:rPr>
                        <a:t>Enhancements for the SBP Procedure</a:t>
                      </a:r>
                      <a:endParaRPr lang="zh-CN" sz="1100" dirty="0">
                        <a:solidFill>
                          <a:srgbClr val="0000FF"/>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r>
                        <a:rPr lang="en-US" sz="1200" dirty="0">
                          <a:solidFill>
                            <a:srgbClr val="0000FF"/>
                          </a:solidFill>
                          <a:effectLst/>
                          <a:latin typeface="Times New Roman" panose="02020603050405020304" pitchFamily="18" charset="0"/>
                          <a:ea typeface="宋体" panose="02010600030101010101" pitchFamily="2" charset="-122"/>
                        </a:rPr>
                        <a:t>45 mins</a:t>
                      </a:r>
                      <a:endParaRPr lang="zh-CN" sz="1100" dirty="0">
                        <a:solidFill>
                          <a:srgbClr val="0000FF"/>
                        </a:solidFill>
                        <a:effectLst/>
                        <a:latin typeface="Calibri" panose="020F0502020204030204" pitchFamily="34" charset="0"/>
                        <a:ea typeface="宋体" panose="02010600030101010101" pitchFamily="2" charset="-122"/>
                      </a:endParaRPr>
                    </a:p>
                  </a:txBody>
                  <a:tcPr marL="36195" marR="36195" marT="17780" marB="17780" anchor="ctr"/>
                </a:tc>
                <a:extLst>
                  <a:ext uri="{0D108BD9-81ED-4DB2-BD59-A6C34878D82A}">
                    <a16:rowId xmlns="" xmlns:a16="http://schemas.microsoft.com/office/drawing/2014/main" val="10023"/>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24/0527</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smtClean="0">
                          <a:solidFill>
                            <a:srgbClr val="0000FF"/>
                          </a:solidFill>
                          <a:latin typeface="+mn-lt"/>
                          <a:ea typeface="+mn-ea"/>
                          <a:cs typeface="+mn-cs"/>
                        </a:rPr>
                        <a:t>Henry Ptasinski (Element78 Communications LLC)</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Protected Sensing frame replay counters</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20 </a:t>
                      </a:r>
                      <a:r>
                        <a:rPr lang="en-US" altLang="zh-CN" sz="1200" kern="1200" dirty="0" err="1" smtClean="0">
                          <a:solidFill>
                            <a:srgbClr val="0000FF"/>
                          </a:solidFill>
                          <a:latin typeface="+mn-lt"/>
                          <a:ea typeface="+mn-ea"/>
                          <a:cs typeface="+mn-cs"/>
                        </a:rPr>
                        <a:t>mins</a:t>
                      </a:r>
                      <a:endParaRPr lang="en-US" altLang="zh-CN" sz="1200" kern="1200" dirty="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24/0555</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Ali Raissinia (Qualcomm Inc.)</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LB281 Comment Resolutions for Exchange bucket CIDs</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a:t>
                      </a:r>
                      <a:r>
                        <a:rPr lang="en-US" altLang="zh-CN" sz="1200" kern="1200" dirty="0" err="1" smtClean="0">
                          <a:solidFill>
                            <a:srgbClr val="00B050"/>
                          </a:solidFill>
                          <a:latin typeface="+mn-lt"/>
                          <a:ea typeface="+mn-ea"/>
                          <a:cs typeface="+mn-cs"/>
                        </a:rPr>
                        <a:t>mins</a:t>
                      </a:r>
                      <a:endParaRPr lang="en-US" altLang="zh-CN" sz="1200" kern="1200" dirty="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24/0564</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Ali Raissinia (Qualcomm Inc.)</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LB281 Comment Resolutions for CID 4186</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20 </a:t>
                      </a:r>
                      <a:r>
                        <a:rPr lang="en-US" altLang="zh-CN" sz="1200" kern="1200" dirty="0" err="1" smtClean="0">
                          <a:solidFill>
                            <a:srgbClr val="0000FF"/>
                          </a:solidFill>
                          <a:latin typeface="+mn-lt"/>
                          <a:ea typeface="+mn-ea"/>
                          <a:cs typeface="+mn-cs"/>
                        </a:rPr>
                        <a:t>mins</a:t>
                      </a:r>
                      <a:endParaRPr lang="en-US" altLang="zh-CN" sz="1200" kern="1200" dirty="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24/0455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Steve Shellhammer (Qualcomm)</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Uniform Tone Spacing for Ng=8 and Ng=16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30 mins</a:t>
                      </a:r>
                    </a:p>
                  </a:txBody>
                  <a:tcPr marL="36000" marR="36000" marT="17901" marB="17901" anchor="ctr"/>
                </a:tc>
                <a:extLst>
                  <a:ext uri="{0D108BD9-81ED-4DB2-BD59-A6C34878D82A}">
                    <a16:rowId xmlns="" xmlns:a16="http://schemas.microsoft.com/office/drawing/2014/main" val="2370126993"/>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24/0456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Steve Shellhammer (Qualcomm)</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PDT Uniform Tone Spacing</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30 mins</a:t>
                      </a:r>
                    </a:p>
                  </a:txBody>
                  <a:tcPr marL="36000" marR="36000" marT="17901" marB="17901" anchor="ctr"/>
                </a:tc>
                <a:extLst>
                  <a:ext uri="{0D108BD9-81ED-4DB2-BD59-A6C34878D82A}">
                    <a16:rowId xmlns="" xmlns:a16="http://schemas.microsoft.com/office/drawing/2014/main" val="154171565"/>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2991640262"/>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24/0141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Robert Stacey (Intel)</a:t>
                      </a: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Claudio</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P802.11bf/D3.0 MDR report</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45 mins</a:t>
                      </a:r>
                    </a:p>
                  </a:txBody>
                  <a:tcPr marL="36000" marR="36000" marT="17901" marB="17901" anchor="ctr"/>
                </a:tc>
                <a:extLst>
                  <a:ext uri="{0D108BD9-81ED-4DB2-BD59-A6C34878D82A}">
                    <a16:rowId xmlns="" xmlns:a16="http://schemas.microsoft.com/office/drawing/2014/main" val="3595207918"/>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792232276"/>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522353205"/>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1282951375"/>
                  </a:ext>
                </a:extLst>
              </a:tr>
            </a:tbl>
          </a:graphicData>
        </a:graphic>
      </p:graphicFrame>
    </p:spTree>
    <p:extLst>
      <p:ext uri="{BB962C8B-B14F-4D97-AF65-F5344CB8AC3E}">
        <p14:creationId xmlns:p14="http://schemas.microsoft.com/office/powerpoint/2010/main" val="314850918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295400"/>
            <a:ext cx="11277600" cy="10668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1295400" y="2667000"/>
            <a:ext cx="9982200" cy="3352800"/>
          </a:xfrm>
        </p:spPr>
        <p:txBody>
          <a:bodyPr/>
          <a:lstStyle/>
          <a:p>
            <a:pPr algn="just" defTabSz="917575">
              <a:lnSpc>
                <a:spcPct val="90000"/>
              </a:lnSpc>
              <a:buNone/>
            </a:pPr>
            <a:r>
              <a:rPr lang="en-US" altLang="zh-CN" dirty="0"/>
              <a:t>		</a:t>
            </a:r>
            <a:endParaRPr lang="en-US" altLang="en-US" dirty="0">
              <a:cs typeface="Times New Roman" panose="02020603050405020304" pitchFamily="18" charset="0"/>
            </a:endParaRPr>
          </a:p>
          <a:p>
            <a:pPr algn="just">
              <a:lnSpc>
                <a:spcPct val="90000"/>
              </a:lnSpc>
              <a:buFontTx/>
              <a:buNone/>
            </a:pPr>
            <a:r>
              <a:rPr lang="en-US" altLang="en-US" dirty="0">
                <a:latin typeface="Arial" panose="020B0604020202020204" pitchFamily="34" charset="0"/>
                <a:cs typeface="MS PGothic" panose="020B0600070205080204" pitchFamily="34" charset="-128"/>
              </a:rPr>
              <a:t>		   	        Chair:	</a:t>
            </a:r>
            <a:r>
              <a:rPr lang="en-US" altLang="en-US" dirty="0">
                <a:cs typeface="Times New Roman" panose="02020603050405020304" pitchFamily="18" charset="0"/>
              </a:rPr>
              <a:t>Tony Xiao Han (Huawei)</a:t>
            </a:r>
          </a:p>
          <a:p>
            <a:pPr algn="just">
              <a:lnSpc>
                <a:spcPct val="90000"/>
              </a:lnSpc>
              <a:buNone/>
            </a:pPr>
            <a:r>
              <a:rPr lang="en-US" altLang="en-US" dirty="0">
                <a:latin typeface="Arial" panose="020B0604020202020204" pitchFamily="34" charset="0"/>
                <a:cs typeface="MS PGothic" panose="020B0600070205080204" pitchFamily="34" charset="-128"/>
              </a:rPr>
              <a:t>			Vice Chair: 	</a:t>
            </a:r>
            <a:r>
              <a:rPr lang="en-US" altLang="en-US" dirty="0">
                <a:cs typeface="Times New Roman" panose="02020603050405020304" pitchFamily="18" charset="0"/>
              </a:rPr>
              <a:t>Sang Kim (LG Electronics)</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zh-CN" dirty="0"/>
              <a:t>Assaf Kasher (Self)</a:t>
            </a:r>
            <a:endParaRPr lang="en-US" altLang="en-US" dirty="0">
              <a:cs typeface="Times New Roman" panose="02020603050405020304" pitchFamily="18" charset="0"/>
            </a:endParaRPr>
          </a:p>
          <a:p>
            <a:pPr algn="just">
              <a:lnSpc>
                <a:spcPct val="90000"/>
              </a:lnSpc>
              <a:buNone/>
            </a:pPr>
            <a:r>
              <a:rPr lang="en-US" altLang="en-US" dirty="0">
                <a:latin typeface="Arial" panose="020B0604020202020204" pitchFamily="34" charset="0"/>
                <a:cs typeface="MS PGothic" panose="020B0600070205080204" pitchFamily="34" charset="-128"/>
              </a:rPr>
              <a:t>			 Secretary: 	</a:t>
            </a:r>
            <a:r>
              <a:rPr lang="en-US" altLang="zh-CN" dirty="0"/>
              <a:t>Leif Wilhelmsson </a:t>
            </a:r>
            <a:r>
              <a:rPr lang="en-US" altLang="en-US" dirty="0"/>
              <a:t>(</a:t>
            </a:r>
            <a:r>
              <a:rPr lang="en-US" altLang="zh-CN" dirty="0"/>
              <a:t>Ericsson</a:t>
            </a:r>
            <a:r>
              <a:rPr lang="en-US" altLang="en-US" dirty="0"/>
              <a:t>)</a:t>
            </a:r>
          </a:p>
          <a:p>
            <a:pPr algn="just">
              <a:lnSpc>
                <a:spcPct val="90000"/>
              </a:lnSpc>
              <a:buNone/>
            </a:pPr>
            <a:r>
              <a:rPr lang="en-US" altLang="en-US" dirty="0">
                <a:latin typeface="Arial" panose="020B0604020202020204" pitchFamily="34" charset="0"/>
                <a:cs typeface="MS PGothic" panose="020B0600070205080204" pitchFamily="34" charset="-128"/>
              </a:rPr>
              <a:t>		Tech</a:t>
            </a:r>
            <a:r>
              <a:rPr lang="en-US" altLang="zh-CN" dirty="0">
                <a:latin typeface="Arial" panose="020B0604020202020204" pitchFamily="34" charset="0"/>
                <a:cs typeface="MS PGothic" panose="020B0600070205080204" pitchFamily="34" charset="-128"/>
              </a:rPr>
              <a:t>nical </a:t>
            </a:r>
            <a:r>
              <a:rPr lang="en-US" altLang="en-US" dirty="0">
                <a:latin typeface="Arial" panose="020B0604020202020204" pitchFamily="34" charset="0"/>
                <a:cs typeface="MS PGothic" panose="020B0600070205080204" pitchFamily="34" charset="-128"/>
              </a:rPr>
              <a:t>Editor:	</a:t>
            </a:r>
            <a:r>
              <a:rPr lang="en-US" altLang="zh-CN" dirty="0"/>
              <a:t>Claudio Da Silva </a:t>
            </a:r>
            <a:r>
              <a:rPr lang="en-US" altLang="en-US" dirty="0">
                <a:cs typeface="Times New Roman" panose="02020603050405020304" pitchFamily="18" charset="0"/>
              </a:rPr>
              <a:t>(</a:t>
            </a:r>
            <a:r>
              <a:rPr lang="en-US" altLang="zh-CN" dirty="0">
                <a:cs typeface="Times New Roman" panose="02020603050405020304" pitchFamily="18" charset="0"/>
              </a:rPr>
              <a:t>Meta Platforms</a:t>
            </a:r>
            <a:r>
              <a:rPr lang="en-US" altLang="en-US" dirty="0">
                <a:cs typeface="Times New Roman" panose="02020603050405020304" pitchFamily="18" charset="0"/>
              </a:rPr>
              <a:t>)</a:t>
            </a:r>
          </a:p>
        </p:txBody>
      </p:sp>
    </p:spTree>
    <p:extLst>
      <p:ext uri="{BB962C8B-B14F-4D97-AF65-F5344CB8AC3E}">
        <p14:creationId xmlns:p14="http://schemas.microsoft.com/office/powerpoint/2010/main" val="19842551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200" dirty="0">
                <a:solidFill>
                  <a:srgbClr val="0000FF"/>
                </a:solidFill>
                <a:cs typeface="Times New Roman" panose="02020603050405020304" pitchFamily="18" charset="0"/>
              </a:rPr>
              <a:t>Mar</a:t>
            </a:r>
            <a:r>
              <a:rPr lang="en-US" altLang="en-US" sz="3200" dirty="0">
                <a:solidFill>
                  <a:srgbClr val="0000FF"/>
                </a:solidFill>
                <a:cs typeface="Times New Roman" panose="02020603050405020304" pitchFamily="18" charset="0"/>
              </a:rPr>
              <a:t> </a:t>
            </a:r>
            <a:r>
              <a:rPr lang="en-US" altLang="en-US" sz="3200" dirty="0" smtClean="0">
                <a:solidFill>
                  <a:srgbClr val="0000FF"/>
                </a:solidFill>
                <a:cs typeface="Times New Roman" panose="02020603050405020304" pitchFamily="18" charset="0"/>
              </a:rPr>
              <a:t>13 </a:t>
            </a:r>
            <a:r>
              <a:rPr lang="en-US" altLang="en-US" sz="3200" dirty="0">
                <a:solidFill>
                  <a:srgbClr val="0000FF"/>
                </a:solidFill>
                <a:cs typeface="Times New Roman" panose="02020603050405020304" pitchFamily="18" charset="0"/>
              </a:rPr>
              <a:t>(AM </a:t>
            </a:r>
            <a:r>
              <a:rPr lang="en-US" altLang="en-US" sz="3200" dirty="0" smtClean="0">
                <a:solidFill>
                  <a:srgbClr val="0000FF"/>
                </a:solidFill>
                <a:cs typeface="Times New Roman" panose="02020603050405020304" pitchFamily="18" charset="0"/>
              </a:rPr>
              <a:t>2)</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zh-CN" sz="1400" dirty="0" err="1"/>
              <a:t>TGbf</a:t>
            </a:r>
            <a:r>
              <a:rPr lang="en-US" altLang="zh-CN" sz="1400" dirty="0"/>
              <a:t> Timeline</a:t>
            </a:r>
          </a:p>
          <a:p>
            <a:pPr algn="just"/>
            <a:r>
              <a:rPr lang="en-US" altLang="en-US" sz="1400" dirty="0"/>
              <a:t>Call for contribution</a:t>
            </a:r>
          </a:p>
          <a:p>
            <a:pPr algn="just"/>
            <a:r>
              <a:rPr lang="en-US" altLang="en-US" sz="1400" dirty="0"/>
              <a:t>Teleconference Times</a:t>
            </a:r>
          </a:p>
          <a:p>
            <a:pPr algn="just"/>
            <a:r>
              <a:rPr lang="en-US" altLang="en-US" sz="1400" dirty="0"/>
              <a:t>Presentation of submissions</a:t>
            </a:r>
          </a:p>
          <a:p>
            <a:pPr algn="just"/>
            <a:r>
              <a:rPr lang="en-US" altLang="en-US" sz="1400" dirty="0">
                <a:solidFill>
                  <a:srgbClr val="0000FF"/>
                </a:solidFill>
              </a:rPr>
              <a:t>Guidance for Mix mode </a:t>
            </a:r>
            <a:r>
              <a:rPr lang="en-US" altLang="zh-CN" sz="1400" dirty="0">
                <a:solidFill>
                  <a:srgbClr val="0000FF"/>
                </a:solidFill>
              </a:rPr>
              <a:t>meeting</a:t>
            </a:r>
            <a:endParaRPr lang="en-US" altLang="en-US" sz="1400" dirty="0">
              <a:solidFill>
                <a:srgbClr val="0000FF"/>
              </a:solidFill>
            </a:endParaRPr>
          </a:p>
          <a:p>
            <a:pPr algn="just"/>
            <a:r>
              <a:rPr lang="en-US" altLang="zh-CN" sz="1400" dirty="0"/>
              <a:t>Motion </a:t>
            </a:r>
            <a:r>
              <a:rPr lang="en-US" altLang="zh-CN" sz="1400" dirty="0" smtClean="0"/>
              <a:t>(</a:t>
            </a:r>
            <a:r>
              <a:rPr lang="en-US" altLang="zh-CN" sz="1400" dirty="0" smtClean="0">
                <a:solidFill>
                  <a:srgbClr val="0000FF"/>
                </a:solidFill>
              </a:rPr>
              <a:t>532-536</a:t>
            </a:r>
            <a:r>
              <a:rPr lang="en-US" altLang="zh-CN" sz="1400" dirty="0" smtClean="0"/>
              <a:t>)</a:t>
            </a:r>
            <a:endParaRPr lang="en-US" altLang="en-US" sz="1400" dirty="0"/>
          </a:p>
          <a:p>
            <a:pPr algn="just"/>
            <a:endParaRPr lang="en-US" altLang="en-US" sz="1400" dirty="0"/>
          </a:p>
          <a:p>
            <a:pPr algn="just"/>
            <a:endParaRPr lang="en-US" altLang="en-US" sz="1400" dirty="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a:t>?</a:t>
            </a:r>
          </a:p>
          <a:p>
            <a:pPr marL="342900" lvl="1" indent="-342900" algn="just">
              <a:buFontTx/>
              <a:buChar char="•"/>
            </a:pPr>
            <a:r>
              <a:rPr lang="en-US" altLang="en-US" sz="1400" b="1" dirty="0">
                <a:solidFill>
                  <a:srgbClr val="0000FF"/>
                </a:solidFill>
              </a:rPr>
              <a:t>Recess</a:t>
            </a:r>
          </a:p>
          <a:p>
            <a:pPr marL="0" lvl="1" indent="0" algn="just">
              <a:buNone/>
            </a:pPr>
            <a:endParaRPr lang="en-US" altLang="en-US" sz="1400" b="1" dirty="0"/>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6" name="表格 10"/>
          <p:cNvGraphicFramePr>
            <a:graphicFrameLocks noGrp="1"/>
          </p:cNvGraphicFramePr>
          <p:nvPr>
            <p:extLst>
              <p:ext uri="{D42A27DB-BD31-4B8C-83A1-F6EECF244321}">
                <p14:modId xmlns:p14="http://schemas.microsoft.com/office/powerpoint/2010/main" val="85415578"/>
              </p:ext>
            </p:extLst>
          </p:nvPr>
        </p:nvGraphicFramePr>
        <p:xfrm>
          <a:off x="3429000" y="1600200"/>
          <a:ext cx="8305801" cy="2751430"/>
        </p:xfrm>
        <a:graphic>
          <a:graphicData uri="http://schemas.openxmlformats.org/drawingml/2006/table">
            <a:tbl>
              <a:tblPr firstRow="1" bandRow="1">
                <a:tableStyleId>{C4B1156A-380E-4F78-BDF5-A606A8083BF9}</a:tableStyleId>
              </a:tblPr>
              <a:tblGrid>
                <a:gridCol w="738738">
                  <a:extLst>
                    <a:ext uri="{9D8B030D-6E8A-4147-A177-3AD203B41FA5}">
                      <a16:colId xmlns="" xmlns:a16="http://schemas.microsoft.com/office/drawing/2014/main" val="20000"/>
                    </a:ext>
                  </a:extLst>
                </a:gridCol>
                <a:gridCol w="2080662">
                  <a:extLst>
                    <a:ext uri="{9D8B030D-6E8A-4147-A177-3AD203B41FA5}">
                      <a16:colId xmlns="" xmlns:a16="http://schemas.microsoft.com/office/drawing/2014/main" val="20001"/>
                    </a:ext>
                  </a:extLst>
                </a:gridCol>
                <a:gridCol w="4052306">
                  <a:extLst>
                    <a:ext uri="{9D8B030D-6E8A-4147-A177-3AD203B41FA5}">
                      <a16:colId xmlns="" xmlns:a16="http://schemas.microsoft.com/office/drawing/2014/main" val="20002"/>
                    </a:ext>
                  </a:extLst>
                </a:gridCol>
                <a:gridCol w="1434095">
                  <a:extLst>
                    <a:ext uri="{9D8B030D-6E8A-4147-A177-3AD203B41FA5}">
                      <a16:colId xmlns="" xmlns:a16="http://schemas.microsoft.com/office/drawing/2014/main"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a:solidFill>
                            <a:srgbClr val="FF0000"/>
                          </a:solidFill>
                        </a:rPr>
                        <a:t>CR</a:t>
                      </a:r>
                      <a:r>
                        <a:rPr lang="en-US" altLang="zh-CN" sz="1200" dirty="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 xmlns:a16="http://schemas.microsoft.com/office/drawing/2014/main" val="10000"/>
                  </a:ext>
                </a:extLst>
              </a:tr>
              <a:tr h="89561">
                <a:tc>
                  <a:txBody>
                    <a:bodyPr/>
                    <a:lstStyle/>
                    <a:p>
                      <a:pPr>
                        <a:spcAft>
                          <a:spcPts val="0"/>
                        </a:spcAft>
                      </a:pPr>
                      <a:r>
                        <a:rPr lang="en-US" altLang="zh-CN" sz="1100" dirty="0" smtClean="0">
                          <a:solidFill>
                            <a:srgbClr val="0000FF"/>
                          </a:solidFill>
                          <a:effectLst/>
                          <a:latin typeface="Calibri" panose="020F0502020204030204" pitchFamily="34" charset="0"/>
                          <a:ea typeface="宋体" panose="02010600030101010101" pitchFamily="2" charset="-122"/>
                        </a:rPr>
                        <a:t>24/0582</a:t>
                      </a:r>
                      <a:endParaRPr lang="zh-CN" sz="1100" dirty="0">
                        <a:solidFill>
                          <a:srgbClr val="0000FF"/>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r>
                        <a:rPr lang="en-US" altLang="zh-CN" sz="1100" dirty="0" smtClean="0">
                          <a:solidFill>
                            <a:srgbClr val="0000FF"/>
                          </a:solidFill>
                          <a:effectLst/>
                          <a:latin typeface="Calibri" panose="020F0502020204030204" pitchFamily="34" charset="0"/>
                          <a:ea typeface="宋体" panose="02010600030101010101" pitchFamily="2" charset="-122"/>
                        </a:rPr>
                        <a:t>Christian Berger (NXP)</a:t>
                      </a:r>
                      <a:endParaRPr lang="zh-CN" sz="1100" dirty="0">
                        <a:solidFill>
                          <a:srgbClr val="0000FF"/>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r>
                        <a:rPr lang="en-US" altLang="zh-CN" sz="1100" dirty="0" smtClean="0">
                          <a:solidFill>
                            <a:srgbClr val="0000FF"/>
                          </a:solidFill>
                          <a:effectLst/>
                          <a:latin typeface="Calibri" panose="020F0502020204030204" pitchFamily="34" charset="0"/>
                          <a:ea typeface="宋体" panose="02010600030101010101" pitchFamily="2" charset="-122"/>
                        </a:rPr>
                        <a:t>LB281 Comment Resolution CSI Feedback</a:t>
                      </a:r>
                      <a:endParaRPr lang="zh-CN" sz="1100" dirty="0">
                        <a:solidFill>
                          <a:srgbClr val="0000FF"/>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r>
                        <a:rPr lang="en-US" altLang="zh-CN" sz="1100" dirty="0" smtClean="0">
                          <a:solidFill>
                            <a:srgbClr val="0000FF"/>
                          </a:solidFill>
                          <a:effectLst/>
                          <a:latin typeface="Calibri" panose="020F0502020204030204" pitchFamily="34" charset="0"/>
                          <a:ea typeface="宋体" panose="02010600030101010101" pitchFamily="2" charset="-122"/>
                        </a:rPr>
                        <a:t>30 </a:t>
                      </a:r>
                      <a:r>
                        <a:rPr lang="en-US" altLang="zh-CN" sz="1100" dirty="0" err="1" smtClean="0">
                          <a:solidFill>
                            <a:srgbClr val="0000FF"/>
                          </a:solidFill>
                          <a:effectLst/>
                          <a:latin typeface="Calibri" panose="020F0502020204030204" pitchFamily="34" charset="0"/>
                          <a:ea typeface="宋体" panose="02010600030101010101" pitchFamily="2" charset="-122"/>
                        </a:rPr>
                        <a:t>mins</a:t>
                      </a:r>
                      <a:endParaRPr lang="zh-CN" sz="1100" dirty="0">
                        <a:solidFill>
                          <a:srgbClr val="0000FF"/>
                        </a:solidFill>
                        <a:effectLst/>
                        <a:latin typeface="Calibri" panose="020F0502020204030204" pitchFamily="34" charset="0"/>
                        <a:ea typeface="宋体" panose="02010600030101010101" pitchFamily="2" charset="-122"/>
                      </a:endParaRPr>
                    </a:p>
                  </a:txBody>
                  <a:tcPr marL="36195" marR="36195" marT="17780" marB="17780" anchor="ctr"/>
                </a:tc>
              </a:tr>
              <a:tr h="89561">
                <a:tc>
                  <a:txBody>
                    <a:bodyPr/>
                    <a:lstStyle/>
                    <a:p>
                      <a:pPr>
                        <a:spcAft>
                          <a:spcPts val="0"/>
                        </a:spcAft>
                      </a:pPr>
                      <a:r>
                        <a:rPr lang="en-US" altLang="zh-CN" sz="1100" dirty="0" smtClean="0">
                          <a:solidFill>
                            <a:srgbClr val="00B050"/>
                          </a:solidFill>
                          <a:effectLst/>
                          <a:latin typeface="Calibri" panose="020F0502020204030204" pitchFamily="34" charset="0"/>
                          <a:ea typeface="宋体" panose="02010600030101010101" pitchFamily="2" charset="-122"/>
                        </a:rPr>
                        <a:t>23/2095r2</a:t>
                      </a:r>
                      <a:endParaRPr lang="zh-CN" sz="1100" dirty="0">
                        <a:solidFill>
                          <a:srgbClr val="00B050"/>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r>
                        <a:rPr lang="pt-BR" altLang="zh-CN" sz="1100" dirty="0" smtClean="0">
                          <a:solidFill>
                            <a:srgbClr val="00B050"/>
                          </a:solidFill>
                          <a:effectLst/>
                          <a:latin typeface="Calibri" panose="020F0502020204030204" pitchFamily="34" charset="0"/>
                          <a:ea typeface="宋体" panose="02010600030101010101" pitchFamily="2" charset="-122"/>
                        </a:rPr>
                        <a:t>Claudio da Silva (Meta Platforms, Inc.)</a:t>
                      </a:r>
                      <a:endParaRPr lang="zh-CN" sz="1100" dirty="0">
                        <a:solidFill>
                          <a:srgbClr val="00B050"/>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r>
                        <a:rPr lang="en-US" altLang="zh-CN" sz="1100" dirty="0" smtClean="0">
                          <a:solidFill>
                            <a:srgbClr val="00B050"/>
                          </a:solidFill>
                          <a:effectLst/>
                          <a:latin typeface="Calibri" panose="020F0502020204030204" pitchFamily="34" charset="0"/>
                          <a:ea typeface="宋体" panose="02010600030101010101" pitchFamily="2" charset="-122"/>
                        </a:rPr>
                        <a:t>Enhancements for WLAN Sensing PAR</a:t>
                      </a:r>
                      <a:endParaRPr lang="zh-CN" sz="1100" dirty="0">
                        <a:solidFill>
                          <a:srgbClr val="00B050"/>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r>
                        <a:rPr lang="en-US" altLang="zh-CN" sz="1100" dirty="0" smtClean="0">
                          <a:solidFill>
                            <a:srgbClr val="00B050"/>
                          </a:solidFill>
                          <a:effectLst/>
                          <a:latin typeface="Calibri" panose="020F0502020204030204" pitchFamily="34" charset="0"/>
                          <a:ea typeface="宋体" panose="02010600030101010101" pitchFamily="2" charset="-122"/>
                        </a:rPr>
                        <a:t>10 </a:t>
                      </a:r>
                      <a:r>
                        <a:rPr lang="en-US" altLang="zh-CN" sz="1100" dirty="0" err="1" smtClean="0">
                          <a:solidFill>
                            <a:srgbClr val="00B050"/>
                          </a:solidFill>
                          <a:effectLst/>
                          <a:latin typeface="Calibri" panose="020F0502020204030204" pitchFamily="34" charset="0"/>
                          <a:ea typeface="宋体" panose="02010600030101010101" pitchFamily="2" charset="-122"/>
                        </a:rPr>
                        <a:t>mins</a:t>
                      </a:r>
                      <a:endParaRPr lang="zh-CN" sz="1100" dirty="0">
                        <a:solidFill>
                          <a:srgbClr val="00B050"/>
                        </a:solidFill>
                        <a:effectLst/>
                        <a:latin typeface="Calibri" panose="020F0502020204030204" pitchFamily="34" charset="0"/>
                        <a:ea typeface="宋体" panose="02010600030101010101" pitchFamily="2" charset="-122"/>
                      </a:endParaRPr>
                    </a:p>
                  </a:txBody>
                  <a:tcPr marL="36195" marR="36195" marT="17780" marB="17780"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24/0141</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Robert Stacey (Intel)</a:t>
                      </a: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Claudio  (Meta Platforms, Inc.)</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P802.11bf/D3.0 MDR report</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45 mins</a:t>
                      </a:r>
                    </a:p>
                  </a:txBody>
                  <a:tcPr marL="36000" marR="36000" marT="17901" marB="17901" anchor="ctr"/>
                </a:tc>
              </a:tr>
              <a:tr h="89561">
                <a:tc>
                  <a:txBody>
                    <a:bodyPr/>
                    <a:lstStyle/>
                    <a:p>
                      <a:pPr>
                        <a:spcAft>
                          <a:spcPts val="0"/>
                        </a:spcAft>
                      </a:pPr>
                      <a:r>
                        <a:rPr lang="en-US" sz="1200" dirty="0">
                          <a:solidFill>
                            <a:srgbClr val="0000FF"/>
                          </a:solidFill>
                          <a:effectLst/>
                          <a:latin typeface="Times New Roman" panose="02020603050405020304" pitchFamily="18" charset="0"/>
                          <a:ea typeface="宋体" panose="02010600030101010101" pitchFamily="2" charset="-122"/>
                        </a:rPr>
                        <a:t>24/0464</a:t>
                      </a:r>
                      <a:endParaRPr lang="zh-CN" sz="1100" dirty="0">
                        <a:solidFill>
                          <a:srgbClr val="0000FF"/>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r>
                        <a:rPr lang="en-US" sz="1200" dirty="0">
                          <a:solidFill>
                            <a:srgbClr val="0000FF"/>
                          </a:solidFill>
                          <a:effectLst/>
                          <a:latin typeface="Times New Roman" panose="02020603050405020304" pitchFamily="18" charset="0"/>
                          <a:ea typeface="宋体" panose="02010600030101010101" pitchFamily="2" charset="-122"/>
                        </a:rPr>
                        <a:t>Mahmoud Kamel (</a:t>
                      </a:r>
                      <a:r>
                        <a:rPr lang="en-US" sz="1200" dirty="0" err="1">
                          <a:solidFill>
                            <a:srgbClr val="0000FF"/>
                          </a:solidFill>
                          <a:effectLst/>
                          <a:latin typeface="Times New Roman" panose="02020603050405020304" pitchFamily="18" charset="0"/>
                          <a:ea typeface="宋体" panose="02010600030101010101" pitchFamily="2" charset="-122"/>
                        </a:rPr>
                        <a:t>InterDigital</a:t>
                      </a:r>
                      <a:r>
                        <a:rPr lang="en-US" sz="1200" dirty="0">
                          <a:solidFill>
                            <a:srgbClr val="0000FF"/>
                          </a:solidFill>
                          <a:effectLst/>
                          <a:latin typeface="Times New Roman" panose="02020603050405020304" pitchFamily="18" charset="0"/>
                          <a:ea typeface="宋体" panose="02010600030101010101" pitchFamily="2" charset="-122"/>
                        </a:rPr>
                        <a:t>)</a:t>
                      </a:r>
                      <a:endParaRPr lang="zh-CN" sz="1100" dirty="0">
                        <a:solidFill>
                          <a:srgbClr val="0000FF"/>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r>
                        <a:rPr lang="en-US" sz="1200" dirty="0">
                          <a:solidFill>
                            <a:srgbClr val="0000FF"/>
                          </a:solidFill>
                          <a:effectLst/>
                          <a:latin typeface="Times New Roman" panose="02020603050405020304" pitchFamily="18" charset="0"/>
                          <a:ea typeface="宋体" panose="02010600030101010101" pitchFamily="2" charset="-122"/>
                        </a:rPr>
                        <a:t>Enhancements for the SBP Procedure</a:t>
                      </a:r>
                      <a:endParaRPr lang="zh-CN" sz="1100" dirty="0">
                        <a:solidFill>
                          <a:srgbClr val="0000FF"/>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r>
                        <a:rPr lang="en-US" sz="1200" dirty="0" smtClean="0">
                          <a:solidFill>
                            <a:srgbClr val="0000FF"/>
                          </a:solidFill>
                          <a:effectLst/>
                          <a:latin typeface="Times New Roman" panose="02020603050405020304" pitchFamily="18" charset="0"/>
                          <a:ea typeface="宋体" panose="02010600030101010101" pitchFamily="2" charset="-122"/>
                        </a:rPr>
                        <a:t>10 </a:t>
                      </a:r>
                      <a:r>
                        <a:rPr lang="en-US" sz="1200" dirty="0">
                          <a:solidFill>
                            <a:srgbClr val="0000FF"/>
                          </a:solidFill>
                          <a:effectLst/>
                          <a:latin typeface="Times New Roman" panose="02020603050405020304" pitchFamily="18" charset="0"/>
                          <a:ea typeface="宋体" panose="02010600030101010101" pitchFamily="2" charset="-122"/>
                        </a:rPr>
                        <a:t>mins</a:t>
                      </a:r>
                      <a:endParaRPr lang="zh-CN" sz="1100" dirty="0">
                        <a:solidFill>
                          <a:srgbClr val="0000FF"/>
                        </a:solidFill>
                        <a:effectLst/>
                        <a:latin typeface="Calibri" panose="020F0502020204030204" pitchFamily="34" charset="0"/>
                        <a:ea typeface="宋体" panose="02010600030101010101" pitchFamily="2" charset="-122"/>
                      </a:endParaRPr>
                    </a:p>
                  </a:txBody>
                  <a:tcPr marL="36195" marR="36195" marT="17780" marB="17780" anchor="ctr"/>
                </a:tc>
                <a:extLst>
                  <a:ext uri="{0D108BD9-81ED-4DB2-BD59-A6C34878D82A}">
                    <a16:rowId xmlns="" xmlns:a16="http://schemas.microsoft.com/office/drawing/2014/main" val="10023"/>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24/0455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Steve Shellhammer (Qualcomm)</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Uniform Tone Spacing for Ng=8 and Ng=16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30 mins</a:t>
                      </a:r>
                    </a:p>
                  </a:txBody>
                  <a:tcPr marL="36000" marR="36000" marT="17901" marB="17901" anchor="ctr"/>
                </a:tc>
                <a:extLst>
                  <a:ext uri="{0D108BD9-81ED-4DB2-BD59-A6C34878D82A}">
                    <a16:rowId xmlns="" xmlns:a16="http://schemas.microsoft.com/office/drawing/2014/main" val="2370126993"/>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24/0456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Steve Shellhammer (Qualcomm)</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PDT Uniform Tone Spacing</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30 mins</a:t>
                      </a:r>
                    </a:p>
                  </a:txBody>
                  <a:tcPr marL="36000" marR="36000" marT="17901" marB="17901" anchor="ctr"/>
                </a:tc>
                <a:extLst>
                  <a:ext uri="{0D108BD9-81ED-4DB2-BD59-A6C34878D82A}">
                    <a16:rowId xmlns="" xmlns:a16="http://schemas.microsoft.com/office/drawing/2014/main" val="154171565"/>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2991640262"/>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792232276"/>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522353205"/>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1282951375"/>
                  </a:ext>
                </a:extLst>
              </a:tr>
            </a:tbl>
          </a:graphicData>
        </a:graphic>
      </p:graphicFrame>
    </p:spTree>
    <p:extLst>
      <p:ext uri="{BB962C8B-B14F-4D97-AF65-F5344CB8AC3E}">
        <p14:creationId xmlns:p14="http://schemas.microsoft.com/office/powerpoint/2010/main" val="32538391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200" dirty="0">
                <a:solidFill>
                  <a:srgbClr val="0000FF"/>
                </a:solidFill>
                <a:cs typeface="Times New Roman" panose="02020603050405020304" pitchFamily="18" charset="0"/>
              </a:rPr>
              <a:t>Mar</a:t>
            </a:r>
            <a:r>
              <a:rPr lang="en-US" altLang="en-US" sz="3200" dirty="0">
                <a:solidFill>
                  <a:srgbClr val="0000FF"/>
                </a:solidFill>
                <a:cs typeface="Times New Roman" panose="02020603050405020304" pitchFamily="18" charset="0"/>
              </a:rPr>
              <a:t> </a:t>
            </a:r>
            <a:r>
              <a:rPr lang="en-US" altLang="en-US" sz="3200" dirty="0" smtClean="0">
                <a:solidFill>
                  <a:srgbClr val="0000FF"/>
                </a:solidFill>
                <a:cs typeface="Times New Roman" panose="02020603050405020304" pitchFamily="18" charset="0"/>
              </a:rPr>
              <a:t>13 (PM 2)</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zh-CN" sz="1400" dirty="0" err="1"/>
              <a:t>TGbf</a:t>
            </a:r>
            <a:r>
              <a:rPr lang="en-US" altLang="zh-CN" sz="1400" dirty="0"/>
              <a:t> Timeline</a:t>
            </a:r>
          </a:p>
          <a:p>
            <a:pPr algn="just"/>
            <a:r>
              <a:rPr lang="en-US" altLang="en-US" sz="1400" dirty="0"/>
              <a:t>Call for contribution</a:t>
            </a:r>
          </a:p>
          <a:p>
            <a:pPr algn="just"/>
            <a:r>
              <a:rPr lang="en-US" altLang="en-US" sz="1400" dirty="0"/>
              <a:t>Teleconference Times</a:t>
            </a:r>
          </a:p>
          <a:p>
            <a:pPr algn="just"/>
            <a:r>
              <a:rPr lang="en-US" altLang="en-US" sz="1400" dirty="0"/>
              <a:t>Presentation of submissions</a:t>
            </a:r>
          </a:p>
          <a:p>
            <a:pPr algn="just"/>
            <a:r>
              <a:rPr lang="en-US" altLang="en-US" sz="1400" dirty="0">
                <a:solidFill>
                  <a:srgbClr val="0000FF"/>
                </a:solidFill>
              </a:rPr>
              <a:t>Guidance for Mix mode </a:t>
            </a:r>
            <a:r>
              <a:rPr lang="en-US" altLang="zh-CN" sz="1400" dirty="0">
                <a:solidFill>
                  <a:srgbClr val="0000FF"/>
                </a:solidFill>
              </a:rPr>
              <a:t>meeting</a:t>
            </a:r>
            <a:endParaRPr lang="en-US" altLang="en-US" sz="1400" dirty="0">
              <a:solidFill>
                <a:srgbClr val="0000FF"/>
              </a:solidFill>
            </a:endParaRPr>
          </a:p>
          <a:p>
            <a:pPr algn="just"/>
            <a:r>
              <a:rPr lang="en-US" altLang="en-US" sz="1400" dirty="0" err="1">
                <a:solidFill>
                  <a:srgbClr val="0000FF"/>
                </a:solidFill>
              </a:rPr>
              <a:t>TGbf</a:t>
            </a:r>
            <a:r>
              <a:rPr lang="en-US" altLang="en-US" sz="1400" dirty="0">
                <a:solidFill>
                  <a:srgbClr val="0000FF"/>
                </a:solidFill>
              </a:rPr>
              <a:t> Report to EC on Conditional Approval to go to SA Ballot</a:t>
            </a:r>
          </a:p>
          <a:p>
            <a:pPr algn="just"/>
            <a:endParaRPr lang="en-US" altLang="en-US" sz="1400" dirty="0"/>
          </a:p>
          <a:p>
            <a:pPr algn="just"/>
            <a:endParaRPr lang="en-US" altLang="en-US" sz="1400" dirty="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a:t>?</a:t>
            </a:r>
          </a:p>
          <a:p>
            <a:pPr marL="342900" lvl="1" indent="-342900" algn="just">
              <a:buFontTx/>
              <a:buChar char="•"/>
            </a:pPr>
            <a:r>
              <a:rPr lang="en-US" altLang="en-US" sz="1400" b="1" dirty="0">
                <a:solidFill>
                  <a:srgbClr val="0000FF"/>
                </a:solidFill>
              </a:rPr>
              <a:t>Recess</a:t>
            </a:r>
          </a:p>
          <a:p>
            <a:pPr marL="0" lvl="1" indent="0" algn="just">
              <a:buNone/>
            </a:pPr>
            <a:endParaRPr lang="en-US" altLang="en-US" sz="1400" b="1" dirty="0"/>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6" name="表格 10"/>
          <p:cNvGraphicFramePr>
            <a:graphicFrameLocks noGrp="1"/>
          </p:cNvGraphicFramePr>
          <p:nvPr>
            <p:extLst>
              <p:ext uri="{D42A27DB-BD31-4B8C-83A1-F6EECF244321}">
                <p14:modId xmlns:p14="http://schemas.microsoft.com/office/powerpoint/2010/main" val="4069597431"/>
              </p:ext>
            </p:extLst>
          </p:nvPr>
        </p:nvGraphicFramePr>
        <p:xfrm>
          <a:off x="3429000" y="1600200"/>
          <a:ext cx="8305801" cy="1979028"/>
        </p:xfrm>
        <a:graphic>
          <a:graphicData uri="http://schemas.openxmlformats.org/drawingml/2006/table">
            <a:tbl>
              <a:tblPr firstRow="1" bandRow="1">
                <a:tableStyleId>{C4B1156A-380E-4F78-BDF5-A606A8083BF9}</a:tableStyleId>
              </a:tblPr>
              <a:tblGrid>
                <a:gridCol w="738738">
                  <a:extLst>
                    <a:ext uri="{9D8B030D-6E8A-4147-A177-3AD203B41FA5}">
                      <a16:colId xmlns="" xmlns:a16="http://schemas.microsoft.com/office/drawing/2014/main" val="20000"/>
                    </a:ext>
                  </a:extLst>
                </a:gridCol>
                <a:gridCol w="2080662">
                  <a:extLst>
                    <a:ext uri="{9D8B030D-6E8A-4147-A177-3AD203B41FA5}">
                      <a16:colId xmlns="" xmlns:a16="http://schemas.microsoft.com/office/drawing/2014/main" val="20001"/>
                    </a:ext>
                  </a:extLst>
                </a:gridCol>
                <a:gridCol w="4052306">
                  <a:extLst>
                    <a:ext uri="{9D8B030D-6E8A-4147-A177-3AD203B41FA5}">
                      <a16:colId xmlns="" xmlns:a16="http://schemas.microsoft.com/office/drawing/2014/main" val="20002"/>
                    </a:ext>
                  </a:extLst>
                </a:gridCol>
                <a:gridCol w="1434095">
                  <a:extLst>
                    <a:ext uri="{9D8B030D-6E8A-4147-A177-3AD203B41FA5}">
                      <a16:colId xmlns="" xmlns:a16="http://schemas.microsoft.com/office/drawing/2014/main"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a:solidFill>
                            <a:srgbClr val="FF0000"/>
                          </a:solidFill>
                        </a:rPr>
                        <a:t>CR</a:t>
                      </a:r>
                      <a:r>
                        <a:rPr lang="en-US" altLang="zh-CN" sz="1200" dirty="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 xmlns:a16="http://schemas.microsoft.com/office/drawing/2014/main" val="10000"/>
                  </a:ext>
                </a:extLst>
              </a:tr>
              <a:tr h="89561">
                <a:tc>
                  <a:txBody>
                    <a:bodyPr/>
                    <a:lstStyle/>
                    <a:p>
                      <a:pPr>
                        <a:spcAft>
                          <a:spcPts val="0"/>
                        </a:spcAft>
                      </a:pPr>
                      <a:r>
                        <a:rPr lang="en-US" altLang="zh-CN" sz="1100" dirty="0" smtClean="0">
                          <a:solidFill>
                            <a:srgbClr val="0000FF"/>
                          </a:solidFill>
                          <a:effectLst/>
                          <a:latin typeface="Calibri" panose="020F0502020204030204" pitchFamily="34" charset="0"/>
                          <a:ea typeface="宋体" panose="02010600030101010101" pitchFamily="2" charset="-122"/>
                        </a:rPr>
                        <a:t>24/0582</a:t>
                      </a:r>
                      <a:endParaRPr lang="zh-CN" sz="1100" dirty="0">
                        <a:solidFill>
                          <a:srgbClr val="0000FF"/>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r>
                        <a:rPr lang="en-US" altLang="zh-CN" sz="1100" dirty="0" smtClean="0">
                          <a:solidFill>
                            <a:srgbClr val="0000FF"/>
                          </a:solidFill>
                          <a:effectLst/>
                          <a:latin typeface="Calibri" panose="020F0502020204030204" pitchFamily="34" charset="0"/>
                          <a:ea typeface="宋体" panose="02010600030101010101" pitchFamily="2" charset="-122"/>
                        </a:rPr>
                        <a:t>Christian Berger (NXP)</a:t>
                      </a:r>
                      <a:endParaRPr lang="zh-CN" sz="1100" dirty="0">
                        <a:solidFill>
                          <a:srgbClr val="0000FF"/>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r>
                        <a:rPr lang="en-US" altLang="zh-CN" sz="1100" dirty="0" smtClean="0">
                          <a:solidFill>
                            <a:srgbClr val="0000FF"/>
                          </a:solidFill>
                          <a:effectLst/>
                          <a:latin typeface="Calibri" panose="020F0502020204030204" pitchFamily="34" charset="0"/>
                          <a:ea typeface="宋体" panose="02010600030101010101" pitchFamily="2" charset="-122"/>
                        </a:rPr>
                        <a:t>LB281 Comment Resolution CSI Feedback</a:t>
                      </a:r>
                      <a:endParaRPr lang="zh-CN" sz="1100" dirty="0">
                        <a:solidFill>
                          <a:srgbClr val="0000FF"/>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r>
                        <a:rPr lang="en-US" altLang="zh-CN" sz="1100" dirty="0" smtClean="0">
                          <a:solidFill>
                            <a:srgbClr val="0000FF"/>
                          </a:solidFill>
                          <a:effectLst/>
                          <a:latin typeface="Calibri" panose="020F0502020204030204" pitchFamily="34" charset="0"/>
                          <a:ea typeface="宋体" panose="02010600030101010101" pitchFamily="2" charset="-122"/>
                        </a:rPr>
                        <a:t>30 </a:t>
                      </a:r>
                      <a:r>
                        <a:rPr lang="en-US" altLang="zh-CN" sz="1100" dirty="0" err="1" smtClean="0">
                          <a:solidFill>
                            <a:srgbClr val="0000FF"/>
                          </a:solidFill>
                          <a:effectLst/>
                          <a:latin typeface="Calibri" panose="020F0502020204030204" pitchFamily="34" charset="0"/>
                          <a:ea typeface="宋体" panose="02010600030101010101" pitchFamily="2" charset="-122"/>
                        </a:rPr>
                        <a:t>mins</a:t>
                      </a:r>
                      <a:endParaRPr lang="zh-CN" sz="1100" dirty="0">
                        <a:solidFill>
                          <a:srgbClr val="0000FF"/>
                        </a:solidFill>
                        <a:effectLst/>
                        <a:latin typeface="Calibri" panose="020F0502020204030204" pitchFamily="34" charset="0"/>
                        <a:ea typeface="宋体" panose="02010600030101010101" pitchFamily="2" charset="-122"/>
                      </a:endParaRPr>
                    </a:p>
                  </a:txBody>
                  <a:tcPr marL="36195" marR="36195" marT="17780" marB="17780" anchor="ctr"/>
                </a:tc>
              </a:tr>
              <a:tr h="89561">
                <a:tc>
                  <a:txBody>
                    <a:bodyPr/>
                    <a:lstStyle/>
                    <a:p>
                      <a:pPr>
                        <a:spcAft>
                          <a:spcPts val="0"/>
                        </a:spcAft>
                      </a:pPr>
                      <a:r>
                        <a:rPr lang="en-US" sz="1200" dirty="0">
                          <a:solidFill>
                            <a:srgbClr val="00B050"/>
                          </a:solidFill>
                          <a:effectLst/>
                          <a:latin typeface="Times New Roman" panose="02020603050405020304" pitchFamily="18" charset="0"/>
                          <a:ea typeface="宋体" panose="02010600030101010101" pitchFamily="2" charset="-122"/>
                        </a:rPr>
                        <a:t>24/0464</a:t>
                      </a:r>
                      <a:endParaRPr lang="zh-CN" sz="1100" dirty="0">
                        <a:solidFill>
                          <a:srgbClr val="00B050"/>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r>
                        <a:rPr lang="en-US" sz="1200" dirty="0">
                          <a:solidFill>
                            <a:srgbClr val="00B050"/>
                          </a:solidFill>
                          <a:effectLst/>
                          <a:latin typeface="Times New Roman" panose="02020603050405020304" pitchFamily="18" charset="0"/>
                          <a:ea typeface="宋体" panose="02010600030101010101" pitchFamily="2" charset="-122"/>
                        </a:rPr>
                        <a:t>Mahmoud Kamel (</a:t>
                      </a:r>
                      <a:r>
                        <a:rPr lang="en-US" sz="1200" dirty="0" err="1">
                          <a:solidFill>
                            <a:srgbClr val="00B050"/>
                          </a:solidFill>
                          <a:effectLst/>
                          <a:latin typeface="Times New Roman" panose="02020603050405020304" pitchFamily="18" charset="0"/>
                          <a:ea typeface="宋体" panose="02010600030101010101" pitchFamily="2" charset="-122"/>
                        </a:rPr>
                        <a:t>InterDigital</a:t>
                      </a:r>
                      <a:r>
                        <a:rPr lang="en-US" sz="1200" dirty="0">
                          <a:solidFill>
                            <a:srgbClr val="00B050"/>
                          </a:solidFill>
                          <a:effectLst/>
                          <a:latin typeface="Times New Roman" panose="02020603050405020304" pitchFamily="18" charset="0"/>
                          <a:ea typeface="宋体" panose="02010600030101010101" pitchFamily="2" charset="-122"/>
                        </a:rPr>
                        <a:t>)</a:t>
                      </a:r>
                      <a:endParaRPr lang="zh-CN" sz="1100" dirty="0">
                        <a:solidFill>
                          <a:srgbClr val="00B050"/>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r>
                        <a:rPr lang="en-US" sz="1200" dirty="0">
                          <a:solidFill>
                            <a:srgbClr val="00B050"/>
                          </a:solidFill>
                          <a:effectLst/>
                          <a:latin typeface="Times New Roman" panose="02020603050405020304" pitchFamily="18" charset="0"/>
                          <a:ea typeface="宋体" panose="02010600030101010101" pitchFamily="2" charset="-122"/>
                        </a:rPr>
                        <a:t>Enhancements for the SBP Procedure</a:t>
                      </a:r>
                      <a:endParaRPr lang="zh-CN" sz="1100" dirty="0">
                        <a:solidFill>
                          <a:srgbClr val="00B050"/>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r>
                        <a:rPr lang="en-US" sz="1200" dirty="0" smtClean="0">
                          <a:solidFill>
                            <a:srgbClr val="00B050"/>
                          </a:solidFill>
                          <a:effectLst/>
                          <a:latin typeface="Times New Roman" panose="02020603050405020304" pitchFamily="18" charset="0"/>
                          <a:ea typeface="宋体" panose="02010600030101010101" pitchFamily="2" charset="-122"/>
                        </a:rPr>
                        <a:t>10 </a:t>
                      </a:r>
                      <a:r>
                        <a:rPr lang="en-US" sz="1200" dirty="0">
                          <a:solidFill>
                            <a:srgbClr val="00B050"/>
                          </a:solidFill>
                          <a:effectLst/>
                          <a:latin typeface="Times New Roman" panose="02020603050405020304" pitchFamily="18" charset="0"/>
                          <a:ea typeface="宋体" panose="02010600030101010101" pitchFamily="2" charset="-122"/>
                        </a:rPr>
                        <a:t>mins</a:t>
                      </a:r>
                      <a:endParaRPr lang="zh-CN" sz="1100" dirty="0">
                        <a:solidFill>
                          <a:srgbClr val="00B050"/>
                        </a:solidFill>
                        <a:effectLst/>
                        <a:latin typeface="Calibri" panose="020F0502020204030204" pitchFamily="34" charset="0"/>
                        <a:ea typeface="宋体" panose="02010600030101010101" pitchFamily="2" charset="-122"/>
                      </a:endParaRPr>
                    </a:p>
                  </a:txBody>
                  <a:tcPr marL="36195" marR="36195" marT="17780" marB="17780" anchor="ctr"/>
                </a:tc>
                <a:extLst>
                  <a:ext uri="{0D108BD9-81ED-4DB2-BD59-A6C34878D82A}">
                    <a16:rowId xmlns="" xmlns:a16="http://schemas.microsoft.com/office/drawing/2014/main" val="10023"/>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24/0455</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Steve Shellhammer (Qualcomm)</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Uniform Tone Spacing for Ng=8 and Ng=16</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30 mins</a:t>
                      </a:r>
                    </a:p>
                  </a:txBody>
                  <a:tcPr marL="36000" marR="36000" marT="17901" marB="17901" anchor="ctr"/>
                </a:tc>
                <a:extLst>
                  <a:ext uri="{0D108BD9-81ED-4DB2-BD59-A6C34878D82A}">
                    <a16:rowId xmlns="" xmlns:a16="http://schemas.microsoft.com/office/drawing/2014/main" val="2370126993"/>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24/0456</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Steve Shellhammer (Qualcomm)</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PDT Uniform Tone Spacing</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30 mins</a:t>
                      </a:r>
                    </a:p>
                  </a:txBody>
                  <a:tcPr marL="36000" marR="36000" marT="17901" marB="17901" anchor="ctr"/>
                </a:tc>
                <a:extLst>
                  <a:ext uri="{0D108BD9-81ED-4DB2-BD59-A6C34878D82A}">
                    <a16:rowId xmlns="" xmlns:a16="http://schemas.microsoft.com/office/drawing/2014/main" val="154171565"/>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2991640262"/>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792232276"/>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522353205"/>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1282951375"/>
                  </a:ext>
                </a:extLst>
              </a:tr>
            </a:tbl>
          </a:graphicData>
        </a:graphic>
      </p:graphicFrame>
    </p:spTree>
    <p:extLst>
      <p:ext uri="{BB962C8B-B14F-4D97-AF65-F5344CB8AC3E}">
        <p14:creationId xmlns:p14="http://schemas.microsoft.com/office/powerpoint/2010/main" val="216210273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200" dirty="0">
                <a:solidFill>
                  <a:srgbClr val="0000FF"/>
                </a:solidFill>
                <a:cs typeface="Times New Roman" panose="02020603050405020304" pitchFamily="18" charset="0"/>
              </a:rPr>
              <a:t>Mar</a:t>
            </a:r>
            <a:r>
              <a:rPr lang="en-US" altLang="en-US" sz="3200" dirty="0">
                <a:solidFill>
                  <a:srgbClr val="0000FF"/>
                </a:solidFill>
                <a:cs typeface="Times New Roman" panose="02020603050405020304" pitchFamily="18" charset="0"/>
              </a:rPr>
              <a:t> 14 (AM 2)</a:t>
            </a: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zh-CN" sz="1400" dirty="0" err="1"/>
              <a:t>TGbf</a:t>
            </a:r>
            <a:r>
              <a:rPr lang="en-US" altLang="zh-CN" sz="1400" dirty="0"/>
              <a:t> Timeline</a:t>
            </a:r>
          </a:p>
          <a:p>
            <a:pPr algn="just"/>
            <a:r>
              <a:rPr lang="en-US" altLang="en-US" sz="1400" dirty="0"/>
              <a:t>Call for contribution</a:t>
            </a:r>
          </a:p>
          <a:p>
            <a:pPr algn="just"/>
            <a:r>
              <a:rPr lang="en-US" altLang="en-US" sz="1400" dirty="0"/>
              <a:t>Teleconference Times</a:t>
            </a:r>
          </a:p>
          <a:p>
            <a:pPr algn="just"/>
            <a:r>
              <a:rPr lang="en-US" altLang="en-US" sz="1400" dirty="0"/>
              <a:t>Presentation of submissions</a:t>
            </a:r>
          </a:p>
          <a:p>
            <a:pPr algn="just"/>
            <a:r>
              <a:rPr lang="en-US" altLang="en-US" sz="1400" dirty="0">
                <a:solidFill>
                  <a:srgbClr val="0000FF"/>
                </a:solidFill>
              </a:rPr>
              <a:t>Guidance for Mix mode </a:t>
            </a:r>
            <a:r>
              <a:rPr lang="en-US" altLang="zh-CN" sz="1400" dirty="0">
                <a:solidFill>
                  <a:srgbClr val="0000FF"/>
                </a:solidFill>
              </a:rPr>
              <a:t>meeting</a:t>
            </a:r>
            <a:endParaRPr lang="en-US" altLang="en-US" sz="1400" dirty="0">
              <a:solidFill>
                <a:srgbClr val="0000FF"/>
              </a:solidFill>
            </a:endParaRPr>
          </a:p>
          <a:p>
            <a:pPr algn="just"/>
            <a:r>
              <a:rPr lang="en-US" altLang="en-US" sz="1400" dirty="0" err="1">
                <a:solidFill>
                  <a:srgbClr val="0000FF"/>
                </a:solidFill>
              </a:rPr>
              <a:t>TGbf</a:t>
            </a:r>
            <a:r>
              <a:rPr lang="en-US" altLang="en-US" sz="1400" dirty="0">
                <a:solidFill>
                  <a:srgbClr val="0000FF"/>
                </a:solidFill>
              </a:rPr>
              <a:t> Report to EC on Conditional Approval to go to SA Ballot</a:t>
            </a:r>
          </a:p>
          <a:p>
            <a:pPr algn="just"/>
            <a:r>
              <a:rPr lang="en-US" altLang="zh-CN" sz="1400" dirty="0" smtClean="0"/>
              <a:t>Motion </a:t>
            </a:r>
            <a:r>
              <a:rPr lang="en-US" altLang="zh-CN" sz="1400" dirty="0" smtClean="0"/>
              <a:t>(</a:t>
            </a:r>
            <a:r>
              <a:rPr lang="en-US" altLang="zh-CN" sz="1400" dirty="0" smtClean="0">
                <a:solidFill>
                  <a:srgbClr val="0000FF"/>
                </a:solidFill>
              </a:rPr>
              <a:t>537-544</a:t>
            </a:r>
            <a:r>
              <a:rPr lang="en-US" altLang="zh-CN" sz="1400" dirty="0" smtClean="0"/>
              <a:t>)</a:t>
            </a:r>
            <a:endParaRPr lang="en-US" altLang="en-US" sz="1400" dirty="0"/>
          </a:p>
          <a:p>
            <a:pPr algn="just"/>
            <a:endParaRPr lang="en-US" altLang="en-US" sz="1400" dirty="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a:t>?</a:t>
            </a:r>
          </a:p>
          <a:p>
            <a:pPr marL="342900" lvl="1" indent="-342900" algn="just">
              <a:buFontTx/>
              <a:buChar char="•"/>
            </a:pPr>
            <a:r>
              <a:rPr lang="en-US" altLang="en-US" sz="1400" b="1" dirty="0">
                <a:solidFill>
                  <a:srgbClr val="0000FF"/>
                </a:solidFill>
              </a:rPr>
              <a:t>Adjourn</a:t>
            </a:r>
          </a:p>
          <a:p>
            <a:pPr marL="0" lvl="1" indent="0" algn="just">
              <a:buNone/>
            </a:pPr>
            <a:endParaRPr lang="en-US" altLang="en-US" sz="1400" b="1" dirty="0"/>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5" name="表格 10"/>
          <p:cNvGraphicFramePr>
            <a:graphicFrameLocks noGrp="1"/>
          </p:cNvGraphicFramePr>
          <p:nvPr>
            <p:extLst>
              <p:ext uri="{D42A27DB-BD31-4B8C-83A1-F6EECF244321}">
                <p14:modId xmlns:p14="http://schemas.microsoft.com/office/powerpoint/2010/main" val="4040874319"/>
              </p:ext>
            </p:extLst>
          </p:nvPr>
        </p:nvGraphicFramePr>
        <p:xfrm>
          <a:off x="3429000" y="1600200"/>
          <a:ext cx="8305801" cy="1541906"/>
        </p:xfrm>
        <a:graphic>
          <a:graphicData uri="http://schemas.openxmlformats.org/drawingml/2006/table">
            <a:tbl>
              <a:tblPr firstRow="1" bandRow="1">
                <a:tableStyleId>{C4B1156A-380E-4F78-BDF5-A606A8083BF9}</a:tableStyleId>
              </a:tblPr>
              <a:tblGrid>
                <a:gridCol w="738738">
                  <a:extLst>
                    <a:ext uri="{9D8B030D-6E8A-4147-A177-3AD203B41FA5}">
                      <a16:colId xmlns="" xmlns:a16="http://schemas.microsoft.com/office/drawing/2014/main" val="20000"/>
                    </a:ext>
                  </a:extLst>
                </a:gridCol>
                <a:gridCol w="2009945">
                  <a:extLst>
                    <a:ext uri="{9D8B030D-6E8A-4147-A177-3AD203B41FA5}">
                      <a16:colId xmlns="" xmlns:a16="http://schemas.microsoft.com/office/drawing/2014/main" val="20001"/>
                    </a:ext>
                  </a:extLst>
                </a:gridCol>
                <a:gridCol w="4123023">
                  <a:extLst>
                    <a:ext uri="{9D8B030D-6E8A-4147-A177-3AD203B41FA5}">
                      <a16:colId xmlns="" xmlns:a16="http://schemas.microsoft.com/office/drawing/2014/main" val="20002"/>
                    </a:ext>
                  </a:extLst>
                </a:gridCol>
                <a:gridCol w="1434095">
                  <a:extLst>
                    <a:ext uri="{9D8B030D-6E8A-4147-A177-3AD203B41FA5}">
                      <a16:colId xmlns="" xmlns:a16="http://schemas.microsoft.com/office/drawing/2014/main"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a:solidFill>
                            <a:srgbClr val="FF0000"/>
                          </a:solidFill>
                        </a:rPr>
                        <a:t>CR</a:t>
                      </a:r>
                      <a:r>
                        <a:rPr lang="en-US" altLang="zh-CN" sz="1200" dirty="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 xmlns:a16="http://schemas.microsoft.com/office/drawing/2014/main" val="10000"/>
                  </a:ext>
                </a:extLst>
              </a:tr>
              <a:tr h="89561">
                <a:tc>
                  <a:txBody>
                    <a:bodyPr/>
                    <a:lstStyle/>
                    <a:p>
                      <a:pPr>
                        <a:spcAft>
                          <a:spcPts val="0"/>
                        </a:spcAft>
                      </a:pPr>
                      <a:r>
                        <a:rPr lang="en-US" altLang="zh-CN" sz="1100" dirty="0" smtClean="0">
                          <a:solidFill>
                            <a:srgbClr val="0000FF"/>
                          </a:solidFill>
                          <a:effectLst/>
                          <a:latin typeface="Calibri" panose="020F0502020204030204" pitchFamily="34" charset="0"/>
                          <a:ea typeface="宋体" panose="02010600030101010101" pitchFamily="2" charset="-122"/>
                        </a:rPr>
                        <a:t>24/0582</a:t>
                      </a:r>
                      <a:endParaRPr lang="zh-CN" sz="1100" dirty="0">
                        <a:solidFill>
                          <a:srgbClr val="0000FF"/>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r>
                        <a:rPr lang="en-US" altLang="zh-CN" sz="1100" dirty="0" smtClean="0">
                          <a:solidFill>
                            <a:srgbClr val="0000FF"/>
                          </a:solidFill>
                          <a:effectLst/>
                          <a:latin typeface="Calibri" panose="020F0502020204030204" pitchFamily="34" charset="0"/>
                          <a:ea typeface="宋体" panose="02010600030101010101" pitchFamily="2" charset="-122"/>
                        </a:rPr>
                        <a:t>Christian Berger (NXP)</a:t>
                      </a:r>
                      <a:endParaRPr lang="zh-CN" sz="1100" dirty="0">
                        <a:solidFill>
                          <a:srgbClr val="0000FF"/>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r>
                        <a:rPr lang="en-US" altLang="zh-CN" sz="1100" dirty="0" smtClean="0">
                          <a:solidFill>
                            <a:srgbClr val="0000FF"/>
                          </a:solidFill>
                          <a:effectLst/>
                          <a:latin typeface="Calibri" panose="020F0502020204030204" pitchFamily="34" charset="0"/>
                          <a:ea typeface="宋体" panose="02010600030101010101" pitchFamily="2" charset="-122"/>
                        </a:rPr>
                        <a:t>LB281 Comment Resolution CSI Feedback</a:t>
                      </a:r>
                      <a:endParaRPr lang="zh-CN" sz="1100" dirty="0">
                        <a:solidFill>
                          <a:srgbClr val="0000FF"/>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r>
                        <a:rPr lang="en-US" altLang="zh-CN" sz="1100" dirty="0" smtClean="0">
                          <a:solidFill>
                            <a:srgbClr val="0000FF"/>
                          </a:solidFill>
                          <a:effectLst/>
                          <a:latin typeface="Calibri" panose="020F0502020204030204" pitchFamily="34" charset="0"/>
                          <a:ea typeface="宋体" panose="02010600030101010101" pitchFamily="2" charset="-122"/>
                        </a:rPr>
                        <a:t>30 </a:t>
                      </a:r>
                      <a:r>
                        <a:rPr lang="en-US" altLang="zh-CN" sz="1100" dirty="0" err="1" smtClean="0">
                          <a:solidFill>
                            <a:srgbClr val="0000FF"/>
                          </a:solidFill>
                          <a:effectLst/>
                          <a:latin typeface="Calibri" panose="020F0502020204030204" pitchFamily="34" charset="0"/>
                          <a:ea typeface="宋体" panose="02010600030101010101" pitchFamily="2" charset="-122"/>
                        </a:rPr>
                        <a:t>mins</a:t>
                      </a:r>
                      <a:endParaRPr lang="zh-CN" sz="1100" dirty="0">
                        <a:solidFill>
                          <a:srgbClr val="0000FF"/>
                        </a:solidFill>
                        <a:effectLst/>
                        <a:latin typeface="Calibri" panose="020F0502020204030204" pitchFamily="34" charset="0"/>
                        <a:ea typeface="宋体" panose="02010600030101010101" pitchFamily="2" charset="-122"/>
                      </a:endParaRPr>
                    </a:p>
                  </a:txBody>
                  <a:tcPr marL="36195" marR="36195" marT="17780" marB="17780" anchor="ctr"/>
                </a:tc>
                <a:extLst>
                  <a:ext uri="{0D108BD9-81ED-4DB2-BD59-A6C34878D82A}">
                    <a16:rowId xmlns="" xmlns:a16="http://schemas.microsoft.com/office/drawing/2014/main" val="10001"/>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10017"/>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10022"/>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10023"/>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10024"/>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10025"/>
                  </a:ext>
                </a:extLst>
              </a:tr>
            </a:tbl>
          </a:graphicData>
        </a:graphic>
      </p:graphicFrame>
    </p:spTree>
    <p:extLst>
      <p:ext uri="{BB962C8B-B14F-4D97-AF65-F5344CB8AC3E}">
        <p14:creationId xmlns:p14="http://schemas.microsoft.com/office/powerpoint/2010/main" val="280670731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a:solidFill>
                  <a:schemeClr val="tx2"/>
                </a:solidFill>
              </a:rPr>
              <a:t>TGbf</a:t>
            </a:r>
            <a:r>
              <a:rPr lang="en-US" altLang="en-US" sz="2800" dirty="0">
                <a:solidFill>
                  <a:schemeClr val="tx2"/>
                </a:solidFill>
              </a:rPr>
              <a:t> meeting minutes</a:t>
            </a:r>
          </a:p>
        </p:txBody>
      </p:sp>
      <p:sp>
        <p:nvSpPr>
          <p:cNvPr id="19460" name="Rectangle 3"/>
          <p:cNvSpPr txBox="1">
            <a:spLocks noChangeArrowheads="1"/>
          </p:cNvSpPr>
          <p:nvPr/>
        </p:nvSpPr>
        <p:spPr bwMode="auto">
          <a:xfrm>
            <a:off x="533400" y="1447800"/>
            <a:ext cx="11430000"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000" dirty="0"/>
              <a:t>Move to approve </a:t>
            </a:r>
            <a:r>
              <a:rPr lang="en-US" altLang="zh-CN" sz="2000" dirty="0" err="1"/>
              <a:t>TGbf</a:t>
            </a:r>
            <a:r>
              <a:rPr lang="en-US" altLang="zh-CN" sz="2000" dirty="0"/>
              <a:t> minutes of meetings and teleconferences from </a:t>
            </a:r>
            <a:r>
              <a:rPr lang="en-US" altLang="zh-CN" sz="2000" dirty="0">
                <a:solidFill>
                  <a:srgbClr val="0000FF"/>
                </a:solidFill>
              </a:rPr>
              <a:t>January </a:t>
            </a:r>
            <a:r>
              <a:rPr lang="en-US" altLang="zh-CN" sz="2000" dirty="0"/>
              <a:t>2023 meeting to today:</a:t>
            </a:r>
          </a:p>
          <a:p>
            <a:pPr lvl="1" algn="just">
              <a:buFont typeface="Arial" panose="020B0604020202020204" pitchFamily="34" charset="0"/>
              <a:buChar char="•"/>
            </a:pPr>
            <a:r>
              <a:rPr lang="en-US" altLang="zh-CN" sz="1600" dirty="0"/>
              <a:t>January Interim: </a:t>
            </a:r>
          </a:p>
          <a:p>
            <a:pPr marL="457200" lvl="1" indent="0" algn="just">
              <a:buNone/>
            </a:pPr>
            <a:r>
              <a:rPr lang="en-US" altLang="zh-CN" sz="1600" dirty="0"/>
              <a:t>	</a:t>
            </a:r>
            <a:r>
              <a:rPr lang="en-US" altLang="zh-CN" sz="1600" dirty="0">
                <a:hlinkClick r:id="rId3"/>
              </a:rPr>
              <a:t>https://</a:t>
            </a:r>
            <a:r>
              <a:rPr lang="en-US" altLang="zh-CN" sz="1600" dirty="0" smtClean="0">
                <a:hlinkClick r:id="rId3"/>
              </a:rPr>
              <a:t>mentor.ieee.org/802.11/dcn/24/11-24-0185-01-00bf-ieee-802-11bf-january-2024-interim-meeting-minutes.docx</a:t>
            </a:r>
            <a:endParaRPr lang="en-US" altLang="zh-CN" sz="1600" dirty="0"/>
          </a:p>
          <a:p>
            <a:pPr marL="457200" lvl="1" indent="0" algn="just">
              <a:buNone/>
            </a:pPr>
            <a:endParaRPr lang="en-US" altLang="zh-CN" sz="1600" dirty="0"/>
          </a:p>
          <a:p>
            <a:pPr marL="457200" lvl="1" indent="0" algn="just">
              <a:buNone/>
            </a:pPr>
            <a:endParaRPr lang="en-US" altLang="zh-CN" sz="1600" dirty="0"/>
          </a:p>
          <a:p>
            <a:pPr lvl="1" algn="just">
              <a:buFont typeface="Arial" panose="020B0604020202020204" pitchFamily="34" charset="0"/>
              <a:buChar char="•"/>
            </a:pPr>
            <a:r>
              <a:rPr lang="en-US" altLang="zh-CN" sz="1600" dirty="0"/>
              <a:t>Teleconferences January - March: </a:t>
            </a:r>
          </a:p>
          <a:p>
            <a:pPr marL="457200" lvl="1" indent="0" algn="just">
              <a:buNone/>
            </a:pPr>
            <a:r>
              <a:rPr lang="en-US" altLang="zh-CN" sz="1600" dirty="0"/>
              <a:t>	 </a:t>
            </a:r>
            <a:r>
              <a:rPr lang="en-US" altLang="zh-CN" sz="1600" dirty="0">
                <a:hlinkClick r:id="rId4"/>
              </a:rPr>
              <a:t>https://mentor.ieee.org/802.11/dcn/24/11-24-0211-06-00bf-ieee-802-11bf-teleconference-minutes-january-march-2024.docx</a:t>
            </a:r>
            <a:endParaRPr lang="en-US" altLang="zh-CN" sz="1600" dirty="0"/>
          </a:p>
          <a:p>
            <a:pPr marL="457200" lvl="1" indent="0" algn="just">
              <a:buNone/>
            </a:pPr>
            <a:endParaRPr lang="en-US" altLang="zh-CN" sz="1600" dirty="0"/>
          </a:p>
          <a:p>
            <a:pPr marL="457200" lvl="1" indent="0" algn="just">
              <a:buNone/>
            </a:pPr>
            <a:endParaRPr lang="en-US" altLang="zh-CN" sz="1600" dirty="0"/>
          </a:p>
          <a:p>
            <a:pPr marL="457200" lvl="1" indent="0" algn="just">
              <a:buNone/>
            </a:pPr>
            <a:endParaRPr lang="en-US" altLang="zh-CN" sz="1600" dirty="0"/>
          </a:p>
          <a:p>
            <a:pPr algn="just"/>
            <a:r>
              <a:rPr lang="en-US" altLang="zh-CN" sz="2000" dirty="0"/>
              <a:t>Move: Leif Wilhelmsson 	Second: Sang Kim</a:t>
            </a:r>
          </a:p>
          <a:p>
            <a:pPr algn="just"/>
            <a:endParaRPr lang="en-US" altLang="zh-CN" sz="2000" dirty="0"/>
          </a:p>
          <a:p>
            <a:pPr algn="just"/>
            <a:r>
              <a:rPr lang="en-US" altLang="zh-CN" sz="2000" dirty="0"/>
              <a:t>Result</a:t>
            </a:r>
            <a:r>
              <a:rPr lang="en-US" altLang="zh-CN" sz="2000" dirty="0" smtClean="0"/>
              <a:t>: </a:t>
            </a:r>
            <a:r>
              <a:rPr lang="en-US" altLang="zh-CN" sz="2000" dirty="0">
                <a:highlight>
                  <a:srgbClr val="00FF00"/>
                </a:highlight>
              </a:rPr>
              <a:t>Approved by unanimous consent</a:t>
            </a:r>
            <a:endParaRPr lang="zh-CN" altLang="en-US" sz="2000" dirty="0"/>
          </a:p>
          <a:p>
            <a:pPr algn="just"/>
            <a:endParaRPr lang="zh-CN" altLang="en-US" sz="2000" dirty="0"/>
          </a:p>
          <a:p>
            <a:pPr algn="just"/>
            <a:endParaRPr lang="zh-CN" altLang="en-US" sz="2000" dirty="0"/>
          </a:p>
          <a:p>
            <a:pPr algn="just"/>
            <a:endParaRPr lang="zh-CN" altLang="en-US" sz="2000" dirty="0"/>
          </a:p>
          <a:p>
            <a:pPr algn="just"/>
            <a:endParaRPr lang="zh-CN" altLang="en-US" sz="2000" dirty="0"/>
          </a:p>
          <a:p>
            <a:pPr algn="just"/>
            <a:endParaRPr lang="zh-CN" altLang="en-US" sz="2000" dirty="0"/>
          </a:p>
        </p:txBody>
      </p:sp>
    </p:spTree>
    <p:extLst>
      <p:ext uri="{BB962C8B-B14F-4D97-AF65-F5344CB8AC3E}">
        <p14:creationId xmlns:p14="http://schemas.microsoft.com/office/powerpoint/2010/main" val="375497175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圆角 2">
            <a:extLst>
              <a:ext uri="{FF2B5EF4-FFF2-40B4-BE49-F238E27FC236}">
                <a16:creationId xmlns="" xmlns:a16="http://schemas.microsoft.com/office/drawing/2014/main" id="{1862AC4C-4F61-4C2B-A75C-8BCD9FF7D00F}"/>
              </a:ext>
            </a:extLst>
          </p:cNvPr>
          <p:cNvSpPr/>
          <p:nvPr/>
        </p:nvSpPr>
        <p:spPr bwMode="auto">
          <a:xfrm>
            <a:off x="5767445" y="2938633"/>
            <a:ext cx="3605155" cy="642767"/>
          </a:xfrm>
          <a:prstGeom prst="roundRect">
            <a:avLst/>
          </a:prstGeom>
          <a:solidFill>
            <a:schemeClr val="bg1">
              <a:lumMod val="8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100" b="0" i="0" u="none" strike="noStrike" cap="none" normalizeH="0" baseline="0">
              <a:ln>
                <a:noFill/>
              </a:ln>
              <a:solidFill>
                <a:schemeClr val="tx1"/>
              </a:solidFill>
              <a:effectLst/>
              <a:latin typeface="Times New Roman" pitchFamily="18" charset="0"/>
            </a:endParaRPr>
          </a:p>
        </p:txBody>
      </p:sp>
      <p:sp>
        <p:nvSpPr>
          <p:cNvPr id="2" name="Title 1"/>
          <p:cNvSpPr>
            <a:spLocks noGrp="1"/>
          </p:cNvSpPr>
          <p:nvPr>
            <p:ph type="title"/>
          </p:nvPr>
        </p:nvSpPr>
        <p:spPr>
          <a:xfrm>
            <a:off x="460218" y="853201"/>
            <a:ext cx="4645181" cy="457199"/>
          </a:xfrm>
        </p:spPr>
        <p:txBody>
          <a:bodyPr/>
          <a:lstStyle/>
          <a:p>
            <a:r>
              <a:rPr lang="en-US" altLang="zh-CN" sz="2400" dirty="0" err="1">
                <a:solidFill>
                  <a:schemeClr val="tx1"/>
                </a:solidFill>
              </a:rPr>
              <a:t>TGbf</a:t>
            </a:r>
            <a:r>
              <a:rPr lang="en-US" altLang="zh-CN" sz="2400" dirty="0">
                <a:solidFill>
                  <a:schemeClr val="tx1"/>
                </a:solidFill>
              </a:rPr>
              <a:t> Timeline</a:t>
            </a:r>
          </a:p>
        </p:txBody>
      </p:sp>
      <p:sp>
        <p:nvSpPr>
          <p:cNvPr id="8" name="Rectangle 3"/>
          <p:cNvSpPr txBox="1">
            <a:spLocks noChangeArrowheads="1"/>
          </p:cNvSpPr>
          <p:nvPr/>
        </p:nvSpPr>
        <p:spPr bwMode="auto">
          <a:xfrm>
            <a:off x="457201" y="1409700"/>
            <a:ext cx="7162799" cy="4914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61925" lvl="1" indent="-233363" algn="just" defTabSz="685800" eaLnBrk="1" fontAlgn="auto" hangingPunct="1">
              <a:spcBef>
                <a:spcPts val="200"/>
              </a:spcBef>
              <a:spcAft>
                <a:spcPts val="600"/>
              </a:spcAft>
              <a:defRPr/>
            </a:pPr>
            <a:r>
              <a:rPr lang="en-US" altLang="zh-CN" sz="1400" kern="0" dirty="0">
                <a:solidFill>
                  <a:srgbClr val="00B050"/>
                </a:solidFill>
              </a:rPr>
              <a:t>PAR approved				Sep 2020</a:t>
            </a:r>
          </a:p>
          <a:p>
            <a:pPr marL="161925" lvl="1" indent="-233363" algn="just" defTabSz="685800" eaLnBrk="1" fontAlgn="auto" hangingPunct="1">
              <a:spcBef>
                <a:spcPts val="200"/>
              </a:spcBef>
              <a:spcAft>
                <a:spcPts val="600"/>
              </a:spcAft>
              <a:defRPr/>
            </a:pPr>
            <a:r>
              <a:rPr lang="en-US" altLang="zh-CN" sz="1400" kern="0" dirty="0">
                <a:solidFill>
                  <a:srgbClr val="00B050"/>
                </a:solidFill>
              </a:rPr>
              <a:t>First TG meeting			Oct 2020</a:t>
            </a:r>
          </a:p>
          <a:p>
            <a:pPr marL="161925" lvl="1" indent="-233363" algn="just" defTabSz="685800" eaLnBrk="1" fontAlgn="auto" hangingPunct="1">
              <a:spcBef>
                <a:spcPts val="200"/>
              </a:spcBef>
              <a:spcAft>
                <a:spcPts val="600"/>
              </a:spcAft>
              <a:defRPr/>
            </a:pPr>
            <a:r>
              <a:rPr lang="en-US" altLang="zh-CN" sz="1400" kern="0" dirty="0">
                <a:solidFill>
                  <a:srgbClr val="00B050"/>
                </a:solidFill>
              </a:rPr>
              <a:t>Comment Collection (D0.1)		</a:t>
            </a:r>
            <a:r>
              <a:rPr lang="en-US" altLang="zh-CN" sz="1400" i="1" strike="sngStrike" kern="0" dirty="0">
                <a:solidFill>
                  <a:schemeClr val="bg1">
                    <a:lumMod val="50000"/>
                  </a:schemeClr>
                </a:solidFill>
              </a:rPr>
              <a:t>Jan 2022</a:t>
            </a:r>
            <a:r>
              <a:rPr lang="en-US" altLang="zh-CN" sz="1400" i="1" strike="sngStrike" kern="0" dirty="0">
                <a:solidFill>
                  <a:schemeClr val="bg1">
                    <a:lumMod val="50000"/>
                  </a:schemeClr>
                </a:solidFill>
                <a:sym typeface="Wingdings" panose="05000000000000000000" pitchFamily="2" charset="2"/>
              </a:rPr>
              <a:t>Mar 2022</a:t>
            </a:r>
            <a:r>
              <a:rPr lang="en-US" altLang="zh-CN" sz="1400" i="1" kern="0" dirty="0">
                <a:solidFill>
                  <a:schemeClr val="bg1">
                    <a:lumMod val="50000"/>
                  </a:schemeClr>
                </a:solidFill>
                <a:sym typeface="Wingdings" panose="05000000000000000000" pitchFamily="2" charset="2"/>
              </a:rPr>
              <a:t> </a:t>
            </a:r>
            <a:r>
              <a:rPr lang="en-US" altLang="zh-CN" sz="1400" i="1" kern="0" dirty="0">
                <a:solidFill>
                  <a:srgbClr val="00B050"/>
                </a:solidFill>
                <a:sym typeface="Wingdings" panose="05000000000000000000" pitchFamily="2" charset="2"/>
              </a:rPr>
              <a:t> April 2022</a:t>
            </a:r>
            <a:endParaRPr lang="en-US" altLang="zh-CN" sz="1400" i="1" kern="0" dirty="0">
              <a:solidFill>
                <a:srgbClr val="00B050"/>
              </a:solidFill>
            </a:endParaRPr>
          </a:p>
          <a:p>
            <a:pPr marL="268288" lvl="1" indent="-268288" algn="just" defTabSz="685800" eaLnBrk="1" fontAlgn="auto" hangingPunct="1">
              <a:spcBef>
                <a:spcPts val="200"/>
              </a:spcBef>
              <a:spcAft>
                <a:spcPts val="600"/>
              </a:spcAft>
              <a:buFont typeface="Times New Roman" panose="02020603050405020304" pitchFamily="18" charset="0"/>
              <a:buChar char="–"/>
              <a:defRPr/>
            </a:pPr>
            <a:r>
              <a:rPr lang="en-US" altLang="zh-CN" sz="1400" kern="0" dirty="0">
                <a:solidFill>
                  <a:srgbClr val="00B050"/>
                </a:solidFill>
              </a:rPr>
              <a:t>Initial Letter Ballot (D1.0)</a:t>
            </a:r>
            <a:r>
              <a:rPr lang="en-US" altLang="zh-CN" sz="1400" kern="0" dirty="0">
                <a:solidFill>
                  <a:srgbClr val="FF0000"/>
                </a:solidFill>
              </a:rPr>
              <a:t>		</a:t>
            </a:r>
            <a:r>
              <a:rPr lang="en-US" altLang="zh-CN" sz="1400" i="1" strike="sngStrike" kern="0" dirty="0">
                <a:solidFill>
                  <a:schemeClr val="bg1">
                    <a:lumMod val="50000"/>
                  </a:schemeClr>
                </a:solidFill>
              </a:rPr>
              <a:t>Jul 2022</a:t>
            </a:r>
            <a:r>
              <a:rPr lang="en-US" altLang="zh-CN" sz="1400" i="1" strike="sngStrike" kern="0" dirty="0">
                <a:solidFill>
                  <a:schemeClr val="bg1">
                    <a:lumMod val="50000"/>
                  </a:schemeClr>
                </a:solidFill>
                <a:sym typeface="Wingdings" panose="05000000000000000000" pitchFamily="2" charset="2"/>
              </a:rPr>
              <a:t> Sep</a:t>
            </a:r>
            <a:r>
              <a:rPr lang="en-US" altLang="zh-CN" sz="1400" i="1" strike="sngStrike" kern="0" dirty="0">
                <a:solidFill>
                  <a:schemeClr val="bg1">
                    <a:lumMod val="50000"/>
                  </a:schemeClr>
                </a:solidFill>
              </a:rPr>
              <a:t> 2022</a:t>
            </a:r>
            <a:r>
              <a:rPr lang="en-US" altLang="zh-CN" sz="1400" i="1" strike="sngStrike" kern="0" dirty="0">
                <a:solidFill>
                  <a:schemeClr val="bg1">
                    <a:lumMod val="50000"/>
                  </a:schemeClr>
                </a:solidFill>
                <a:sym typeface="Wingdings" panose="05000000000000000000" pitchFamily="2" charset="2"/>
              </a:rPr>
              <a:t> Nov</a:t>
            </a:r>
            <a:r>
              <a:rPr lang="en-US" altLang="zh-CN" sz="1400" i="1" strike="sngStrike" kern="0" dirty="0">
                <a:solidFill>
                  <a:schemeClr val="bg1">
                    <a:lumMod val="50000"/>
                  </a:schemeClr>
                </a:solidFill>
              </a:rPr>
              <a:t> 2022</a:t>
            </a:r>
            <a:r>
              <a:rPr lang="en-US" altLang="zh-CN" sz="1400" i="1" kern="0" dirty="0">
                <a:solidFill>
                  <a:srgbClr val="00B050"/>
                </a:solidFill>
                <a:sym typeface="Wingdings" panose="05000000000000000000" pitchFamily="2" charset="2"/>
              </a:rPr>
              <a:t> Jan </a:t>
            </a:r>
            <a:r>
              <a:rPr lang="en-US" altLang="zh-CN" sz="1400" i="1" kern="0" dirty="0">
                <a:solidFill>
                  <a:srgbClr val="00B050"/>
                </a:solidFill>
              </a:rPr>
              <a:t>2023</a:t>
            </a:r>
          </a:p>
          <a:p>
            <a:pPr marL="268288" lvl="1" indent="-268288" algn="just" defTabSz="685800" eaLnBrk="1" fontAlgn="auto" hangingPunct="1">
              <a:spcBef>
                <a:spcPts val="200"/>
              </a:spcBef>
              <a:spcAft>
                <a:spcPts val="600"/>
              </a:spcAft>
              <a:buFont typeface="Times New Roman" panose="02020603050405020304" pitchFamily="18" charset="0"/>
              <a:buChar char="–"/>
              <a:defRPr/>
            </a:pPr>
            <a:r>
              <a:rPr lang="en-US" altLang="zh-CN" sz="1400" kern="0" dirty="0">
                <a:solidFill>
                  <a:srgbClr val="00B050"/>
                </a:solidFill>
              </a:rPr>
              <a:t>Recirculation LB (D2.0)			</a:t>
            </a:r>
            <a:r>
              <a:rPr lang="en-US" altLang="zh-CN" sz="1400" i="1" strike="sngStrike" kern="0" dirty="0">
                <a:solidFill>
                  <a:schemeClr val="bg1">
                    <a:lumMod val="50000"/>
                  </a:schemeClr>
                </a:solidFill>
              </a:rPr>
              <a:t>Jan 2023</a:t>
            </a:r>
            <a:r>
              <a:rPr lang="en-US" altLang="zh-CN" sz="1400" i="1" strike="sngStrike" kern="0" dirty="0">
                <a:solidFill>
                  <a:schemeClr val="bg1">
                    <a:lumMod val="50000"/>
                  </a:schemeClr>
                </a:solidFill>
                <a:sym typeface="Wingdings" panose="05000000000000000000" pitchFamily="2" charset="2"/>
              </a:rPr>
              <a:t>  Mar 2023</a:t>
            </a:r>
            <a:r>
              <a:rPr lang="en-US" altLang="zh-CN" sz="1400" i="1" kern="0" dirty="0">
                <a:solidFill>
                  <a:srgbClr val="00B050"/>
                </a:solidFill>
                <a:sym typeface="Wingdings" panose="05000000000000000000" pitchFamily="2" charset="2"/>
              </a:rPr>
              <a:t> </a:t>
            </a:r>
            <a:r>
              <a:rPr lang="en-US" altLang="zh-CN" sz="1400" kern="0" dirty="0">
                <a:solidFill>
                  <a:srgbClr val="00B050"/>
                </a:solidFill>
              </a:rPr>
              <a:t> July 2023</a:t>
            </a:r>
          </a:p>
          <a:p>
            <a:pPr marL="285750" lvl="1" algn="just" defTabSz="685800" eaLnBrk="1" fontAlgn="auto" hangingPunct="1">
              <a:spcBef>
                <a:spcPts val="200"/>
              </a:spcBef>
              <a:spcAft>
                <a:spcPts val="600"/>
              </a:spcAft>
              <a:buFont typeface="Times New Roman" panose="02020603050405020304" pitchFamily="18" charset="0"/>
              <a:buChar char="–"/>
              <a:defRPr/>
            </a:pPr>
            <a:r>
              <a:rPr lang="en-US" altLang="zh-CN" sz="1400" kern="0" dirty="0">
                <a:solidFill>
                  <a:srgbClr val="00B050"/>
                </a:solidFill>
              </a:rPr>
              <a:t>Recirculation LB (D3.0)	</a:t>
            </a:r>
            <a:r>
              <a:rPr lang="en-US" altLang="zh-CN" sz="1400" kern="0" dirty="0">
                <a:solidFill>
                  <a:srgbClr val="FF0000"/>
                </a:solidFill>
              </a:rPr>
              <a:t>		</a:t>
            </a:r>
            <a:r>
              <a:rPr lang="en-US" altLang="zh-CN" sz="1400" i="1" strike="sngStrike" kern="0" dirty="0">
                <a:solidFill>
                  <a:schemeClr val="bg1">
                    <a:lumMod val="50000"/>
                  </a:schemeClr>
                </a:solidFill>
              </a:rPr>
              <a:t>May 2023</a:t>
            </a:r>
            <a:r>
              <a:rPr lang="en-US" altLang="zh-CN" sz="1400" i="1" strike="sngStrike" kern="0" dirty="0">
                <a:solidFill>
                  <a:schemeClr val="bg1">
                    <a:lumMod val="50000"/>
                  </a:schemeClr>
                </a:solidFill>
                <a:sym typeface="Wingdings" panose="05000000000000000000" pitchFamily="2" charset="2"/>
              </a:rPr>
              <a:t> </a:t>
            </a:r>
            <a:r>
              <a:rPr lang="en-US" altLang="zh-CN" sz="1400" kern="0" dirty="0">
                <a:solidFill>
                  <a:srgbClr val="FF0000"/>
                </a:solidFill>
              </a:rPr>
              <a:t> </a:t>
            </a:r>
            <a:r>
              <a:rPr lang="en-US" altLang="zh-CN" sz="1400" kern="0" dirty="0">
                <a:solidFill>
                  <a:srgbClr val="00B050"/>
                </a:solidFill>
              </a:rPr>
              <a:t>Nov 2023</a:t>
            </a:r>
          </a:p>
          <a:p>
            <a:pPr marL="214312" lvl="1" algn="just" defTabSz="685800" eaLnBrk="1" fontAlgn="auto" hangingPunct="1">
              <a:spcBef>
                <a:spcPts val="200"/>
              </a:spcBef>
              <a:spcAft>
                <a:spcPts val="600"/>
              </a:spcAft>
              <a:buFont typeface="Wingdings" panose="05000000000000000000" pitchFamily="2" charset="2"/>
              <a:buChar char="Ø"/>
              <a:defRPr/>
            </a:pPr>
            <a:r>
              <a:rPr lang="en-US" altLang="zh-CN" sz="1400" kern="0" dirty="0">
                <a:solidFill>
                  <a:srgbClr val="FF0000"/>
                </a:solidFill>
              </a:rPr>
              <a:t>Conditional EC Approval–SA Ballot	Mar 2024</a:t>
            </a:r>
          </a:p>
          <a:p>
            <a:pPr marL="161925" lvl="1" indent="-233363" algn="just" defTabSz="685800" eaLnBrk="1" fontAlgn="auto" hangingPunct="1">
              <a:spcBef>
                <a:spcPts val="200"/>
              </a:spcBef>
              <a:spcAft>
                <a:spcPts val="600"/>
              </a:spcAft>
              <a:defRPr/>
            </a:pPr>
            <a:r>
              <a:rPr lang="en-US" altLang="zh-CN" sz="1400" kern="0" dirty="0"/>
              <a:t>Recirculation LB (D4.0)			</a:t>
            </a:r>
            <a:r>
              <a:rPr lang="en-US" altLang="zh-CN" sz="1400" i="1" strike="sngStrike" dirty="0">
                <a:solidFill>
                  <a:srgbClr val="7F7F7F"/>
                </a:solidFill>
                <a:ea typeface="宋体" panose="02010600030101010101" pitchFamily="2" charset="-122"/>
              </a:rPr>
              <a:t>July </a:t>
            </a:r>
            <a:r>
              <a:rPr lang="en-US" altLang="zh-CN" sz="1400" i="1" strike="sngStrike" dirty="0">
                <a:solidFill>
                  <a:schemeClr val="bg1">
                    <a:lumMod val="50000"/>
                  </a:schemeClr>
                </a:solidFill>
                <a:ea typeface="宋体" panose="02010600030101010101" pitchFamily="2" charset="-122"/>
              </a:rPr>
              <a:t>2023 </a:t>
            </a:r>
            <a:r>
              <a:rPr lang="en-US" altLang="zh-CN" sz="1400" i="1" strike="sngStrike"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strike="sngStrike" dirty="0">
                <a:solidFill>
                  <a:schemeClr val="bg1">
                    <a:lumMod val="50000"/>
                  </a:schemeClr>
                </a:solidFill>
                <a:ea typeface="宋体" panose="02010600030101010101" pitchFamily="2" charset="-122"/>
              </a:rPr>
              <a:t> Jan 2024</a:t>
            </a:r>
            <a:r>
              <a:rPr lang="en-US" altLang="zh-CN" sz="1400" i="1" strike="sngStrike"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strike="sngStrike" dirty="0">
                <a:solidFill>
                  <a:schemeClr val="bg1">
                    <a:lumMod val="50000"/>
                  </a:schemeClr>
                </a:solidFill>
                <a:ea typeface="宋体" panose="02010600030101010101" pitchFamily="2" charset="-122"/>
              </a:rPr>
              <a:t> </a:t>
            </a:r>
            <a:r>
              <a:rPr lang="en-US" altLang="zh-CN" sz="1400" i="1" dirty="0">
                <a:solidFill>
                  <a:srgbClr val="00B0F0"/>
                </a:solidFill>
                <a:ea typeface="宋体" panose="02010600030101010101" pitchFamily="2" charset="-122"/>
              </a:rPr>
              <a:t>Apr 2024</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a:t>SA  Ballot pool formation      		Apr 2024</a:t>
            </a:r>
          </a:p>
          <a:p>
            <a:pPr marL="161925" lvl="1" indent="-233363" algn="just" defTabSz="685800" eaLnBrk="1" fontAlgn="auto" hangingPunct="1">
              <a:spcBef>
                <a:spcPts val="200"/>
              </a:spcBef>
              <a:spcAft>
                <a:spcPts val="600"/>
              </a:spcAft>
              <a:defRPr/>
            </a:pPr>
            <a:r>
              <a:rPr lang="en-US" altLang="zh-CN" sz="1400" kern="0" dirty="0"/>
              <a:t>Initial SA Ballot (D4.0)			</a:t>
            </a:r>
            <a:r>
              <a:rPr lang="en-US" altLang="zh-CN" sz="1400" i="1" strike="sngStrike" dirty="0">
                <a:solidFill>
                  <a:srgbClr val="7F7F7F"/>
                </a:solidFill>
                <a:ea typeface="宋体" panose="02010600030101010101" pitchFamily="2" charset="-122"/>
              </a:rPr>
              <a:t>Sep </a:t>
            </a:r>
            <a:r>
              <a:rPr lang="en-US" altLang="zh-CN" sz="1400" i="1" strike="sngStrike" dirty="0">
                <a:solidFill>
                  <a:schemeClr val="bg1">
                    <a:lumMod val="50000"/>
                  </a:schemeClr>
                </a:solidFill>
                <a:ea typeface="宋体" panose="02010600030101010101" pitchFamily="2" charset="-122"/>
              </a:rPr>
              <a:t>2023 </a:t>
            </a:r>
            <a:r>
              <a:rPr lang="en-US" altLang="zh-CN" sz="1400" i="1" strike="sngStrike"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strike="sngStrike" dirty="0">
                <a:solidFill>
                  <a:schemeClr val="bg1">
                    <a:lumMod val="50000"/>
                  </a:schemeClr>
                </a:solidFill>
                <a:ea typeface="宋体" panose="02010600030101010101" pitchFamily="2" charset="-122"/>
              </a:rPr>
              <a:t> Mar 2024</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May 2024</a:t>
            </a:r>
            <a:endParaRPr lang="en-US" altLang="zh-CN" sz="1400" kern="0" dirty="0"/>
          </a:p>
          <a:p>
            <a:pPr marL="161925" lvl="1" indent="-233363" algn="just" defTabSz="685800" eaLnBrk="1" fontAlgn="auto" hangingPunct="1">
              <a:spcBef>
                <a:spcPts val="200"/>
              </a:spcBef>
              <a:spcAft>
                <a:spcPts val="600"/>
              </a:spcAft>
              <a:defRPr/>
            </a:pPr>
            <a:r>
              <a:rPr lang="en-US" altLang="zh-CN" sz="1400" kern="0" dirty="0"/>
              <a:t>1st SA Ballot Recirculation (D5.0)		Sep 2024</a:t>
            </a:r>
          </a:p>
          <a:p>
            <a:pPr marL="161925" lvl="1" indent="-233363" algn="just" defTabSz="685800" eaLnBrk="1" fontAlgn="auto" hangingPunct="1">
              <a:spcBef>
                <a:spcPts val="200"/>
              </a:spcBef>
              <a:spcAft>
                <a:spcPts val="600"/>
              </a:spcAft>
              <a:defRPr/>
            </a:pPr>
            <a:r>
              <a:rPr lang="en-US" altLang="zh-CN" sz="1400" kern="0" dirty="0"/>
              <a:t>2nd SA Ballot Recirculation (D6.0)	Jan  2025</a:t>
            </a:r>
          </a:p>
          <a:p>
            <a:pPr marL="161925" lvl="1" indent="-233363" algn="just" defTabSz="685800" eaLnBrk="1" fontAlgn="auto" hangingPunct="1">
              <a:spcBef>
                <a:spcPts val="200"/>
              </a:spcBef>
              <a:spcAft>
                <a:spcPts val="600"/>
              </a:spcAft>
              <a:defRPr/>
            </a:pPr>
            <a:r>
              <a:rPr lang="en-US" altLang="zh-CN" sz="1400" kern="0" dirty="0"/>
              <a:t>3rd SA Ballot Recirculation (D7.0)		Mar 2025</a:t>
            </a:r>
          </a:p>
          <a:p>
            <a:pPr marL="161925" lvl="1" indent="-233363" algn="just" defTabSz="685800" eaLnBrk="1" fontAlgn="auto" hangingPunct="1">
              <a:spcBef>
                <a:spcPts val="200"/>
              </a:spcBef>
              <a:spcAft>
                <a:spcPts val="600"/>
              </a:spcAft>
              <a:defRPr/>
            </a:pPr>
            <a:r>
              <a:rPr lang="en-US" altLang="zh-CN" sz="1400" kern="0" dirty="0"/>
              <a:t>Final 802.11 WG approval		</a:t>
            </a:r>
            <a:r>
              <a:rPr lang="en-US" altLang="zh-CN" sz="1400" i="1" strike="sngStrike" dirty="0">
                <a:solidFill>
                  <a:srgbClr val="7F7F7F"/>
                </a:solidFill>
                <a:ea typeface="宋体" panose="02010600030101010101" pitchFamily="2" charset="-122"/>
              </a:rPr>
              <a:t>July </a:t>
            </a:r>
            <a:r>
              <a:rPr lang="en-US" altLang="zh-CN" sz="1400" i="1" strike="sngStrike" dirty="0">
                <a:solidFill>
                  <a:schemeClr val="bg1">
                    <a:lumMod val="50000"/>
                  </a:schemeClr>
                </a:solidFill>
                <a:ea typeface="宋体" panose="02010600030101010101" pitchFamily="2" charset="-122"/>
              </a:rPr>
              <a:t>2024</a:t>
            </a:r>
            <a:r>
              <a:rPr lang="en-US" altLang="zh-CN" sz="1400" i="1"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chemeClr val="bg1">
                    <a:lumMod val="50000"/>
                  </a:schemeClr>
                </a:solidFill>
                <a:ea typeface="宋体" panose="02010600030101010101" pitchFamily="2" charset="-122"/>
              </a:rPr>
              <a:t> Jan 2025</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Mar 2025</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a:t>802 EC approval			</a:t>
            </a:r>
            <a:r>
              <a:rPr lang="en-US" altLang="zh-CN" sz="1400" i="1" strike="sngStrike" dirty="0">
                <a:solidFill>
                  <a:srgbClr val="7F7F7F"/>
                </a:solidFill>
                <a:ea typeface="宋体" panose="02010600030101010101" pitchFamily="2" charset="-122"/>
              </a:rPr>
              <a:t>July </a:t>
            </a:r>
            <a:r>
              <a:rPr lang="en-US" altLang="zh-CN" sz="1400" i="1" strike="sngStrike" dirty="0">
                <a:solidFill>
                  <a:schemeClr val="bg1">
                    <a:lumMod val="50000"/>
                  </a:schemeClr>
                </a:solidFill>
                <a:ea typeface="宋体" panose="02010600030101010101" pitchFamily="2" charset="-122"/>
              </a:rPr>
              <a:t>2024</a:t>
            </a:r>
            <a:r>
              <a:rPr lang="en-US" altLang="zh-CN" sz="1400" i="1" strike="sngStrike"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strike="sngStrike" dirty="0">
                <a:solidFill>
                  <a:schemeClr val="bg1">
                    <a:lumMod val="50000"/>
                  </a:schemeClr>
                </a:solidFill>
                <a:ea typeface="宋体" panose="02010600030101010101" pitchFamily="2" charset="-122"/>
              </a:rPr>
              <a:t> Jan 2025</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Mar 2025</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err="1"/>
              <a:t>RevCom</a:t>
            </a:r>
            <a:r>
              <a:rPr lang="en-US" altLang="zh-CN" sz="1400" kern="0" dirty="0"/>
              <a:t> and SASB approval		</a:t>
            </a:r>
            <a:r>
              <a:rPr lang="en-US" altLang="zh-CN" sz="1400" i="1" strike="sngStrike" dirty="0">
                <a:solidFill>
                  <a:srgbClr val="7F7F7F"/>
                </a:solidFill>
                <a:ea typeface="宋体" panose="02010600030101010101" pitchFamily="2" charset="-122"/>
              </a:rPr>
              <a:t>Sep </a:t>
            </a:r>
            <a:r>
              <a:rPr lang="en-US" altLang="zh-CN" sz="1400" i="1" strike="sngStrike" dirty="0">
                <a:solidFill>
                  <a:schemeClr val="bg1">
                    <a:lumMod val="50000"/>
                  </a:schemeClr>
                </a:solidFill>
                <a:ea typeface="宋体" panose="02010600030101010101" pitchFamily="2" charset="-122"/>
              </a:rPr>
              <a:t>2024</a:t>
            </a:r>
            <a:r>
              <a:rPr lang="en-US" altLang="zh-CN" sz="1400" i="1" strike="sngStrike"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strike="sngStrike" dirty="0">
                <a:solidFill>
                  <a:schemeClr val="bg1">
                    <a:lumMod val="50000"/>
                  </a:schemeClr>
                </a:solidFill>
                <a:ea typeface="宋体" panose="02010600030101010101" pitchFamily="2" charset="-122"/>
              </a:rPr>
              <a:t> Mar 2025</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Jun 2025</a:t>
            </a:r>
            <a:endParaRPr lang="en-US" altLang="zh-CN" sz="1400" kern="0" dirty="0"/>
          </a:p>
        </p:txBody>
      </p:sp>
      <p:sp>
        <p:nvSpPr>
          <p:cNvPr id="7" name="Content Placeholder 4">
            <a:extLst>
              <a:ext uri="{FF2B5EF4-FFF2-40B4-BE49-F238E27FC236}">
                <a16:creationId xmlns="" xmlns:a16="http://schemas.microsoft.com/office/drawing/2014/main" id="{B7680B5C-39D7-41CF-92D5-EF3D1C6C176E}"/>
              </a:ext>
            </a:extLst>
          </p:cNvPr>
          <p:cNvSpPr txBox="1">
            <a:spLocks/>
          </p:cNvSpPr>
          <p:nvPr/>
        </p:nvSpPr>
        <p:spPr>
          <a:xfrm>
            <a:off x="5767445" y="2938633"/>
            <a:ext cx="3528955" cy="642767"/>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fontAlgn="auto">
              <a:lnSpc>
                <a:spcPct val="100000"/>
              </a:lnSpc>
              <a:spcBef>
                <a:spcPts val="0"/>
              </a:spcBef>
              <a:spcAft>
                <a:spcPts val="0"/>
              </a:spcAft>
            </a:pPr>
            <a:r>
              <a:rPr lang="en-US" sz="1200" dirty="0">
                <a:solidFill>
                  <a:prstClr val="black"/>
                </a:solidFill>
                <a:latin typeface="Calibri" panose="020F0502020204030204"/>
              </a:rPr>
              <a:t>PAR modification approved by the WG	Nov 2023</a:t>
            </a:r>
            <a:endParaRPr lang="en-CA" sz="1200" dirty="0">
              <a:solidFill>
                <a:prstClr val="black"/>
              </a:solidFill>
              <a:latin typeface="Calibri" panose="020F0502020204030204"/>
            </a:endParaRPr>
          </a:p>
          <a:p>
            <a:pPr fontAlgn="auto">
              <a:lnSpc>
                <a:spcPct val="100000"/>
              </a:lnSpc>
              <a:spcBef>
                <a:spcPts val="0"/>
              </a:spcBef>
              <a:spcAft>
                <a:spcPts val="0"/>
              </a:spcAft>
            </a:pPr>
            <a:r>
              <a:rPr lang="en-US" sz="1200" dirty="0">
                <a:solidFill>
                  <a:prstClr val="black"/>
                </a:solidFill>
                <a:latin typeface="Calibri" panose="020F0502020204030204"/>
              </a:rPr>
              <a:t>802EC approval 		</a:t>
            </a:r>
            <a:r>
              <a:rPr lang="en-US" altLang="zh-CN" sz="1200" dirty="0">
                <a:solidFill>
                  <a:prstClr val="black"/>
                </a:solidFill>
                <a:latin typeface="Calibri" panose="020F0502020204030204"/>
                <a:ea typeface="等线" panose="02010600030101010101" pitchFamily="2" charset="-122"/>
              </a:rPr>
              <a:t>Mar 2024</a:t>
            </a:r>
            <a:endParaRPr lang="en-US" sz="1200" dirty="0">
              <a:solidFill>
                <a:prstClr val="black"/>
              </a:solidFill>
              <a:latin typeface="Calibri" panose="020F0502020204030204"/>
            </a:endParaRPr>
          </a:p>
          <a:p>
            <a:pPr fontAlgn="auto">
              <a:lnSpc>
                <a:spcPct val="100000"/>
              </a:lnSpc>
              <a:spcBef>
                <a:spcPts val="0"/>
              </a:spcBef>
              <a:spcAft>
                <a:spcPts val="0"/>
              </a:spcAft>
            </a:pPr>
            <a:r>
              <a:rPr lang="en-US" sz="1200" dirty="0" err="1">
                <a:solidFill>
                  <a:prstClr val="black"/>
                </a:solidFill>
                <a:latin typeface="Calibri" panose="020F0502020204030204"/>
              </a:rPr>
              <a:t>NesCom</a:t>
            </a:r>
            <a:r>
              <a:rPr lang="en-US" sz="1200" dirty="0">
                <a:solidFill>
                  <a:prstClr val="black"/>
                </a:solidFill>
                <a:latin typeface="Calibri" panose="020F0502020204030204"/>
              </a:rPr>
              <a:t>/SASB approval</a:t>
            </a:r>
            <a:r>
              <a:rPr lang="en-US" altLang="zh-CN" sz="1200" dirty="0">
                <a:solidFill>
                  <a:prstClr val="black"/>
                </a:solidFill>
                <a:latin typeface="Calibri" panose="020F0502020204030204"/>
                <a:ea typeface="等线" panose="02010600030101010101" pitchFamily="2" charset="-122"/>
              </a:rPr>
              <a:t>		Mar 2024</a:t>
            </a:r>
            <a:endParaRPr lang="en-US" sz="1200" dirty="0">
              <a:solidFill>
                <a:prstClr val="black"/>
              </a:solidFill>
              <a:latin typeface="Calibri" panose="020F0502020204030204"/>
            </a:endParaRPr>
          </a:p>
        </p:txBody>
      </p:sp>
      <p:sp>
        <p:nvSpPr>
          <p:cNvPr id="11" name="左大括号 10">
            <a:extLst>
              <a:ext uri="{FF2B5EF4-FFF2-40B4-BE49-F238E27FC236}">
                <a16:creationId xmlns="" xmlns:a16="http://schemas.microsoft.com/office/drawing/2014/main" id="{A10E825F-8B8D-4663-83AF-13B2DA7A6B3C}"/>
              </a:ext>
            </a:extLst>
          </p:cNvPr>
          <p:cNvSpPr/>
          <p:nvPr/>
        </p:nvSpPr>
        <p:spPr bwMode="auto">
          <a:xfrm>
            <a:off x="5603013" y="2938635"/>
            <a:ext cx="328864" cy="642766"/>
          </a:xfrm>
          <a:prstGeom prst="leftBrace">
            <a:avLst>
              <a:gd name="adj1" fmla="val 8333"/>
              <a:gd name="adj2" fmla="val 61563"/>
            </a:avLst>
          </a:prstGeom>
          <a:noFill/>
          <a:ln w="2857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zh-CN" altLang="en-US" sz="1600" dirty="0">
              <a:solidFill>
                <a:schemeClr val="bg1"/>
              </a:solidFill>
              <a:latin typeface="Times New Roman" pitchFamily="16" charset="0"/>
              <a:ea typeface="MS Gothic" charset="-128"/>
            </a:endParaRPr>
          </a:p>
        </p:txBody>
      </p:sp>
    </p:spTree>
    <p:extLst>
      <p:ext uri="{BB962C8B-B14F-4D97-AF65-F5344CB8AC3E}">
        <p14:creationId xmlns:p14="http://schemas.microsoft.com/office/powerpoint/2010/main" val="397428275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Call for contribution </a:t>
            </a: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800" dirty="0"/>
              <a:t>Call for submissions for the following topics</a:t>
            </a:r>
          </a:p>
          <a:p>
            <a:pPr lvl="1" algn="just"/>
            <a:r>
              <a:rPr lang="en-US" altLang="zh-CN" sz="2400" dirty="0"/>
              <a:t>Technology and standardization gaps to support WLAN sensing</a:t>
            </a:r>
          </a:p>
          <a:p>
            <a:pPr lvl="1" algn="just"/>
            <a:r>
              <a:rPr lang="en-US" altLang="zh-CN" sz="2400" dirty="0">
                <a:solidFill>
                  <a:srgbClr val="FF0000"/>
                </a:solidFill>
              </a:rPr>
              <a:t>Proposed Draft Text, comment resolution </a:t>
            </a:r>
          </a:p>
          <a:p>
            <a:pPr lvl="1" algn="just"/>
            <a:r>
              <a:rPr lang="en-US" altLang="zh-CN" sz="2400" dirty="0"/>
              <a:t>Other?</a:t>
            </a:r>
          </a:p>
        </p:txBody>
      </p:sp>
    </p:spTree>
    <p:extLst>
      <p:ext uri="{BB962C8B-B14F-4D97-AF65-F5344CB8AC3E}">
        <p14:creationId xmlns:p14="http://schemas.microsoft.com/office/powerpoint/2010/main" val="409841528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0" y="533400"/>
            <a:ext cx="1219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F2F meeting</a:t>
            </a:r>
            <a:endParaRPr lang="en-US" altLang="en-US" b="0" dirty="0">
              <a:solidFill>
                <a:schemeClr val="tx2"/>
              </a:solidFill>
            </a:endParaRPr>
          </a:p>
        </p:txBody>
      </p:sp>
      <p:sp>
        <p:nvSpPr>
          <p:cNvPr id="7" name="Rectangle 3"/>
          <p:cNvSpPr txBox="1">
            <a:spLocks noChangeArrowheads="1"/>
          </p:cNvSpPr>
          <p:nvPr/>
        </p:nvSpPr>
        <p:spPr bwMode="auto">
          <a:xfrm>
            <a:off x="457200" y="1371600"/>
            <a:ext cx="65532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600"/>
              </a:spcAft>
              <a:buClr>
                <a:srgbClr val="000000"/>
              </a:buClr>
              <a:buFont typeface="Arial" panose="020B0604020202020204" pitchFamily="34" charset="0"/>
              <a:buChar char="•"/>
              <a:defRPr/>
            </a:pPr>
            <a:r>
              <a:rPr lang="en-US" altLang="zh-CN" b="1" dirty="0"/>
              <a:t>March Plenary 2024, </a:t>
            </a:r>
            <a:r>
              <a:rPr lang="en-US" altLang="zh-CN" b="1" dirty="0">
                <a:solidFill>
                  <a:srgbClr val="FF0000"/>
                </a:solidFill>
                <a:cs typeface="Times New Roman" panose="02020603050405020304" pitchFamily="18" charset="0"/>
              </a:rPr>
              <a:t>Confirmed: </a:t>
            </a:r>
          </a:p>
        </p:txBody>
      </p:sp>
      <p:graphicFrame>
        <p:nvGraphicFramePr>
          <p:cNvPr id="8" name="表格 7"/>
          <p:cNvGraphicFramePr>
            <a:graphicFrameLocks noGrp="1"/>
          </p:cNvGraphicFramePr>
          <p:nvPr>
            <p:extLst/>
          </p:nvPr>
        </p:nvGraphicFramePr>
        <p:xfrm>
          <a:off x="907860" y="4572000"/>
          <a:ext cx="7016940" cy="1676398"/>
        </p:xfrm>
        <a:graphic>
          <a:graphicData uri="http://schemas.openxmlformats.org/drawingml/2006/table">
            <a:tbl>
              <a:tblPr firstRow="1" firstCol="1" bandRow="1"/>
              <a:tblGrid>
                <a:gridCol w="768540">
                  <a:extLst>
                    <a:ext uri="{9D8B030D-6E8A-4147-A177-3AD203B41FA5}">
                      <a16:colId xmlns="" xmlns:a16="http://schemas.microsoft.com/office/drawing/2014/main" val="20000"/>
                    </a:ext>
                  </a:extLst>
                </a:gridCol>
                <a:gridCol w="907862">
                  <a:extLst>
                    <a:ext uri="{9D8B030D-6E8A-4147-A177-3AD203B41FA5}">
                      <a16:colId xmlns="" xmlns:a16="http://schemas.microsoft.com/office/drawing/2014/main" val="20001"/>
                    </a:ext>
                  </a:extLst>
                </a:gridCol>
                <a:gridCol w="1073338">
                  <a:extLst>
                    <a:ext uri="{9D8B030D-6E8A-4147-A177-3AD203B41FA5}">
                      <a16:colId xmlns="" xmlns:a16="http://schemas.microsoft.com/office/drawing/2014/main" val="20002"/>
                    </a:ext>
                  </a:extLst>
                </a:gridCol>
                <a:gridCol w="1295400">
                  <a:extLst>
                    <a:ext uri="{9D8B030D-6E8A-4147-A177-3AD203B41FA5}">
                      <a16:colId xmlns="" xmlns:a16="http://schemas.microsoft.com/office/drawing/2014/main" val="20003"/>
                    </a:ext>
                  </a:extLst>
                </a:gridCol>
                <a:gridCol w="984062">
                  <a:extLst>
                    <a:ext uri="{9D8B030D-6E8A-4147-A177-3AD203B41FA5}">
                      <a16:colId xmlns="" xmlns:a16="http://schemas.microsoft.com/office/drawing/2014/main" val="20004"/>
                    </a:ext>
                  </a:extLst>
                </a:gridCol>
                <a:gridCol w="990600">
                  <a:extLst>
                    <a:ext uri="{9D8B030D-6E8A-4147-A177-3AD203B41FA5}">
                      <a16:colId xmlns="" xmlns:a16="http://schemas.microsoft.com/office/drawing/2014/main" val="20005"/>
                    </a:ext>
                  </a:extLst>
                </a:gridCol>
                <a:gridCol w="997138">
                  <a:extLst>
                    <a:ext uri="{9D8B030D-6E8A-4147-A177-3AD203B41FA5}">
                      <a16:colId xmlns="" xmlns:a16="http://schemas.microsoft.com/office/drawing/2014/main" val="20006"/>
                    </a:ext>
                  </a:extLst>
                </a:gridCol>
              </a:tblGrid>
              <a:tr h="296231">
                <a:tc>
                  <a:txBody>
                    <a:bodyPr/>
                    <a:lstStyle/>
                    <a:p>
                      <a:pPr marL="0" algn="ctr" defTabSz="914400" rtl="0" eaLnBrk="1" latinLnBrk="0" hangingPunct="1">
                        <a:spcAft>
                          <a:spcPts val="600"/>
                        </a:spcAft>
                      </a:pPr>
                      <a:r>
                        <a:rPr lang="en-US" sz="1600" b="1" kern="1200" dirty="0">
                          <a:solidFill>
                            <a:schemeClr val="tx1"/>
                          </a:solidFill>
                          <a:effectLst/>
                          <a:latin typeface="Calibri" panose="020F0502020204030204" pitchFamily="34" charset="0"/>
                          <a:ea typeface="宋体" panose="02010600030101010101" pitchFamily="2" charset="-122"/>
                          <a:cs typeface="+mn-cs"/>
                        </a:rPr>
                        <a:t> </a:t>
                      </a:r>
                      <a:endParaRPr lang="zh-CN" sz="16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altLang="zh-CN" sz="1200" b="1" kern="1200" dirty="0">
                          <a:solidFill>
                            <a:schemeClr val="tx1"/>
                          </a:solidFill>
                          <a:effectLst/>
                          <a:latin typeface="Calibri" panose="020F0502020204030204" pitchFamily="34" charset="0"/>
                          <a:ea typeface="宋体" panose="02010600030101010101" pitchFamily="2" charset="-122"/>
                          <a:cs typeface="+mn-cs"/>
                        </a:rPr>
                        <a:t>Denver</a:t>
                      </a:r>
                      <a:endParaRPr lang="zh-CN" sz="1200" b="1" kern="1200" dirty="0">
                        <a:solidFill>
                          <a:schemeClr val="tx1"/>
                        </a:solidFill>
                        <a:effectLst/>
                        <a:highlight>
                          <a:srgbClr val="FFFF00"/>
                        </a:highligh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Beijing</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US" altLang="zh-CN" sz="1200" b="1" kern="1200" dirty="0">
                          <a:solidFill>
                            <a:schemeClr val="tx1"/>
                          </a:solidFill>
                          <a:effectLst/>
                          <a:latin typeface="Calibri" panose="020F0502020204030204" pitchFamily="34" charset="0"/>
                          <a:ea typeface="宋体" panose="02010600030101010101" pitchFamily="2" charset="-122"/>
                          <a:cs typeface="+mn-cs"/>
                        </a:rPr>
                        <a:t>Central Europe</a:t>
                      </a:r>
                      <a:endParaRPr lang="zh-CN" alt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US" altLang="zh-CN" sz="1200" b="1" kern="1200" dirty="0">
                          <a:solidFill>
                            <a:schemeClr val="tx1"/>
                          </a:solidFill>
                          <a:effectLst/>
                          <a:latin typeface="Calibri" panose="020F0502020204030204" pitchFamily="34" charset="0"/>
                          <a:ea typeface="宋体" panose="02010600030101010101" pitchFamily="2" charset="-122"/>
                          <a:cs typeface="+mn-cs"/>
                        </a:rPr>
                        <a:t>Israel</a:t>
                      </a:r>
                      <a:endParaRPr lang="zh-CN" alt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Eastern</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Pacific</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extLst>
                  <a:ext uri="{0D108BD9-81ED-4DB2-BD59-A6C34878D82A}">
                    <a16:rowId xmlns="" xmlns:a16="http://schemas.microsoft.com/office/drawing/2014/main" val="10000"/>
                  </a:ext>
                </a:extLst>
              </a:tr>
              <a:tr h="222173">
                <a:tc>
                  <a:txBody>
                    <a:bodyPr/>
                    <a:lstStyle/>
                    <a:p>
                      <a:pPr>
                        <a:spcAft>
                          <a:spcPts val="600"/>
                        </a:spcAft>
                      </a:pPr>
                      <a:r>
                        <a:rPr lang="en-US" sz="1200" b="1" dirty="0">
                          <a:solidFill>
                            <a:srgbClr val="00B050"/>
                          </a:solidFill>
                          <a:effectLst/>
                          <a:latin typeface="Calibri" panose="020F0502020204030204" pitchFamily="34" charset="0"/>
                          <a:ea typeface="宋体" panose="02010600030101010101" pitchFamily="2" charset="-122"/>
                        </a:rPr>
                        <a:t>AM1</a:t>
                      </a:r>
                      <a:endParaRPr lang="zh-CN" sz="1200" b="1"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08:00-10:00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22:00-00:00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15:00-17:00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16:00-18:00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09:00-11:00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07:00-09:00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1"/>
                  </a:ext>
                </a:extLst>
              </a:tr>
              <a:tr h="222173">
                <a:tc>
                  <a:txBody>
                    <a:bodyPr/>
                    <a:lstStyle/>
                    <a:p>
                      <a:pPr>
                        <a:spcAft>
                          <a:spcPts val="600"/>
                        </a:spcAft>
                      </a:pPr>
                      <a:r>
                        <a:rPr lang="en-US" sz="1200" b="1" dirty="0">
                          <a:solidFill>
                            <a:srgbClr val="00B0F0"/>
                          </a:solidFill>
                          <a:effectLst/>
                          <a:latin typeface="Calibri" panose="020F0502020204030204" pitchFamily="34" charset="0"/>
                          <a:ea typeface="宋体" panose="02010600030101010101" pitchFamily="2" charset="-122"/>
                        </a:rPr>
                        <a:t>AM2</a:t>
                      </a:r>
                      <a:endParaRPr lang="zh-CN" sz="1200" b="1"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10:30-12:30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00:30-02:30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17:30-19:30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18:30-20:30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11:30-13:30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09:30-11:30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2"/>
                  </a:ext>
                </a:extLst>
              </a:tr>
              <a:tr h="134651">
                <a:tc>
                  <a:txBody>
                    <a:bodyPr/>
                    <a:lstStyle/>
                    <a:p>
                      <a:pPr>
                        <a:spcAft>
                          <a:spcPts val="600"/>
                        </a:spcAft>
                      </a:pPr>
                      <a:r>
                        <a:rPr lang="en-US" sz="800" b="1" dirty="0">
                          <a:solidFill>
                            <a:srgbClr val="1F497D"/>
                          </a:solidFill>
                          <a:effectLst/>
                          <a:latin typeface="Calibri" panose="020F0502020204030204" pitchFamily="34" charset="0"/>
                          <a:ea typeface="宋体" panose="02010600030101010101" pitchFamily="2" charset="-122"/>
                        </a:rPr>
                        <a:t> </a:t>
                      </a:r>
                      <a:endParaRPr lang="zh-CN" sz="800" b="1"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endParaRPr lang="zh-CN" sz="8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3"/>
                  </a:ext>
                </a:extLst>
              </a:tr>
              <a:tr h="222173">
                <a:tc>
                  <a:txBody>
                    <a:bodyPr/>
                    <a:lstStyle/>
                    <a:p>
                      <a:pPr>
                        <a:spcAft>
                          <a:spcPts val="600"/>
                        </a:spcAft>
                      </a:pPr>
                      <a:r>
                        <a:rPr lang="en-US" sz="1200" b="1" dirty="0">
                          <a:solidFill>
                            <a:srgbClr val="7030A0"/>
                          </a:solidFill>
                          <a:effectLst/>
                          <a:latin typeface="Calibri" panose="020F0502020204030204" pitchFamily="34" charset="0"/>
                          <a:ea typeface="宋体" panose="02010600030101010101" pitchFamily="2" charset="-122"/>
                        </a:rPr>
                        <a:t>PM1</a:t>
                      </a:r>
                      <a:endParaRPr lang="zh-CN" sz="1200" b="1"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7030A0"/>
                          </a:solidFill>
                          <a:effectLst/>
                          <a:latin typeface="Calibri" panose="020F0502020204030204" pitchFamily="34" charset="0"/>
                          <a:ea typeface="宋体" panose="02010600030101010101" pitchFamily="2" charset="-122"/>
                        </a:rPr>
                        <a:t>13:30-15:30</a:t>
                      </a:r>
                      <a:endParaRPr lang="zh-CN" sz="105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03:30-05:30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20:30-22:30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21:30-23:30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7030A0"/>
                          </a:solidFill>
                          <a:effectLst/>
                          <a:latin typeface="Calibri" panose="020F0502020204030204" pitchFamily="34" charset="0"/>
                          <a:ea typeface="宋体" panose="02010600030101010101" pitchFamily="2" charset="-122"/>
                        </a:rPr>
                        <a:t>14:30-16:30</a:t>
                      </a:r>
                      <a:endParaRPr lang="zh-CN" sz="105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12:30-14:30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4"/>
                  </a:ext>
                </a:extLst>
              </a:tr>
              <a:tr h="222173">
                <a:tc>
                  <a:txBody>
                    <a:bodyPr/>
                    <a:lstStyle/>
                    <a:p>
                      <a:pPr marL="0" algn="l" defTabSz="914400" rtl="0" eaLnBrk="1" latinLnBrk="0" hangingPunct="1">
                        <a:spcAft>
                          <a:spcPts val="600"/>
                        </a:spcAft>
                      </a:pPr>
                      <a:r>
                        <a:rPr lang="en-US" sz="1200" b="1" kern="1200" dirty="0">
                          <a:solidFill>
                            <a:srgbClr val="1F497D"/>
                          </a:solidFill>
                          <a:effectLst/>
                          <a:latin typeface="Calibri" panose="020F0502020204030204" pitchFamily="34" charset="0"/>
                          <a:ea typeface="宋体" panose="02010600030101010101" pitchFamily="2" charset="-122"/>
                          <a:cs typeface="+mn-cs"/>
                        </a:rPr>
                        <a:t>PM2</a:t>
                      </a:r>
                      <a:endParaRPr lang="zh-CN" sz="12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16:00-18:00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06:00-08:00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23:00-01:00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00:00-02:00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17:00-19:00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15:00-17:00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5"/>
                  </a:ext>
                </a:extLst>
              </a:tr>
              <a:tr h="134651">
                <a:tc>
                  <a:txBody>
                    <a:bodyPr/>
                    <a:lstStyle/>
                    <a:p>
                      <a:pPr marL="0" algn="l" defTabSz="914400" rtl="0" eaLnBrk="1" latinLnBrk="0" hangingPunct="1">
                        <a:spcAft>
                          <a:spcPts val="600"/>
                        </a:spcAft>
                      </a:pPr>
                      <a:r>
                        <a:rPr lang="en-US" sz="800" b="1" kern="1200" dirty="0">
                          <a:solidFill>
                            <a:srgbClr val="1F497D"/>
                          </a:solidFill>
                          <a:effectLst/>
                          <a:latin typeface="Calibri" panose="020F0502020204030204" pitchFamily="34" charset="0"/>
                          <a:ea typeface="宋体" panose="02010600030101010101" pitchFamily="2" charset="-122"/>
                          <a:cs typeface="+mn-cs"/>
                        </a:rPr>
                        <a:t> </a:t>
                      </a:r>
                      <a:endParaRPr lang="zh-CN" sz="8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endParaRPr lang="zh-CN" sz="8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6"/>
                  </a:ext>
                </a:extLst>
              </a:tr>
              <a:tr h="222173">
                <a:tc>
                  <a:txBody>
                    <a:bodyPr/>
                    <a:lstStyle/>
                    <a:p>
                      <a:pPr marL="0" algn="l" defTabSz="914400" rtl="0" eaLnBrk="1" latinLnBrk="0" hangingPunct="1">
                        <a:spcAft>
                          <a:spcPts val="600"/>
                        </a:spcAft>
                      </a:pPr>
                      <a:r>
                        <a:rPr lang="en-US" sz="1200" b="1" kern="1200" dirty="0">
                          <a:solidFill>
                            <a:srgbClr val="1F497D"/>
                          </a:solidFill>
                          <a:effectLst/>
                          <a:latin typeface="Calibri" panose="020F0502020204030204" pitchFamily="34" charset="0"/>
                          <a:ea typeface="宋体" panose="02010600030101010101" pitchFamily="2" charset="-122"/>
                          <a:cs typeface="+mn-cs"/>
                        </a:rPr>
                        <a:t>EVE</a:t>
                      </a:r>
                      <a:endParaRPr lang="zh-CN" sz="12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l" defTabSz="914400" rtl="0" eaLnBrk="1" latinLnBrk="0" hangingPunct="1">
                        <a:spcAft>
                          <a:spcPts val="600"/>
                        </a:spcAft>
                      </a:pPr>
                      <a:r>
                        <a:rPr lang="en-US" sz="1050" kern="1200" dirty="0">
                          <a:solidFill>
                            <a:srgbClr val="385D8B"/>
                          </a:solidFill>
                          <a:effectLst/>
                          <a:latin typeface="Calibri" panose="020F0502020204030204" pitchFamily="34" charset="0"/>
                          <a:ea typeface="宋体" panose="02010600030101010101" pitchFamily="2" charset="-122"/>
                          <a:cs typeface="+mn-cs"/>
                        </a:rPr>
                        <a:t>19:30-21:30</a:t>
                      </a:r>
                      <a:endParaRPr lang="zh-CN" sz="1050" kern="1200" dirty="0">
                        <a:solidFill>
                          <a:srgbClr val="385D8B"/>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09:30-11:30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02:30-04:30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03:30-05:30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385D8B"/>
                          </a:solidFill>
                          <a:effectLst/>
                          <a:latin typeface="Calibri" panose="020F0502020204030204" pitchFamily="34" charset="0"/>
                          <a:ea typeface="宋体" panose="02010600030101010101" pitchFamily="2" charset="-122"/>
                          <a:cs typeface="+mn-cs"/>
                        </a:rPr>
                        <a:t>20:30-22:30</a:t>
                      </a:r>
                      <a:endParaRPr lang="zh-CN" sz="1050" kern="1200" dirty="0">
                        <a:solidFill>
                          <a:srgbClr val="385D8B"/>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18:30-20:30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7"/>
                  </a:ext>
                </a:extLst>
              </a:tr>
            </a:tbl>
          </a:graphicData>
        </a:graphic>
      </p:graphicFrame>
      <p:sp>
        <p:nvSpPr>
          <p:cNvPr id="2" name="矩形 1">
            <a:extLst>
              <a:ext uri="{FF2B5EF4-FFF2-40B4-BE49-F238E27FC236}">
                <a16:creationId xmlns="" xmlns:a16="http://schemas.microsoft.com/office/drawing/2014/main" id="{58FF7B02-5BE2-44E0-B2CE-1F5FF2F26879}"/>
              </a:ext>
            </a:extLst>
          </p:cNvPr>
          <p:cNvSpPr/>
          <p:nvPr/>
        </p:nvSpPr>
        <p:spPr>
          <a:xfrm>
            <a:off x="8070090" y="5638800"/>
            <a:ext cx="4121910" cy="600164"/>
          </a:xfrm>
          <a:prstGeom prst="rect">
            <a:avLst/>
          </a:prstGeom>
          <a:solidFill>
            <a:schemeClr val="bg1"/>
          </a:solidFill>
        </p:spPr>
        <p:txBody>
          <a:bodyPr wrap="square">
            <a:spAutoFit/>
          </a:bodyPr>
          <a:lstStyle/>
          <a:p>
            <a:pPr marL="171450" indent="-171450" algn="just">
              <a:spcBef>
                <a:spcPts val="0"/>
              </a:spcBef>
              <a:buFont typeface="Arial" panose="020B0604020202020204" pitchFamily="34" charset="0"/>
              <a:buChar char="•"/>
            </a:pPr>
            <a:r>
              <a:rPr lang="en-US" altLang="zh-CN" sz="1100" b="1" dirty="0"/>
              <a:t>10 Mar 2024 - </a:t>
            </a:r>
            <a:r>
              <a:rPr lang="en-US" altLang="zh-CN" sz="1100" b="1" dirty="0">
                <a:solidFill>
                  <a:srgbClr val="FF0000"/>
                </a:solidFill>
              </a:rPr>
              <a:t>Daylight Saving Time Starts</a:t>
            </a:r>
          </a:p>
          <a:p>
            <a:pPr marL="171450" indent="-171450" algn="just">
              <a:spcBef>
                <a:spcPts val="0"/>
              </a:spcBef>
              <a:buFont typeface="Arial" panose="020B0604020202020204" pitchFamily="34" charset="0"/>
              <a:buChar char="•"/>
            </a:pPr>
            <a:r>
              <a:rPr lang="en-US" altLang="zh-CN" sz="1100" dirty="0"/>
              <a:t>Sunday, 10 March 2024, 02:00:00 clocks are turned forward 1 hour to Sunday, 10 March 2024, 03:00:00 local daylight time instead.</a:t>
            </a:r>
          </a:p>
        </p:txBody>
      </p:sp>
      <p:graphicFrame>
        <p:nvGraphicFramePr>
          <p:cNvPr id="9" name="Table 6">
            <a:extLst>
              <a:ext uri="{FF2B5EF4-FFF2-40B4-BE49-F238E27FC236}">
                <a16:creationId xmlns="" xmlns:a16="http://schemas.microsoft.com/office/drawing/2014/main" id="{013B73C4-BB88-9383-2DC0-42D8D70F37FE}"/>
              </a:ext>
            </a:extLst>
          </p:cNvPr>
          <p:cNvGraphicFramePr>
            <a:graphicFrameLocks noGrp="1"/>
          </p:cNvGraphicFramePr>
          <p:nvPr>
            <p:extLst>
              <p:ext uri="{D42A27DB-BD31-4B8C-83A1-F6EECF244321}">
                <p14:modId xmlns:p14="http://schemas.microsoft.com/office/powerpoint/2010/main" val="3119125983"/>
              </p:ext>
            </p:extLst>
          </p:nvPr>
        </p:nvGraphicFramePr>
        <p:xfrm>
          <a:off x="907861" y="2069655"/>
          <a:ext cx="7016939" cy="2197545"/>
        </p:xfrm>
        <a:graphic>
          <a:graphicData uri="http://schemas.openxmlformats.org/drawingml/2006/table">
            <a:tbl>
              <a:tblPr firstRow="1" bandRow="1">
                <a:tableStyleId>{5940675A-B579-460E-94D1-54222C63F5DA}</a:tableStyleId>
              </a:tblPr>
              <a:tblGrid>
                <a:gridCol w="768539">
                  <a:extLst>
                    <a:ext uri="{9D8B030D-6E8A-4147-A177-3AD203B41FA5}">
                      <a16:colId xmlns="" xmlns:a16="http://schemas.microsoft.com/office/drawing/2014/main" val="20000"/>
                    </a:ext>
                  </a:extLst>
                </a:gridCol>
                <a:gridCol w="1622871">
                  <a:extLst>
                    <a:ext uri="{9D8B030D-6E8A-4147-A177-3AD203B41FA5}">
                      <a16:colId xmlns="" xmlns:a16="http://schemas.microsoft.com/office/drawing/2014/main" val="20001"/>
                    </a:ext>
                  </a:extLst>
                </a:gridCol>
                <a:gridCol w="1541843">
                  <a:extLst>
                    <a:ext uri="{9D8B030D-6E8A-4147-A177-3AD203B41FA5}">
                      <a16:colId xmlns="" xmlns:a16="http://schemas.microsoft.com/office/drawing/2014/main" val="20002"/>
                    </a:ext>
                  </a:extLst>
                </a:gridCol>
                <a:gridCol w="1541843">
                  <a:extLst>
                    <a:ext uri="{9D8B030D-6E8A-4147-A177-3AD203B41FA5}">
                      <a16:colId xmlns="" xmlns:a16="http://schemas.microsoft.com/office/drawing/2014/main" val="20004"/>
                    </a:ext>
                  </a:extLst>
                </a:gridCol>
                <a:gridCol w="1541843">
                  <a:extLst>
                    <a:ext uri="{9D8B030D-6E8A-4147-A177-3AD203B41FA5}">
                      <a16:colId xmlns="" xmlns:a16="http://schemas.microsoft.com/office/drawing/2014/main" val="20006"/>
                    </a:ext>
                  </a:extLst>
                </a:gridCol>
              </a:tblGrid>
              <a:tr h="210711">
                <a:tc>
                  <a:txBody>
                    <a:bodyPr/>
                    <a:lstStyle/>
                    <a:p>
                      <a:pPr algn="ctr"/>
                      <a:endParaRPr lang="en-US" b="1" dirty="0"/>
                    </a:p>
                  </a:txBody>
                  <a:tcPr>
                    <a:solidFill>
                      <a:schemeClr val="bg1">
                        <a:lumMod val="85000"/>
                      </a:schemeClr>
                    </a:solidFill>
                  </a:tcPr>
                </a:tc>
                <a:tc>
                  <a:txBody>
                    <a:bodyPr/>
                    <a:lstStyle/>
                    <a:p>
                      <a:pPr algn="ctr"/>
                      <a:r>
                        <a:rPr lang="en-US" b="1" dirty="0"/>
                        <a:t>Monday</a:t>
                      </a:r>
                    </a:p>
                  </a:txBody>
                  <a:tcPr>
                    <a:solidFill>
                      <a:schemeClr val="bg1">
                        <a:lumMod val="85000"/>
                      </a:schemeClr>
                    </a:solidFill>
                  </a:tcPr>
                </a:tc>
                <a:tc>
                  <a:txBody>
                    <a:bodyPr/>
                    <a:lstStyle/>
                    <a:p>
                      <a:pPr algn="ctr"/>
                      <a:r>
                        <a:rPr lang="en-US" b="1" dirty="0"/>
                        <a:t>Tuesday</a:t>
                      </a:r>
                    </a:p>
                  </a:txBody>
                  <a:tcPr>
                    <a:solidFill>
                      <a:schemeClr val="bg1">
                        <a:lumMod val="85000"/>
                      </a:schemeClr>
                    </a:solidFill>
                  </a:tcPr>
                </a:tc>
                <a:tc>
                  <a:txBody>
                    <a:bodyPr/>
                    <a:lstStyle/>
                    <a:p>
                      <a:pPr algn="ctr"/>
                      <a:r>
                        <a:rPr lang="en-US" b="1" dirty="0"/>
                        <a:t>Wednesday</a:t>
                      </a:r>
                    </a:p>
                  </a:txBody>
                  <a:tcPr>
                    <a:solidFill>
                      <a:schemeClr val="bg1">
                        <a:lumMod val="85000"/>
                      </a:schemeClr>
                    </a:solidFill>
                  </a:tcPr>
                </a:tc>
                <a:tc>
                  <a:txBody>
                    <a:bodyPr/>
                    <a:lstStyle/>
                    <a:p>
                      <a:pPr algn="ctr"/>
                      <a:r>
                        <a:rPr lang="en-US" b="1" dirty="0"/>
                        <a:t>Thursday</a:t>
                      </a:r>
                    </a:p>
                  </a:txBody>
                  <a:tcPr>
                    <a:solidFill>
                      <a:schemeClr val="bg1">
                        <a:lumMod val="85000"/>
                      </a:schemeClr>
                    </a:solidFill>
                  </a:tcPr>
                </a:tc>
                <a:extLst>
                  <a:ext uri="{0D108BD9-81ED-4DB2-BD59-A6C34878D82A}">
                    <a16:rowId xmlns="" xmlns:a16="http://schemas.microsoft.com/office/drawing/2014/main" val="10000"/>
                  </a:ext>
                </a:extLst>
              </a:tr>
              <a:tr h="312409">
                <a:tc>
                  <a:txBody>
                    <a:bodyPr/>
                    <a:lstStyle/>
                    <a:p>
                      <a:pPr algn="ctr"/>
                      <a:r>
                        <a:rPr lang="en-US" b="1" dirty="0"/>
                        <a:t>AM 1</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 xmlns:a16="http://schemas.microsoft.com/office/drawing/2014/main" val="10001"/>
                  </a:ext>
                </a:extLst>
              </a:tr>
              <a:tr h="210711">
                <a:tc>
                  <a:txBody>
                    <a:bodyPr/>
                    <a:lstStyle/>
                    <a:p>
                      <a:pPr algn="ctr"/>
                      <a:r>
                        <a:rPr lang="en-US" b="1" dirty="0"/>
                        <a:t>AM 2</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bg1">
                              <a:lumMod val="50000"/>
                            </a:schemeClr>
                          </a:solidFill>
                        </a:rPr>
                        <a:t>Opening</a:t>
                      </a: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extLst>
                  <a:ext uri="{0D108BD9-81ED-4DB2-BD59-A6C34878D82A}">
                    <a16:rowId xmlns="" xmlns:a16="http://schemas.microsoft.com/office/drawing/2014/main" val="10002"/>
                  </a:ext>
                </a:extLst>
              </a:tr>
              <a:tr h="368745">
                <a:tc>
                  <a:txBody>
                    <a:bodyPr/>
                    <a:lstStyle/>
                    <a:p>
                      <a:pPr algn="ctr"/>
                      <a:r>
                        <a:rPr lang="en-US" b="1" dirty="0"/>
                        <a:t>PM 1</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algn="ctr"/>
                      <a:r>
                        <a:rPr lang="en-US" sz="1800" b="0" dirty="0">
                          <a:solidFill>
                            <a:schemeClr val="bg1">
                              <a:lumMod val="50000"/>
                            </a:schemeClr>
                          </a:solidFill>
                        </a:rPr>
                        <a:t>Mid week</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 xmlns:a16="http://schemas.microsoft.com/office/drawing/2014/main" val="10003"/>
                  </a:ext>
                </a:extLst>
              </a:tr>
              <a:tr h="210711">
                <a:tc>
                  <a:txBody>
                    <a:bodyPr/>
                    <a:lstStyle/>
                    <a:p>
                      <a:pPr algn="ctr"/>
                      <a:r>
                        <a:rPr lang="en-US" b="1" dirty="0"/>
                        <a:t>PM</a:t>
                      </a:r>
                      <a:r>
                        <a:rPr lang="en-US" b="1" baseline="0" dirty="0"/>
                        <a:t> 2</a:t>
                      </a:r>
                      <a:endParaRPr lang="en-US" b="1" dirty="0"/>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strike="sngStrike" dirty="0" err="1" smtClean="0">
                          <a:solidFill>
                            <a:schemeClr val="bg1">
                              <a:lumMod val="50000"/>
                            </a:schemeClr>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extLst>
                  <a:ext uri="{0D108BD9-81ED-4DB2-BD59-A6C34878D82A}">
                    <a16:rowId xmlns="" xmlns:a16="http://schemas.microsoft.com/office/drawing/2014/main" val="10004"/>
                  </a:ext>
                </a:extLst>
              </a:tr>
              <a:tr h="210711">
                <a:tc>
                  <a:txBody>
                    <a:bodyPr/>
                    <a:lstStyle/>
                    <a:p>
                      <a:pPr algn="ctr"/>
                      <a:r>
                        <a:rPr lang="en-US" b="1" dirty="0"/>
                        <a:t>EVE</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algn="ctr"/>
                      <a:endParaRPr lang="en-US" b="0" dirty="0">
                        <a:solidFill>
                          <a:schemeClr val="tx1"/>
                        </a:solidFill>
                      </a:endParaRPr>
                    </a:p>
                  </a:txBody>
                  <a:tcPr/>
                </a:tc>
                <a:extLst>
                  <a:ext uri="{0D108BD9-81ED-4DB2-BD59-A6C34878D82A}">
                    <a16:rowId xmlns="" xmlns:a16="http://schemas.microsoft.com/office/drawing/2014/main" val="10005"/>
                  </a:ext>
                </a:extLst>
              </a:tr>
            </a:tbl>
          </a:graphicData>
        </a:graphic>
      </p:graphicFrame>
    </p:spTree>
    <p:extLst>
      <p:ext uri="{BB962C8B-B14F-4D97-AF65-F5344CB8AC3E}">
        <p14:creationId xmlns:p14="http://schemas.microsoft.com/office/powerpoint/2010/main" val="2431557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0" y="533400"/>
            <a:ext cx="1219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 </a:t>
            </a:r>
            <a:r>
              <a:rPr lang="en-US" altLang="zh-CN" b="0" dirty="0"/>
              <a:t>(plan after </a:t>
            </a:r>
            <a:r>
              <a:rPr lang="en-US" altLang="zh-CN" b="0" dirty="0">
                <a:solidFill>
                  <a:srgbClr val="0000FF"/>
                </a:solidFill>
              </a:rPr>
              <a:t>March Plenary</a:t>
            </a:r>
            <a:r>
              <a:rPr lang="en-US" altLang="zh-CN" b="0" dirty="0"/>
              <a:t>)</a:t>
            </a:r>
            <a:endParaRPr lang="en-US" altLang="en-US" b="0" dirty="0">
              <a:solidFill>
                <a:schemeClr val="tx2"/>
              </a:solidFill>
            </a:endParaRPr>
          </a:p>
        </p:txBody>
      </p:sp>
      <p:sp>
        <p:nvSpPr>
          <p:cNvPr id="6" name="Rectangle 3"/>
          <p:cNvSpPr txBox="1">
            <a:spLocks noChangeArrowheads="1"/>
          </p:cNvSpPr>
          <p:nvPr/>
        </p:nvSpPr>
        <p:spPr bwMode="auto">
          <a:xfrm>
            <a:off x="157348" y="1143000"/>
            <a:ext cx="7005452" cy="52605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300"/>
              </a:spcAft>
              <a:buClr>
                <a:srgbClr val="000000"/>
              </a:buClr>
              <a:buFont typeface="Arial" panose="020B0604020202020204" pitchFamily="34" charset="0"/>
              <a:buChar char="•"/>
              <a:defRPr/>
            </a:pPr>
            <a:r>
              <a:rPr lang="en-US" altLang="zh-CN" b="1" dirty="0">
                <a:solidFill>
                  <a:srgbClr val="FF0000"/>
                </a:solidFill>
                <a:cs typeface="Times New Roman" panose="02020603050405020304" pitchFamily="18" charset="0"/>
              </a:rPr>
              <a:t>To be Confirmed:</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April 	  17 (Tuesday)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April 	  25 (Thursday)	23</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00 - 01:00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May 	  7 (Tuesday)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0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000" b="1" dirty="0">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cs typeface="Times New Roman" panose="02020603050405020304" pitchFamily="18" charset="0"/>
            </a:endParaRPr>
          </a:p>
        </p:txBody>
      </p:sp>
      <p:sp>
        <p:nvSpPr>
          <p:cNvPr id="4" name="矩形 3">
            <a:extLst>
              <a:ext uri="{FF2B5EF4-FFF2-40B4-BE49-F238E27FC236}">
                <a16:creationId xmlns="" xmlns:a16="http://schemas.microsoft.com/office/drawing/2014/main" id="{B3E5154D-77E5-43B4-914D-22E74CC824AD}"/>
              </a:ext>
            </a:extLst>
          </p:cNvPr>
          <p:cNvSpPr/>
          <p:nvPr/>
        </p:nvSpPr>
        <p:spPr>
          <a:xfrm>
            <a:off x="7010400" y="5295458"/>
            <a:ext cx="4121910" cy="1038746"/>
          </a:xfrm>
          <a:prstGeom prst="rect">
            <a:avLst/>
          </a:prstGeom>
        </p:spPr>
        <p:txBody>
          <a:bodyPr wrap="square">
            <a:spAutoFit/>
          </a:bodyPr>
          <a:lstStyle/>
          <a:p>
            <a:pPr marL="0" lvl="1" algn="just">
              <a:spcAft>
                <a:spcPts val="300"/>
              </a:spcAft>
              <a:buClr>
                <a:srgbClr val="000000"/>
              </a:buClr>
              <a:defRPr/>
            </a:pPr>
            <a:r>
              <a:rPr lang="en-US" altLang="zh-CN" sz="900" dirty="0">
                <a:cs typeface="Times New Roman" panose="02020603050405020304" pitchFamily="18" charset="0"/>
              </a:rPr>
              <a:t>** Note: </a:t>
            </a:r>
          </a:p>
          <a:p>
            <a:pPr marL="228600" lvl="1" indent="-228600" algn="just">
              <a:spcAft>
                <a:spcPts val="300"/>
              </a:spcAft>
              <a:buClr>
                <a:srgbClr val="000000"/>
              </a:buClr>
              <a:buFont typeface="+mj-lt"/>
              <a:buAutoNum type="arabicPeriod"/>
              <a:defRPr/>
            </a:pPr>
            <a:r>
              <a:rPr lang="en-US" altLang="zh-CN" sz="900" dirty="0">
                <a:cs typeface="Times New Roman" panose="02020603050405020304" pitchFamily="18" charset="0"/>
              </a:rPr>
              <a:t>When conflict with CAC, the call may be changed. </a:t>
            </a:r>
          </a:p>
          <a:p>
            <a:pPr marL="0" lvl="1" algn="just">
              <a:spcAft>
                <a:spcPts val="300"/>
              </a:spcAft>
              <a:buClr>
                <a:srgbClr val="000000"/>
              </a:buClr>
              <a:defRPr/>
            </a:pPr>
            <a:r>
              <a:rPr lang="en-US" altLang="zh-CN" sz="900" dirty="0">
                <a:cs typeface="Times New Roman" panose="02020603050405020304" pitchFamily="18" charset="0"/>
              </a:rPr>
              <a:t>        ()</a:t>
            </a:r>
          </a:p>
          <a:p>
            <a:pPr marL="228600" lvl="1" indent="-228600" algn="just">
              <a:spcAft>
                <a:spcPts val="300"/>
              </a:spcAft>
              <a:buClr>
                <a:srgbClr val="000000"/>
              </a:buClr>
              <a:buFont typeface="+mj-lt"/>
              <a:buAutoNum type="arabicPeriod" startAt="2"/>
              <a:defRPr/>
            </a:pPr>
            <a:r>
              <a:rPr lang="en-US" altLang="zh-CN" sz="900" strike="sngStrike" dirty="0">
                <a:cs typeface="MS PGothic" charset="0"/>
              </a:rPr>
              <a:t>Thursday </a:t>
            </a:r>
            <a:r>
              <a:rPr lang="en-US" altLang="zh-CN" sz="900" strike="sngStrike" dirty="0">
                <a:solidFill>
                  <a:srgbClr val="00B0F0"/>
                </a:solidFill>
                <a:cs typeface="Times New Roman" panose="02020603050405020304" pitchFamily="18" charset="0"/>
              </a:rPr>
              <a:t>23:00 - 01:00am ET </a:t>
            </a:r>
            <a:r>
              <a:rPr lang="en-US" altLang="zh-CN" sz="900" strike="sngStrike" dirty="0">
                <a:cs typeface="MS PGothic" charset="0"/>
              </a:rPr>
              <a:t>(Thursday 20</a:t>
            </a:r>
            <a:r>
              <a:rPr lang="zh-CN" altLang="en-US" sz="900" strike="sngStrike" dirty="0">
                <a:cs typeface="MS PGothic" charset="0"/>
              </a:rPr>
              <a:t>：</a:t>
            </a:r>
            <a:r>
              <a:rPr lang="en-US" altLang="zh-CN" sz="900" strike="sngStrike" dirty="0">
                <a:cs typeface="MS PGothic" charset="0"/>
              </a:rPr>
              <a:t>00  – 22:00 PT, Friday 11am-13:00 in China, Friday 6am-8am in Israel, Friday 5am – 7am in Central Europe), and </a:t>
            </a:r>
            <a:r>
              <a:rPr lang="en-US" altLang="zh-CN" sz="900" strike="sngStrike" dirty="0">
                <a:solidFill>
                  <a:srgbClr val="0000FF"/>
                </a:solidFill>
                <a:cs typeface="MS PGothic" charset="0"/>
              </a:rPr>
              <a:t>Sang Kim </a:t>
            </a:r>
            <a:r>
              <a:rPr lang="en-US" altLang="zh-CN" sz="900" strike="sngStrike" dirty="0">
                <a:cs typeface="MS PGothic" charset="0"/>
              </a:rPr>
              <a:t>will help to take the minutes for these slots.</a:t>
            </a:r>
            <a:endParaRPr lang="zh-CN" altLang="en-US" sz="900" strike="sngStrike" dirty="0"/>
          </a:p>
        </p:txBody>
      </p:sp>
      <p:sp>
        <p:nvSpPr>
          <p:cNvPr id="7" name="矩形 6">
            <a:extLst>
              <a:ext uri="{FF2B5EF4-FFF2-40B4-BE49-F238E27FC236}">
                <a16:creationId xmlns="" xmlns:a16="http://schemas.microsoft.com/office/drawing/2014/main" id="{E18A0EAB-8DFF-41A3-A1D0-7C94A68A4C27}"/>
              </a:ext>
            </a:extLst>
          </p:cNvPr>
          <p:cNvSpPr/>
          <p:nvPr/>
        </p:nvSpPr>
        <p:spPr>
          <a:xfrm>
            <a:off x="7010400" y="4495800"/>
            <a:ext cx="4121910" cy="600164"/>
          </a:xfrm>
          <a:prstGeom prst="rect">
            <a:avLst/>
          </a:prstGeom>
          <a:solidFill>
            <a:schemeClr val="bg1"/>
          </a:solidFill>
        </p:spPr>
        <p:txBody>
          <a:bodyPr wrap="square">
            <a:spAutoFit/>
          </a:bodyPr>
          <a:lstStyle/>
          <a:p>
            <a:pPr marL="171450" indent="-171450" algn="just">
              <a:spcBef>
                <a:spcPts val="0"/>
              </a:spcBef>
              <a:buFont typeface="Arial" panose="020B0604020202020204" pitchFamily="34" charset="0"/>
              <a:buChar char="•"/>
            </a:pPr>
            <a:r>
              <a:rPr lang="en-US" altLang="zh-CN" sz="1100" b="1" dirty="0"/>
              <a:t>10 Mar 2024 - </a:t>
            </a:r>
            <a:r>
              <a:rPr lang="en-US" altLang="zh-CN" sz="1100" b="1" dirty="0">
                <a:solidFill>
                  <a:srgbClr val="FF0000"/>
                </a:solidFill>
              </a:rPr>
              <a:t>Daylight Saving Time Starts</a:t>
            </a:r>
          </a:p>
          <a:p>
            <a:pPr marL="171450" indent="-171450" algn="just">
              <a:spcBef>
                <a:spcPts val="0"/>
              </a:spcBef>
              <a:buFont typeface="Arial" panose="020B0604020202020204" pitchFamily="34" charset="0"/>
              <a:buChar char="•"/>
            </a:pPr>
            <a:r>
              <a:rPr lang="en-US" altLang="zh-CN" sz="1100" dirty="0"/>
              <a:t>Sunday, 10 March 2024, 02:00:00 clocks are turned forward 1 hour to Sunday, 10 March 2024, 03:00:00 local daylight time instead.</a:t>
            </a:r>
          </a:p>
        </p:txBody>
      </p:sp>
    </p:spTree>
    <p:extLst>
      <p:ext uri="{BB962C8B-B14F-4D97-AF65-F5344CB8AC3E}">
        <p14:creationId xmlns:p14="http://schemas.microsoft.com/office/powerpoint/2010/main" val="150315890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0" y="533400"/>
            <a:ext cx="1219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F2F meeting</a:t>
            </a:r>
            <a:endParaRPr lang="en-US" altLang="en-US" b="0" dirty="0">
              <a:solidFill>
                <a:schemeClr val="tx2"/>
              </a:solidFill>
            </a:endParaRPr>
          </a:p>
        </p:txBody>
      </p:sp>
      <p:sp>
        <p:nvSpPr>
          <p:cNvPr id="7" name="Rectangle 3"/>
          <p:cNvSpPr txBox="1">
            <a:spLocks noChangeArrowheads="1"/>
          </p:cNvSpPr>
          <p:nvPr/>
        </p:nvSpPr>
        <p:spPr bwMode="auto">
          <a:xfrm>
            <a:off x="457200" y="1371600"/>
            <a:ext cx="65532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600"/>
              </a:spcAft>
              <a:buClr>
                <a:srgbClr val="000000"/>
              </a:buClr>
              <a:buFont typeface="Arial" panose="020B0604020202020204" pitchFamily="34" charset="0"/>
              <a:buChar char="•"/>
              <a:defRPr/>
            </a:pPr>
            <a:r>
              <a:rPr lang="en-US" altLang="zh-CN" b="1" dirty="0"/>
              <a:t>May Interim 2024, </a:t>
            </a:r>
            <a:r>
              <a:rPr lang="en-US" altLang="zh-CN" b="1" dirty="0">
                <a:solidFill>
                  <a:srgbClr val="FF0000"/>
                </a:solidFill>
                <a:cs typeface="Times New Roman" panose="02020603050405020304" pitchFamily="18" charset="0"/>
              </a:rPr>
              <a:t>To be Confirmed: </a:t>
            </a:r>
          </a:p>
        </p:txBody>
      </p:sp>
      <p:graphicFrame>
        <p:nvGraphicFramePr>
          <p:cNvPr id="8" name="表格 7"/>
          <p:cNvGraphicFramePr>
            <a:graphicFrameLocks noGrp="1"/>
          </p:cNvGraphicFramePr>
          <p:nvPr>
            <p:extLst/>
          </p:nvPr>
        </p:nvGraphicFramePr>
        <p:xfrm>
          <a:off x="907860" y="4572000"/>
          <a:ext cx="7016940" cy="1676398"/>
        </p:xfrm>
        <a:graphic>
          <a:graphicData uri="http://schemas.openxmlformats.org/drawingml/2006/table">
            <a:tbl>
              <a:tblPr firstRow="1" firstCol="1" bandRow="1"/>
              <a:tblGrid>
                <a:gridCol w="768540">
                  <a:extLst>
                    <a:ext uri="{9D8B030D-6E8A-4147-A177-3AD203B41FA5}">
                      <a16:colId xmlns="" xmlns:a16="http://schemas.microsoft.com/office/drawing/2014/main" val="20000"/>
                    </a:ext>
                  </a:extLst>
                </a:gridCol>
                <a:gridCol w="907862">
                  <a:extLst>
                    <a:ext uri="{9D8B030D-6E8A-4147-A177-3AD203B41FA5}">
                      <a16:colId xmlns="" xmlns:a16="http://schemas.microsoft.com/office/drawing/2014/main" val="20001"/>
                    </a:ext>
                  </a:extLst>
                </a:gridCol>
                <a:gridCol w="1073338">
                  <a:extLst>
                    <a:ext uri="{9D8B030D-6E8A-4147-A177-3AD203B41FA5}">
                      <a16:colId xmlns="" xmlns:a16="http://schemas.microsoft.com/office/drawing/2014/main" val="20002"/>
                    </a:ext>
                  </a:extLst>
                </a:gridCol>
                <a:gridCol w="1295400">
                  <a:extLst>
                    <a:ext uri="{9D8B030D-6E8A-4147-A177-3AD203B41FA5}">
                      <a16:colId xmlns="" xmlns:a16="http://schemas.microsoft.com/office/drawing/2014/main" val="20003"/>
                    </a:ext>
                  </a:extLst>
                </a:gridCol>
                <a:gridCol w="984062">
                  <a:extLst>
                    <a:ext uri="{9D8B030D-6E8A-4147-A177-3AD203B41FA5}">
                      <a16:colId xmlns="" xmlns:a16="http://schemas.microsoft.com/office/drawing/2014/main" val="20004"/>
                    </a:ext>
                  </a:extLst>
                </a:gridCol>
                <a:gridCol w="990600">
                  <a:extLst>
                    <a:ext uri="{9D8B030D-6E8A-4147-A177-3AD203B41FA5}">
                      <a16:colId xmlns="" xmlns:a16="http://schemas.microsoft.com/office/drawing/2014/main" val="20005"/>
                    </a:ext>
                  </a:extLst>
                </a:gridCol>
                <a:gridCol w="997138">
                  <a:extLst>
                    <a:ext uri="{9D8B030D-6E8A-4147-A177-3AD203B41FA5}">
                      <a16:colId xmlns="" xmlns:a16="http://schemas.microsoft.com/office/drawing/2014/main" val="20006"/>
                    </a:ext>
                  </a:extLst>
                </a:gridCol>
              </a:tblGrid>
              <a:tr h="296231">
                <a:tc>
                  <a:txBody>
                    <a:bodyPr/>
                    <a:lstStyle/>
                    <a:p>
                      <a:pPr marL="0" algn="ctr" defTabSz="914400" rtl="0" eaLnBrk="1" latinLnBrk="0" hangingPunct="1">
                        <a:spcAft>
                          <a:spcPts val="600"/>
                        </a:spcAft>
                      </a:pPr>
                      <a:r>
                        <a:rPr lang="en-US" sz="1600" b="1" kern="1200" dirty="0">
                          <a:solidFill>
                            <a:schemeClr val="tx1"/>
                          </a:solidFill>
                          <a:effectLst/>
                          <a:latin typeface="Calibri" panose="020F0502020204030204" pitchFamily="34" charset="0"/>
                          <a:ea typeface="宋体" panose="02010600030101010101" pitchFamily="2" charset="-122"/>
                          <a:cs typeface="+mn-cs"/>
                        </a:rPr>
                        <a:t> </a:t>
                      </a:r>
                      <a:endParaRPr lang="zh-CN" sz="16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altLang="zh-CN" sz="1200" b="1" kern="1200" dirty="0">
                          <a:solidFill>
                            <a:schemeClr val="tx1"/>
                          </a:solidFill>
                          <a:effectLst/>
                          <a:latin typeface="Calibri" panose="020F0502020204030204" pitchFamily="34" charset="0"/>
                          <a:ea typeface="宋体" panose="02010600030101010101" pitchFamily="2" charset="-122"/>
                          <a:cs typeface="+mn-cs"/>
                        </a:rPr>
                        <a:t>Warsaw</a:t>
                      </a:r>
                      <a:endParaRPr lang="zh-CN" sz="1200" b="1" kern="1200" dirty="0">
                        <a:solidFill>
                          <a:schemeClr val="tx1"/>
                        </a:solidFill>
                        <a:effectLst/>
                        <a:highlight>
                          <a:srgbClr val="FFFF00"/>
                        </a:highligh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Beijing</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US" altLang="zh-CN" sz="1200" b="1" kern="1200" dirty="0">
                          <a:solidFill>
                            <a:schemeClr val="tx1"/>
                          </a:solidFill>
                          <a:effectLst/>
                          <a:latin typeface="Calibri" panose="020F0502020204030204" pitchFamily="34" charset="0"/>
                          <a:ea typeface="宋体" panose="02010600030101010101" pitchFamily="2" charset="-122"/>
                          <a:cs typeface="+mn-cs"/>
                        </a:rPr>
                        <a:t>Central Europe</a:t>
                      </a:r>
                      <a:endParaRPr lang="zh-CN" alt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US" altLang="zh-CN" sz="1200" b="1" kern="1200" dirty="0">
                          <a:solidFill>
                            <a:schemeClr val="tx1"/>
                          </a:solidFill>
                          <a:effectLst/>
                          <a:latin typeface="Calibri" panose="020F0502020204030204" pitchFamily="34" charset="0"/>
                          <a:ea typeface="宋体" panose="02010600030101010101" pitchFamily="2" charset="-122"/>
                          <a:cs typeface="+mn-cs"/>
                        </a:rPr>
                        <a:t>Israel</a:t>
                      </a:r>
                      <a:endParaRPr lang="zh-CN" alt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Eastern</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Pacific</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extLst>
                  <a:ext uri="{0D108BD9-81ED-4DB2-BD59-A6C34878D82A}">
                    <a16:rowId xmlns="" xmlns:a16="http://schemas.microsoft.com/office/drawing/2014/main" val="10000"/>
                  </a:ext>
                </a:extLst>
              </a:tr>
              <a:tr h="222173">
                <a:tc>
                  <a:txBody>
                    <a:bodyPr/>
                    <a:lstStyle/>
                    <a:p>
                      <a:pPr>
                        <a:spcAft>
                          <a:spcPts val="600"/>
                        </a:spcAft>
                      </a:pPr>
                      <a:r>
                        <a:rPr lang="en-US" sz="1200" b="1" dirty="0">
                          <a:solidFill>
                            <a:srgbClr val="00B050"/>
                          </a:solidFill>
                          <a:effectLst/>
                          <a:latin typeface="Calibri" panose="020F0502020204030204" pitchFamily="34" charset="0"/>
                          <a:ea typeface="宋体" panose="02010600030101010101" pitchFamily="2" charset="-122"/>
                        </a:rPr>
                        <a:t>AM1</a:t>
                      </a:r>
                      <a:endParaRPr lang="zh-CN" sz="1200" b="1"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08:00-10:00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14:00-16:00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08:00-10:00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09:00-11:00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02:00-4:00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23:00-01:00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1"/>
                  </a:ext>
                </a:extLst>
              </a:tr>
              <a:tr h="222173">
                <a:tc>
                  <a:txBody>
                    <a:bodyPr/>
                    <a:lstStyle/>
                    <a:p>
                      <a:pPr>
                        <a:spcAft>
                          <a:spcPts val="600"/>
                        </a:spcAft>
                      </a:pPr>
                      <a:r>
                        <a:rPr lang="en-US" sz="1200" b="1" dirty="0">
                          <a:solidFill>
                            <a:srgbClr val="00B0F0"/>
                          </a:solidFill>
                          <a:effectLst/>
                          <a:latin typeface="Calibri" panose="020F0502020204030204" pitchFamily="34" charset="0"/>
                          <a:ea typeface="宋体" panose="02010600030101010101" pitchFamily="2" charset="-122"/>
                        </a:rPr>
                        <a:t>AM2</a:t>
                      </a:r>
                      <a:endParaRPr lang="zh-CN" sz="1200" b="1"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10:30-12:30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16:30-18:30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10:30-12:30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11:30-13:30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4:30-6:30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01:30-03:30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2"/>
                  </a:ext>
                </a:extLst>
              </a:tr>
              <a:tr h="134651">
                <a:tc>
                  <a:txBody>
                    <a:bodyPr/>
                    <a:lstStyle/>
                    <a:p>
                      <a:pPr>
                        <a:spcAft>
                          <a:spcPts val="600"/>
                        </a:spcAft>
                      </a:pPr>
                      <a:r>
                        <a:rPr lang="en-US" sz="800" b="1" dirty="0">
                          <a:solidFill>
                            <a:srgbClr val="1F497D"/>
                          </a:solidFill>
                          <a:effectLst/>
                          <a:latin typeface="Calibri" panose="020F0502020204030204" pitchFamily="34" charset="0"/>
                          <a:ea typeface="宋体" panose="02010600030101010101" pitchFamily="2" charset="-122"/>
                        </a:rPr>
                        <a:t> </a:t>
                      </a:r>
                      <a:endParaRPr lang="zh-CN" sz="800" b="1"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endParaRPr lang="zh-CN" sz="8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3"/>
                  </a:ext>
                </a:extLst>
              </a:tr>
              <a:tr h="222173">
                <a:tc>
                  <a:txBody>
                    <a:bodyPr/>
                    <a:lstStyle/>
                    <a:p>
                      <a:pPr>
                        <a:spcAft>
                          <a:spcPts val="600"/>
                        </a:spcAft>
                      </a:pPr>
                      <a:r>
                        <a:rPr lang="en-US" sz="1200" b="1" dirty="0">
                          <a:solidFill>
                            <a:srgbClr val="7030A0"/>
                          </a:solidFill>
                          <a:effectLst/>
                          <a:latin typeface="Calibri" panose="020F0502020204030204" pitchFamily="34" charset="0"/>
                          <a:ea typeface="宋体" panose="02010600030101010101" pitchFamily="2" charset="-122"/>
                        </a:rPr>
                        <a:t>PM1</a:t>
                      </a:r>
                      <a:endParaRPr lang="zh-CN" sz="1200" b="1"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7030A0"/>
                          </a:solidFill>
                          <a:effectLst/>
                          <a:latin typeface="Calibri" panose="020F0502020204030204" pitchFamily="34" charset="0"/>
                          <a:ea typeface="宋体" panose="02010600030101010101" pitchFamily="2" charset="-122"/>
                        </a:rPr>
                        <a:t>13:30-15:30</a:t>
                      </a:r>
                      <a:endParaRPr lang="zh-CN" sz="105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19:30-21:30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7030A0"/>
                          </a:solidFill>
                          <a:effectLst/>
                          <a:latin typeface="Calibri" panose="020F0502020204030204" pitchFamily="34" charset="0"/>
                          <a:ea typeface="宋体" panose="02010600030101010101" pitchFamily="2" charset="-122"/>
                        </a:rPr>
                        <a:t>13:30-15:30</a:t>
                      </a:r>
                      <a:endParaRPr lang="zh-CN" sz="105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7030A0"/>
                          </a:solidFill>
                          <a:effectLst/>
                          <a:latin typeface="Calibri" panose="020F0502020204030204" pitchFamily="34" charset="0"/>
                          <a:ea typeface="宋体" panose="02010600030101010101" pitchFamily="2" charset="-122"/>
                        </a:rPr>
                        <a:t>14:30-16:30</a:t>
                      </a:r>
                      <a:endParaRPr lang="zh-CN" sz="105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7030A0"/>
                          </a:solidFill>
                          <a:effectLst/>
                          <a:latin typeface="Calibri" panose="020F0502020204030204" pitchFamily="34" charset="0"/>
                          <a:ea typeface="宋体" panose="02010600030101010101" pitchFamily="2" charset="-122"/>
                        </a:rPr>
                        <a:t>7:30-9:30</a:t>
                      </a:r>
                      <a:endParaRPr lang="zh-CN" sz="105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04:30-06:30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4"/>
                  </a:ext>
                </a:extLst>
              </a:tr>
              <a:tr h="222173">
                <a:tc>
                  <a:txBody>
                    <a:bodyPr/>
                    <a:lstStyle/>
                    <a:p>
                      <a:pPr marL="0" algn="l" defTabSz="914400" rtl="0" eaLnBrk="1" latinLnBrk="0" hangingPunct="1">
                        <a:spcAft>
                          <a:spcPts val="600"/>
                        </a:spcAft>
                      </a:pPr>
                      <a:r>
                        <a:rPr lang="en-US" sz="1200" b="1" kern="1200" dirty="0">
                          <a:solidFill>
                            <a:srgbClr val="1F497D"/>
                          </a:solidFill>
                          <a:effectLst/>
                          <a:latin typeface="Calibri" panose="020F0502020204030204" pitchFamily="34" charset="0"/>
                          <a:ea typeface="宋体" panose="02010600030101010101" pitchFamily="2" charset="-122"/>
                          <a:cs typeface="+mn-cs"/>
                        </a:rPr>
                        <a:t>PM2</a:t>
                      </a:r>
                      <a:endParaRPr lang="zh-CN" sz="12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16:00-18:00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22:00-00:00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16:00-18:00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17:00-19:00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10:00-12:00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07:00-09:00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5"/>
                  </a:ext>
                </a:extLst>
              </a:tr>
              <a:tr h="134651">
                <a:tc>
                  <a:txBody>
                    <a:bodyPr/>
                    <a:lstStyle/>
                    <a:p>
                      <a:pPr marL="0" algn="l" defTabSz="914400" rtl="0" eaLnBrk="1" latinLnBrk="0" hangingPunct="1">
                        <a:spcAft>
                          <a:spcPts val="600"/>
                        </a:spcAft>
                      </a:pPr>
                      <a:r>
                        <a:rPr lang="en-US" sz="800" b="1" kern="1200" dirty="0">
                          <a:solidFill>
                            <a:srgbClr val="1F497D"/>
                          </a:solidFill>
                          <a:effectLst/>
                          <a:latin typeface="Calibri" panose="020F0502020204030204" pitchFamily="34" charset="0"/>
                          <a:ea typeface="宋体" panose="02010600030101010101" pitchFamily="2" charset="-122"/>
                          <a:cs typeface="+mn-cs"/>
                        </a:rPr>
                        <a:t> </a:t>
                      </a:r>
                      <a:endParaRPr lang="zh-CN" sz="8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endParaRPr lang="zh-CN" sz="8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6"/>
                  </a:ext>
                </a:extLst>
              </a:tr>
              <a:tr h="222173">
                <a:tc>
                  <a:txBody>
                    <a:bodyPr/>
                    <a:lstStyle/>
                    <a:p>
                      <a:pPr marL="0" algn="l" defTabSz="914400" rtl="0" eaLnBrk="1" latinLnBrk="0" hangingPunct="1">
                        <a:spcAft>
                          <a:spcPts val="600"/>
                        </a:spcAft>
                      </a:pPr>
                      <a:r>
                        <a:rPr lang="en-US" sz="1200" b="1" kern="1200" dirty="0">
                          <a:solidFill>
                            <a:srgbClr val="1F497D"/>
                          </a:solidFill>
                          <a:effectLst/>
                          <a:latin typeface="Calibri" panose="020F0502020204030204" pitchFamily="34" charset="0"/>
                          <a:ea typeface="宋体" panose="02010600030101010101" pitchFamily="2" charset="-122"/>
                          <a:cs typeface="+mn-cs"/>
                        </a:rPr>
                        <a:t>EVE</a:t>
                      </a:r>
                      <a:endParaRPr lang="zh-CN" sz="12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l" defTabSz="914400" rtl="0" eaLnBrk="1" latinLnBrk="0" hangingPunct="1">
                        <a:spcAft>
                          <a:spcPts val="600"/>
                        </a:spcAft>
                      </a:pPr>
                      <a:r>
                        <a:rPr lang="en-US" sz="1050" kern="1200" dirty="0">
                          <a:solidFill>
                            <a:srgbClr val="385D8B"/>
                          </a:solidFill>
                          <a:effectLst/>
                          <a:latin typeface="Calibri" panose="020F0502020204030204" pitchFamily="34" charset="0"/>
                          <a:ea typeface="宋体" panose="02010600030101010101" pitchFamily="2" charset="-122"/>
                          <a:cs typeface="+mn-cs"/>
                        </a:rPr>
                        <a:t>19:30-21:30</a:t>
                      </a:r>
                      <a:endParaRPr lang="zh-CN" sz="1050" kern="1200" dirty="0">
                        <a:solidFill>
                          <a:srgbClr val="385D8B"/>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01:30-03:30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385D8B"/>
                          </a:solidFill>
                          <a:effectLst/>
                          <a:latin typeface="Calibri" panose="020F0502020204030204" pitchFamily="34" charset="0"/>
                          <a:ea typeface="宋体" panose="02010600030101010101" pitchFamily="2" charset="-122"/>
                          <a:cs typeface="+mn-cs"/>
                        </a:rPr>
                        <a:t>19:30-21:30</a:t>
                      </a:r>
                      <a:endParaRPr lang="zh-CN" sz="1050" kern="1200" dirty="0">
                        <a:solidFill>
                          <a:srgbClr val="385D8B"/>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385D8B"/>
                          </a:solidFill>
                          <a:effectLst/>
                          <a:latin typeface="Calibri" panose="020F0502020204030204" pitchFamily="34" charset="0"/>
                          <a:ea typeface="宋体" panose="02010600030101010101" pitchFamily="2" charset="-122"/>
                          <a:cs typeface="+mn-cs"/>
                        </a:rPr>
                        <a:t>20:30-22:30</a:t>
                      </a:r>
                      <a:endParaRPr lang="zh-CN" sz="1050" kern="1200" dirty="0">
                        <a:solidFill>
                          <a:srgbClr val="385D8B"/>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385D8B"/>
                          </a:solidFill>
                          <a:effectLst/>
                          <a:latin typeface="Calibri" panose="020F0502020204030204" pitchFamily="34" charset="0"/>
                          <a:ea typeface="宋体" panose="02010600030101010101" pitchFamily="2" charset="-122"/>
                          <a:cs typeface="+mn-cs"/>
                        </a:rPr>
                        <a:t>13:30-15:30</a:t>
                      </a:r>
                      <a:endParaRPr lang="zh-CN" sz="1050" kern="1200" dirty="0">
                        <a:solidFill>
                          <a:srgbClr val="385D8B"/>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10:30-12:30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7"/>
                  </a:ext>
                </a:extLst>
              </a:tr>
            </a:tbl>
          </a:graphicData>
        </a:graphic>
      </p:graphicFrame>
      <p:graphicFrame>
        <p:nvGraphicFramePr>
          <p:cNvPr id="9" name="Table 6">
            <a:extLst>
              <a:ext uri="{FF2B5EF4-FFF2-40B4-BE49-F238E27FC236}">
                <a16:creationId xmlns="" xmlns:a16="http://schemas.microsoft.com/office/drawing/2014/main" id="{013B73C4-BB88-9383-2DC0-42D8D70F37FE}"/>
              </a:ext>
            </a:extLst>
          </p:cNvPr>
          <p:cNvGraphicFramePr>
            <a:graphicFrameLocks noGrp="1"/>
          </p:cNvGraphicFramePr>
          <p:nvPr>
            <p:extLst/>
          </p:nvPr>
        </p:nvGraphicFramePr>
        <p:xfrm>
          <a:off x="907861" y="2069655"/>
          <a:ext cx="7016939" cy="2197545"/>
        </p:xfrm>
        <a:graphic>
          <a:graphicData uri="http://schemas.openxmlformats.org/drawingml/2006/table">
            <a:tbl>
              <a:tblPr firstRow="1" bandRow="1">
                <a:tableStyleId>{5940675A-B579-460E-94D1-54222C63F5DA}</a:tableStyleId>
              </a:tblPr>
              <a:tblGrid>
                <a:gridCol w="768539">
                  <a:extLst>
                    <a:ext uri="{9D8B030D-6E8A-4147-A177-3AD203B41FA5}">
                      <a16:colId xmlns="" xmlns:a16="http://schemas.microsoft.com/office/drawing/2014/main" val="20000"/>
                    </a:ext>
                  </a:extLst>
                </a:gridCol>
                <a:gridCol w="1622871">
                  <a:extLst>
                    <a:ext uri="{9D8B030D-6E8A-4147-A177-3AD203B41FA5}">
                      <a16:colId xmlns="" xmlns:a16="http://schemas.microsoft.com/office/drawing/2014/main" val="20001"/>
                    </a:ext>
                  </a:extLst>
                </a:gridCol>
                <a:gridCol w="1541843">
                  <a:extLst>
                    <a:ext uri="{9D8B030D-6E8A-4147-A177-3AD203B41FA5}">
                      <a16:colId xmlns="" xmlns:a16="http://schemas.microsoft.com/office/drawing/2014/main" val="20002"/>
                    </a:ext>
                  </a:extLst>
                </a:gridCol>
                <a:gridCol w="1541843">
                  <a:extLst>
                    <a:ext uri="{9D8B030D-6E8A-4147-A177-3AD203B41FA5}">
                      <a16:colId xmlns="" xmlns:a16="http://schemas.microsoft.com/office/drawing/2014/main" val="20004"/>
                    </a:ext>
                  </a:extLst>
                </a:gridCol>
                <a:gridCol w="1541843">
                  <a:extLst>
                    <a:ext uri="{9D8B030D-6E8A-4147-A177-3AD203B41FA5}">
                      <a16:colId xmlns="" xmlns:a16="http://schemas.microsoft.com/office/drawing/2014/main" val="20006"/>
                    </a:ext>
                  </a:extLst>
                </a:gridCol>
              </a:tblGrid>
              <a:tr h="210711">
                <a:tc>
                  <a:txBody>
                    <a:bodyPr/>
                    <a:lstStyle/>
                    <a:p>
                      <a:pPr algn="ctr"/>
                      <a:endParaRPr lang="en-US" b="1" dirty="0"/>
                    </a:p>
                  </a:txBody>
                  <a:tcPr>
                    <a:solidFill>
                      <a:schemeClr val="bg1">
                        <a:lumMod val="85000"/>
                      </a:schemeClr>
                    </a:solidFill>
                  </a:tcPr>
                </a:tc>
                <a:tc>
                  <a:txBody>
                    <a:bodyPr/>
                    <a:lstStyle/>
                    <a:p>
                      <a:pPr algn="ctr"/>
                      <a:r>
                        <a:rPr lang="en-US" b="1" dirty="0"/>
                        <a:t>Monday</a:t>
                      </a:r>
                    </a:p>
                  </a:txBody>
                  <a:tcPr>
                    <a:solidFill>
                      <a:schemeClr val="bg1">
                        <a:lumMod val="85000"/>
                      </a:schemeClr>
                    </a:solidFill>
                  </a:tcPr>
                </a:tc>
                <a:tc>
                  <a:txBody>
                    <a:bodyPr/>
                    <a:lstStyle/>
                    <a:p>
                      <a:pPr algn="ctr"/>
                      <a:r>
                        <a:rPr lang="en-US" b="1" dirty="0"/>
                        <a:t>Tuesday</a:t>
                      </a:r>
                    </a:p>
                  </a:txBody>
                  <a:tcPr>
                    <a:solidFill>
                      <a:schemeClr val="bg1">
                        <a:lumMod val="85000"/>
                      </a:schemeClr>
                    </a:solidFill>
                  </a:tcPr>
                </a:tc>
                <a:tc>
                  <a:txBody>
                    <a:bodyPr/>
                    <a:lstStyle/>
                    <a:p>
                      <a:pPr algn="ctr"/>
                      <a:r>
                        <a:rPr lang="en-US" b="1" dirty="0"/>
                        <a:t>Wednesday</a:t>
                      </a:r>
                    </a:p>
                  </a:txBody>
                  <a:tcPr>
                    <a:solidFill>
                      <a:schemeClr val="bg1">
                        <a:lumMod val="85000"/>
                      </a:schemeClr>
                    </a:solidFill>
                  </a:tcPr>
                </a:tc>
                <a:tc>
                  <a:txBody>
                    <a:bodyPr/>
                    <a:lstStyle/>
                    <a:p>
                      <a:pPr algn="ctr"/>
                      <a:r>
                        <a:rPr lang="en-US" b="1" dirty="0"/>
                        <a:t>Thursday</a:t>
                      </a:r>
                    </a:p>
                  </a:txBody>
                  <a:tcPr>
                    <a:solidFill>
                      <a:schemeClr val="bg1">
                        <a:lumMod val="85000"/>
                      </a:schemeClr>
                    </a:solidFill>
                  </a:tcPr>
                </a:tc>
                <a:extLst>
                  <a:ext uri="{0D108BD9-81ED-4DB2-BD59-A6C34878D82A}">
                    <a16:rowId xmlns="" xmlns:a16="http://schemas.microsoft.com/office/drawing/2014/main" val="10000"/>
                  </a:ext>
                </a:extLst>
              </a:tr>
              <a:tr h="312409">
                <a:tc>
                  <a:txBody>
                    <a:bodyPr/>
                    <a:lstStyle/>
                    <a:p>
                      <a:pPr algn="ctr"/>
                      <a:r>
                        <a:rPr lang="en-US" b="1" dirty="0"/>
                        <a:t>AM 1</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 xmlns:a16="http://schemas.microsoft.com/office/drawing/2014/main" val="10001"/>
                  </a:ext>
                </a:extLst>
              </a:tr>
              <a:tr h="210711">
                <a:tc>
                  <a:txBody>
                    <a:bodyPr/>
                    <a:lstStyle/>
                    <a:p>
                      <a:pPr algn="ctr"/>
                      <a:r>
                        <a:rPr lang="en-US" b="1" dirty="0"/>
                        <a:t>AM 2</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bg1">
                              <a:lumMod val="50000"/>
                            </a:schemeClr>
                          </a:solidFill>
                        </a:rPr>
                        <a:t>Opening</a:t>
                      </a: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extLst>
                  <a:ext uri="{0D108BD9-81ED-4DB2-BD59-A6C34878D82A}">
                    <a16:rowId xmlns="" xmlns:a16="http://schemas.microsoft.com/office/drawing/2014/main" val="10002"/>
                  </a:ext>
                </a:extLst>
              </a:tr>
              <a:tr h="368745">
                <a:tc>
                  <a:txBody>
                    <a:bodyPr/>
                    <a:lstStyle/>
                    <a:p>
                      <a:pPr algn="ctr"/>
                      <a:r>
                        <a:rPr lang="en-US" b="1" dirty="0"/>
                        <a:t>PM 1</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algn="ctr"/>
                      <a:r>
                        <a:rPr lang="en-US" sz="1800" b="0" dirty="0">
                          <a:solidFill>
                            <a:schemeClr val="bg1">
                              <a:lumMod val="50000"/>
                            </a:schemeClr>
                          </a:solidFill>
                        </a:rPr>
                        <a:t>Mid week</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 xmlns:a16="http://schemas.microsoft.com/office/drawing/2014/main" val="10003"/>
                  </a:ext>
                </a:extLst>
              </a:tr>
              <a:tr h="210711">
                <a:tc>
                  <a:txBody>
                    <a:bodyPr/>
                    <a:lstStyle/>
                    <a:p>
                      <a:pPr algn="ctr"/>
                      <a:r>
                        <a:rPr lang="en-US" b="1" dirty="0"/>
                        <a:t>PM</a:t>
                      </a:r>
                      <a:r>
                        <a:rPr lang="en-US" b="1" baseline="0" dirty="0"/>
                        <a:t> 2</a:t>
                      </a:r>
                      <a:endParaRPr lang="en-US" b="1" dirty="0"/>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extLst>
                  <a:ext uri="{0D108BD9-81ED-4DB2-BD59-A6C34878D82A}">
                    <a16:rowId xmlns="" xmlns:a16="http://schemas.microsoft.com/office/drawing/2014/main" val="10004"/>
                  </a:ext>
                </a:extLst>
              </a:tr>
              <a:tr h="210711">
                <a:tc>
                  <a:txBody>
                    <a:bodyPr/>
                    <a:lstStyle/>
                    <a:p>
                      <a:pPr algn="ctr"/>
                      <a:r>
                        <a:rPr lang="en-US" b="1" dirty="0"/>
                        <a:t>EVE</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algn="ctr"/>
                      <a:endParaRPr lang="en-US" b="0" dirty="0">
                        <a:solidFill>
                          <a:schemeClr val="tx1"/>
                        </a:solidFill>
                      </a:endParaRPr>
                    </a:p>
                  </a:txBody>
                  <a:tcPr/>
                </a:tc>
                <a:extLst>
                  <a:ext uri="{0D108BD9-81ED-4DB2-BD59-A6C34878D82A}">
                    <a16:rowId xmlns="" xmlns:a16="http://schemas.microsoft.com/office/drawing/2014/main" val="10005"/>
                  </a:ext>
                </a:extLst>
              </a:tr>
            </a:tbl>
          </a:graphicData>
        </a:graphic>
      </p:graphicFrame>
    </p:spTree>
    <p:extLst>
      <p:ext uri="{BB962C8B-B14F-4D97-AF65-F5344CB8AC3E}">
        <p14:creationId xmlns:p14="http://schemas.microsoft.com/office/powerpoint/2010/main" val="3211314495"/>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838200"/>
            <a:ext cx="112776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3200" dirty="0"/>
              <a:t>Guidance for Mix mode meeting</a:t>
            </a:r>
          </a:p>
        </p:txBody>
      </p:sp>
      <p:sp>
        <p:nvSpPr>
          <p:cNvPr id="5" name="Rectangle 3"/>
          <p:cNvSpPr txBox="1">
            <a:spLocks noChangeArrowheads="1"/>
          </p:cNvSpPr>
          <p:nvPr/>
        </p:nvSpPr>
        <p:spPr bwMode="auto">
          <a:xfrm>
            <a:off x="457200" y="1295400"/>
            <a:ext cx="115062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800" kern="0" dirty="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r>
              <a:rPr lang="en-US" altLang="zh-CN" sz="1800" b="1" kern="0" dirty="0">
                <a:latin typeface="Arial" panose="020B0604020202020204" pitchFamily="34" charset="0"/>
                <a:cs typeface="Arial" panose="020B0604020202020204" pitchFamily="34" charset="0"/>
              </a:rPr>
              <a:t>Host</a:t>
            </a:r>
          </a:p>
          <a:p>
            <a:pPr lvl="1" algn="just">
              <a:buFont typeface="Arial" panose="020B0604020202020204" pitchFamily="34" charset="0"/>
              <a:buChar char="–"/>
              <a:defRPr/>
            </a:pPr>
            <a:r>
              <a:rPr lang="en-US" altLang="zh-CN" sz="1400" dirty="0">
                <a:latin typeface="Arial" panose="020B0604020202020204" pitchFamily="34" charset="0"/>
                <a:cs typeface="Arial" panose="020B0604020202020204" pitchFamily="34" charset="0"/>
              </a:rPr>
              <a:t>Chair (Tony) will </a:t>
            </a:r>
            <a:r>
              <a:rPr lang="en-US" altLang="zh-CN" sz="1400" dirty="0">
                <a:solidFill>
                  <a:srgbClr val="0000FF"/>
                </a:solidFill>
                <a:latin typeface="Arial" panose="020B0604020202020204" pitchFamily="34" charset="0"/>
                <a:cs typeface="Arial" panose="020B0604020202020204" pitchFamily="34" charset="0"/>
              </a:rPr>
              <a:t>host</a:t>
            </a:r>
            <a:r>
              <a:rPr lang="en-US" altLang="zh-CN" sz="1400" dirty="0">
                <a:latin typeface="Arial" panose="020B0604020202020204" pitchFamily="34" charset="0"/>
                <a:cs typeface="Arial" panose="020B0604020202020204" pitchFamily="34" charset="0"/>
              </a:rPr>
              <a:t> the meeting </a:t>
            </a:r>
            <a:r>
              <a:rPr lang="en-US" altLang="zh-CN" sz="1400" dirty="0">
                <a:solidFill>
                  <a:srgbClr val="0000FF"/>
                </a:solidFill>
                <a:latin typeface="Arial" panose="020B0604020202020204" pitchFamily="34" charset="0"/>
                <a:cs typeface="Arial" panose="020B0604020202020204" pitchFamily="34" charset="0"/>
              </a:rPr>
              <a:t>in-person</a:t>
            </a:r>
          </a:p>
          <a:p>
            <a:pPr lvl="1" algn="just">
              <a:buFont typeface="Arial" panose="020B0604020202020204" pitchFamily="34" charset="0"/>
              <a:buChar char="–"/>
              <a:defRPr/>
            </a:pPr>
            <a:r>
              <a:rPr lang="en-US" altLang="zh-CN" sz="1400" dirty="0">
                <a:latin typeface="Arial" panose="020B0604020202020204" pitchFamily="34" charset="0"/>
                <a:cs typeface="Arial" panose="020B0604020202020204" pitchFamily="34" charset="0"/>
              </a:rPr>
              <a:t>One Vice chair will handle the </a:t>
            </a:r>
            <a:r>
              <a:rPr lang="en-US" altLang="zh-CN" sz="1400" dirty="0">
                <a:solidFill>
                  <a:srgbClr val="0000FF"/>
                </a:solidFill>
                <a:latin typeface="Arial" panose="020B0604020202020204" pitchFamily="34" charset="0"/>
                <a:cs typeface="Arial" panose="020B0604020202020204" pitchFamily="34" charset="0"/>
              </a:rPr>
              <a:t>audio/video</a:t>
            </a:r>
            <a:r>
              <a:rPr lang="en-US" altLang="zh-CN" sz="1400" dirty="0">
                <a:latin typeface="Arial" panose="020B0604020202020204" pitchFamily="34" charset="0"/>
                <a:cs typeface="Arial" panose="020B0604020202020204" pitchFamily="34" charset="0"/>
              </a:rPr>
              <a:t>, the other Vice chair will keep </a:t>
            </a:r>
            <a:r>
              <a:rPr lang="en-US" altLang="zh-CN" sz="1400" dirty="0">
                <a:solidFill>
                  <a:srgbClr val="0000FF"/>
                </a:solidFill>
                <a:latin typeface="Arial" panose="020B0604020202020204" pitchFamily="34" charset="0"/>
                <a:cs typeface="Arial" panose="020B0604020202020204" pitchFamily="34" charset="0"/>
              </a:rPr>
              <a:t>things in order</a:t>
            </a:r>
            <a:r>
              <a:rPr lang="en-US" altLang="zh-CN" sz="1400" dirty="0">
                <a:latin typeface="Arial" panose="020B0604020202020204" pitchFamily="34" charset="0"/>
                <a:cs typeface="Arial" panose="020B0604020202020204" pitchFamily="34" charset="0"/>
              </a:rPr>
              <a:t>, e.g., the queue</a:t>
            </a:r>
          </a:p>
          <a:p>
            <a:pPr lvl="2" algn="just">
              <a:buSzPct val="50000"/>
              <a:buFont typeface="Wingdings" panose="05000000000000000000" pitchFamily="2" charset="2"/>
              <a:buChar char="n"/>
              <a:defRPr/>
            </a:pPr>
            <a:r>
              <a:rPr lang="en-US" altLang="zh-CN" dirty="0">
                <a:latin typeface="Arial" panose="020B0604020202020204" pitchFamily="34" charset="0"/>
                <a:cs typeface="Arial" panose="020B0604020202020204" pitchFamily="34" charset="0"/>
              </a:rPr>
              <a:t>Suggest to go to the meeting room to </a:t>
            </a:r>
            <a:r>
              <a:rPr lang="en-US" altLang="zh-CN" dirty="0">
                <a:solidFill>
                  <a:srgbClr val="0000FF"/>
                </a:solidFill>
                <a:latin typeface="Arial" panose="020B0604020202020204" pitchFamily="34" charset="0"/>
                <a:cs typeface="Arial" panose="020B0604020202020204" pitchFamily="34" charset="0"/>
              </a:rPr>
              <a:t>test</a:t>
            </a:r>
            <a:r>
              <a:rPr lang="en-US" altLang="zh-CN" dirty="0">
                <a:latin typeface="Arial" panose="020B0604020202020204" pitchFamily="34" charset="0"/>
                <a:cs typeface="Arial" panose="020B0604020202020204" pitchFamily="34" charset="0"/>
              </a:rPr>
              <a:t> all the things (e.g., audio, confirm the computer and connection to projector), before the first session, e.g., Sunday night.</a:t>
            </a:r>
          </a:p>
          <a:p>
            <a:pPr lvl="1" algn="just">
              <a:buFont typeface="Arial" panose="020B0604020202020204" pitchFamily="34" charset="0"/>
              <a:buChar char="–"/>
              <a:defRPr/>
            </a:pPr>
            <a:r>
              <a:rPr lang="en-US" altLang="zh-CN" sz="1400" dirty="0">
                <a:latin typeface="Arial" panose="020B0604020202020204" pitchFamily="34" charset="0"/>
                <a:cs typeface="Arial" panose="020B0604020202020204" pitchFamily="34" charset="0"/>
              </a:rPr>
              <a:t>Secretary (Leif) could focus on the </a:t>
            </a:r>
            <a:r>
              <a:rPr lang="en-US" altLang="zh-CN" sz="1400" dirty="0">
                <a:solidFill>
                  <a:srgbClr val="0000FF"/>
                </a:solidFill>
                <a:latin typeface="Arial" panose="020B0604020202020204" pitchFamily="34" charset="0"/>
                <a:cs typeface="Arial" panose="020B0604020202020204" pitchFamily="34" charset="0"/>
              </a:rPr>
              <a:t>minutes</a:t>
            </a:r>
          </a:p>
          <a:p>
            <a:pPr lvl="1" algn="just">
              <a:buFont typeface="Arial" panose="020B0604020202020204" pitchFamily="34" charset="0"/>
              <a:buChar char="–"/>
              <a:defRPr/>
            </a:pPr>
            <a:r>
              <a:rPr lang="en-US" altLang="zh-CN" sz="1400" dirty="0">
                <a:latin typeface="Arial" panose="020B0604020202020204" pitchFamily="34" charset="0"/>
                <a:cs typeface="Arial" panose="020B0604020202020204" pitchFamily="34" charset="0"/>
              </a:rPr>
              <a:t>Editor (Claudio) could focus on keeping track of </a:t>
            </a:r>
            <a:r>
              <a:rPr lang="en-US" altLang="zh-CN" sz="1400" dirty="0">
                <a:solidFill>
                  <a:srgbClr val="0000FF"/>
                </a:solidFill>
                <a:latin typeface="Arial" panose="020B0604020202020204" pitchFamily="34" charset="0"/>
                <a:cs typeface="Arial" panose="020B0604020202020204" pitchFamily="34" charset="0"/>
              </a:rPr>
              <a:t>CID</a:t>
            </a:r>
          </a:p>
          <a:p>
            <a:pPr lvl="1" algn="just">
              <a:buFont typeface="Arial" panose="020B0604020202020204" pitchFamily="34" charset="0"/>
              <a:buChar char="–"/>
              <a:defRPr/>
            </a:pPr>
            <a:endParaRPr lang="en-US" altLang="zh-CN" sz="1400" dirty="0">
              <a:solidFill>
                <a:srgbClr val="0000FF"/>
              </a:solidFill>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r>
              <a:rPr lang="en-US" altLang="zh-CN" sz="1800" b="1" kern="0" dirty="0">
                <a:latin typeface="Arial" panose="020B0604020202020204" pitchFamily="34" charset="0"/>
                <a:cs typeface="Arial" panose="020B0604020202020204" pitchFamily="34" charset="0"/>
              </a:rPr>
              <a:t>Participant</a:t>
            </a:r>
          </a:p>
          <a:p>
            <a:pPr lvl="1" algn="just">
              <a:buFont typeface="Arial" panose="020B0604020202020204" pitchFamily="34" charset="0"/>
              <a:buChar char="–"/>
              <a:defRPr/>
            </a:pPr>
            <a:r>
              <a:rPr lang="en-US" altLang="zh-CN" sz="1400" b="1" dirty="0">
                <a:latin typeface="Arial" panose="020B0604020202020204" pitchFamily="34" charset="0"/>
                <a:cs typeface="Arial" panose="020B0604020202020204" pitchFamily="34" charset="0"/>
              </a:rPr>
              <a:t>Join</a:t>
            </a:r>
            <a:r>
              <a:rPr lang="en-US" altLang="zh-CN" sz="1400" dirty="0">
                <a:latin typeface="Arial" panose="020B0604020202020204" pitchFamily="34" charset="0"/>
                <a:cs typeface="Arial" panose="020B0604020202020204" pitchFamily="34" charset="0"/>
              </a:rPr>
              <a:t>: All the “</a:t>
            </a:r>
            <a:r>
              <a:rPr lang="en-US" altLang="zh-CN" sz="1400" dirty="0">
                <a:solidFill>
                  <a:srgbClr val="0000FF"/>
                </a:solidFill>
                <a:latin typeface="Arial" panose="020B0604020202020204" pitchFamily="34" charset="0"/>
                <a:cs typeface="Arial" panose="020B0604020202020204" pitchFamily="34" charset="0"/>
              </a:rPr>
              <a:t>in person</a:t>
            </a:r>
            <a:r>
              <a:rPr lang="en-US" altLang="zh-CN" sz="1400" dirty="0">
                <a:latin typeface="Arial" panose="020B0604020202020204" pitchFamily="34" charset="0"/>
                <a:cs typeface="Arial" panose="020B0604020202020204" pitchFamily="34" charset="0"/>
              </a:rPr>
              <a:t>” member shall select “</a:t>
            </a:r>
            <a:r>
              <a:rPr lang="en-US" altLang="zh-CN" sz="1400" dirty="0">
                <a:solidFill>
                  <a:srgbClr val="0000FF"/>
                </a:solidFill>
                <a:latin typeface="Arial" panose="020B0604020202020204" pitchFamily="34" charset="0"/>
                <a:cs typeface="Arial" panose="020B0604020202020204" pitchFamily="34" charset="0"/>
              </a:rPr>
              <a:t>no audio</a:t>
            </a:r>
            <a:r>
              <a:rPr lang="en-US" altLang="zh-CN" sz="1400" dirty="0">
                <a:latin typeface="Arial" panose="020B0604020202020204" pitchFamily="34" charset="0"/>
                <a:cs typeface="Arial" panose="020B0604020202020204" pitchFamily="34" charset="0"/>
              </a:rPr>
              <a:t>” option on joining </a:t>
            </a:r>
            <a:r>
              <a:rPr lang="en-US" altLang="zh-CN" sz="1400" dirty="0" err="1">
                <a:latin typeface="Arial" panose="020B0604020202020204" pitchFamily="34" charset="0"/>
                <a:cs typeface="Arial" panose="020B0604020202020204" pitchFamily="34" charset="0"/>
              </a:rPr>
              <a:t>Webex</a:t>
            </a:r>
            <a:r>
              <a:rPr lang="en-US" altLang="zh-CN" sz="1400" dirty="0">
                <a:latin typeface="Arial" panose="020B0604020202020204" pitchFamily="34" charset="0"/>
                <a:cs typeface="Arial" panose="020B0604020202020204" pitchFamily="34" charset="0"/>
              </a:rPr>
              <a:t>, in order to avoid audio problems (feedback)</a:t>
            </a:r>
          </a:p>
          <a:p>
            <a:pPr lvl="1" algn="just">
              <a:buFont typeface="Arial" panose="020B0604020202020204" pitchFamily="34" charset="0"/>
              <a:buChar char="–"/>
              <a:defRPr/>
            </a:pPr>
            <a:r>
              <a:rPr lang="en-US" altLang="zh-CN" sz="1400" b="1" dirty="0">
                <a:latin typeface="Arial" panose="020B0604020202020204" pitchFamily="34" charset="0"/>
                <a:cs typeface="Arial" panose="020B0604020202020204" pitchFamily="34" charset="0"/>
              </a:rPr>
              <a:t>Queue</a:t>
            </a:r>
            <a:r>
              <a:rPr lang="en-US" altLang="zh-CN" sz="1400" dirty="0">
                <a:latin typeface="Arial" panose="020B0604020202020204" pitchFamily="34" charset="0"/>
                <a:cs typeface="Arial" panose="020B0604020202020204" pitchFamily="34" charset="0"/>
              </a:rPr>
              <a:t>: All “</a:t>
            </a:r>
            <a:r>
              <a:rPr lang="en-US" altLang="zh-CN" sz="1400" dirty="0">
                <a:solidFill>
                  <a:srgbClr val="0000FF"/>
                </a:solidFill>
                <a:latin typeface="Arial" panose="020B0604020202020204" pitchFamily="34" charset="0"/>
                <a:cs typeface="Arial" panose="020B0604020202020204" pitchFamily="34" charset="0"/>
              </a:rPr>
              <a:t>Queue</a:t>
            </a:r>
            <a:r>
              <a:rPr lang="en-US" altLang="zh-CN" sz="1400" dirty="0">
                <a:latin typeface="Arial" panose="020B0604020202020204" pitchFamily="34" charset="0"/>
                <a:cs typeface="Arial" panose="020B0604020202020204" pitchFamily="34" charset="0"/>
              </a:rPr>
              <a:t>” should be requested </a:t>
            </a:r>
            <a:r>
              <a:rPr lang="en-US" altLang="zh-CN" sz="1400" dirty="0">
                <a:solidFill>
                  <a:srgbClr val="0000FF"/>
                </a:solidFill>
                <a:latin typeface="Arial" panose="020B0604020202020204" pitchFamily="34" charset="0"/>
                <a:cs typeface="Arial" panose="020B0604020202020204" pitchFamily="34" charset="0"/>
              </a:rPr>
              <a:t>online</a:t>
            </a:r>
            <a:r>
              <a:rPr lang="en-US" altLang="zh-CN" sz="1400" dirty="0">
                <a:latin typeface="Arial" panose="020B0604020202020204" pitchFamily="34" charset="0"/>
                <a:cs typeface="Arial" panose="020B0604020202020204" pitchFamily="34" charset="0"/>
              </a:rPr>
              <a:t>, in order to track the order easier</a:t>
            </a:r>
          </a:p>
          <a:p>
            <a:pPr lvl="2" algn="just">
              <a:buSzPct val="50000"/>
              <a:buFont typeface="Wingdings" panose="05000000000000000000" pitchFamily="2" charset="2"/>
              <a:buChar char="n"/>
              <a:defRPr/>
            </a:pPr>
            <a:r>
              <a:rPr lang="en-US" altLang="zh-CN" dirty="0">
                <a:latin typeface="Arial" panose="020B0604020202020204" pitchFamily="34" charset="0"/>
                <a:cs typeface="Arial" panose="020B0604020202020204" pitchFamily="34" charset="0"/>
              </a:rPr>
              <a:t>“In person” member should request the “Queue” </a:t>
            </a:r>
            <a:r>
              <a:rPr lang="en-US" altLang="zh-CN" dirty="0">
                <a:solidFill>
                  <a:srgbClr val="0000FF"/>
                </a:solidFill>
                <a:latin typeface="Arial" panose="020B0604020202020204" pitchFamily="34" charset="0"/>
                <a:cs typeface="Arial" panose="020B0604020202020204" pitchFamily="34" charset="0"/>
              </a:rPr>
              <a:t>online</a:t>
            </a:r>
            <a:r>
              <a:rPr lang="en-US" altLang="zh-CN" dirty="0">
                <a:latin typeface="Arial" panose="020B0604020202020204" pitchFamily="34" charset="0"/>
                <a:cs typeface="Arial" panose="020B0604020202020204" pitchFamily="34" charset="0"/>
              </a:rPr>
              <a:t>, and then go to the microphone</a:t>
            </a:r>
          </a:p>
          <a:p>
            <a:pPr lvl="1" algn="just">
              <a:buFont typeface="Arial" panose="020B0604020202020204" pitchFamily="34" charset="0"/>
              <a:buChar char="–"/>
              <a:defRPr/>
            </a:pPr>
            <a:r>
              <a:rPr lang="en-US" altLang="zh-CN" sz="1400" b="1" dirty="0">
                <a:latin typeface="Arial" panose="020B0604020202020204" pitchFamily="34" charset="0"/>
                <a:cs typeface="Arial" panose="020B0604020202020204" pitchFamily="34" charset="0"/>
              </a:rPr>
              <a:t>Vote</a:t>
            </a:r>
            <a:r>
              <a:rPr lang="en-US" altLang="zh-CN" sz="1400" dirty="0">
                <a:latin typeface="Arial" panose="020B0604020202020204" pitchFamily="34" charset="0"/>
                <a:cs typeface="Arial" panose="020B0604020202020204" pitchFamily="34" charset="0"/>
              </a:rPr>
              <a:t>: All </a:t>
            </a:r>
            <a:r>
              <a:rPr lang="en-US" altLang="zh-CN" sz="1400" dirty="0">
                <a:solidFill>
                  <a:srgbClr val="0000FF"/>
                </a:solidFill>
                <a:latin typeface="Arial" panose="020B0604020202020204" pitchFamily="34" charset="0"/>
                <a:cs typeface="Arial" panose="020B0604020202020204" pitchFamily="34" charset="0"/>
              </a:rPr>
              <a:t>Votes</a:t>
            </a:r>
            <a:r>
              <a:rPr lang="en-US" altLang="zh-CN" sz="1400" dirty="0">
                <a:latin typeface="Arial" panose="020B0604020202020204" pitchFamily="34" charset="0"/>
                <a:cs typeface="Arial" panose="020B0604020202020204" pitchFamily="34" charset="0"/>
              </a:rPr>
              <a:t> (SP/Motion) will be conducted on </a:t>
            </a:r>
            <a:r>
              <a:rPr lang="en-US" altLang="zh-CN" sz="1400" dirty="0" err="1">
                <a:solidFill>
                  <a:srgbClr val="0000FF"/>
                </a:solidFill>
                <a:latin typeface="Arial" panose="020B0604020202020204" pitchFamily="34" charset="0"/>
                <a:cs typeface="Arial" panose="020B0604020202020204" pitchFamily="34" charset="0"/>
              </a:rPr>
              <a:t>Webex</a:t>
            </a:r>
            <a:endParaRPr lang="en-US" altLang="zh-CN" sz="1400" dirty="0">
              <a:solidFill>
                <a:srgbClr val="0000FF"/>
              </a:solidFill>
              <a:latin typeface="Arial" panose="020B0604020202020204" pitchFamily="34" charset="0"/>
              <a:cs typeface="Arial" panose="020B0604020202020204" pitchFamily="34" charset="0"/>
            </a:endParaRPr>
          </a:p>
          <a:p>
            <a:pPr lvl="1" algn="just">
              <a:buFont typeface="Arial" panose="020B0604020202020204" pitchFamily="34" charset="0"/>
              <a:buChar char="–"/>
              <a:defRPr/>
            </a:pPr>
            <a:r>
              <a:rPr lang="en-US" altLang="zh-CN" sz="1400" b="1" dirty="0">
                <a:latin typeface="Arial" panose="020B0604020202020204" pitchFamily="34" charset="0"/>
                <a:cs typeface="Arial" panose="020B0604020202020204" pitchFamily="34" charset="0"/>
              </a:rPr>
              <a:t>Present</a:t>
            </a:r>
            <a:r>
              <a:rPr lang="en-US" altLang="zh-CN" sz="1400" dirty="0">
                <a:latin typeface="Arial" panose="020B0604020202020204" pitchFamily="34" charset="0"/>
                <a:cs typeface="Arial" panose="020B0604020202020204" pitchFamily="34" charset="0"/>
              </a:rPr>
              <a:t>: Presenter shall go to the </a:t>
            </a:r>
            <a:r>
              <a:rPr lang="en-US" altLang="zh-CN" sz="1400" dirty="0">
                <a:solidFill>
                  <a:srgbClr val="0000FF"/>
                </a:solidFill>
                <a:latin typeface="Arial" panose="020B0604020202020204" pitchFamily="34" charset="0"/>
                <a:cs typeface="Arial" panose="020B0604020202020204" pitchFamily="34" charset="0"/>
              </a:rPr>
              <a:t>platform</a:t>
            </a:r>
            <a:r>
              <a:rPr lang="en-US" altLang="zh-CN" sz="1400" dirty="0">
                <a:latin typeface="Arial" panose="020B0604020202020204" pitchFamily="34" charset="0"/>
                <a:cs typeface="Arial" panose="020B0604020202020204" pitchFamily="34" charset="0"/>
              </a:rPr>
              <a:t>, talk into </a:t>
            </a:r>
            <a:r>
              <a:rPr lang="en-US" altLang="zh-CN" sz="1400" dirty="0">
                <a:solidFill>
                  <a:srgbClr val="0000FF"/>
                </a:solidFill>
                <a:latin typeface="Arial" panose="020B0604020202020204" pitchFamily="34" charset="0"/>
                <a:cs typeface="Arial" panose="020B0604020202020204" pitchFamily="34" charset="0"/>
              </a:rPr>
              <a:t>microphone</a:t>
            </a:r>
            <a:r>
              <a:rPr lang="en-US" altLang="zh-CN" sz="1400" dirty="0">
                <a:latin typeface="Arial" panose="020B0604020202020204" pitchFamily="34" charset="0"/>
                <a:cs typeface="Arial" panose="020B0604020202020204" pitchFamily="34" charset="0"/>
              </a:rPr>
              <a:t> on the platform</a:t>
            </a:r>
          </a:p>
          <a:p>
            <a:pPr lvl="2" algn="just">
              <a:buSzPct val="50000"/>
              <a:buFont typeface="Wingdings" panose="05000000000000000000" pitchFamily="2" charset="2"/>
              <a:buChar char="n"/>
              <a:defRPr/>
            </a:pPr>
            <a:r>
              <a:rPr lang="en-US" altLang="zh-CN" dirty="0">
                <a:latin typeface="Arial" panose="020B0604020202020204" pitchFamily="34" charset="0"/>
                <a:cs typeface="Arial" panose="020B0604020202020204" pitchFamily="34" charset="0"/>
              </a:rPr>
              <a:t>Option 1: Use his/her </a:t>
            </a:r>
            <a:r>
              <a:rPr lang="en-US" altLang="zh-CN" dirty="0">
                <a:solidFill>
                  <a:srgbClr val="0000FF"/>
                </a:solidFill>
                <a:latin typeface="Arial" panose="020B0604020202020204" pitchFamily="34" charset="0"/>
                <a:cs typeface="Arial" panose="020B0604020202020204" pitchFamily="34" charset="0"/>
              </a:rPr>
              <a:t>own computer</a:t>
            </a:r>
            <a:r>
              <a:rPr lang="en-US" altLang="zh-CN" dirty="0">
                <a:latin typeface="Arial" panose="020B0604020202020204" pitchFamily="34" charset="0"/>
                <a:cs typeface="Arial" panose="020B0604020202020204" pitchFamily="34" charset="0"/>
              </a:rPr>
              <a:t>, share the screen over </a:t>
            </a:r>
            <a:r>
              <a:rPr lang="en-US" altLang="zh-CN" dirty="0" err="1">
                <a:latin typeface="Arial" panose="020B0604020202020204" pitchFamily="34" charset="0"/>
                <a:cs typeface="Arial" panose="020B0604020202020204" pitchFamily="34" charset="0"/>
              </a:rPr>
              <a:t>Webex</a:t>
            </a:r>
            <a:r>
              <a:rPr lang="en-US" altLang="zh-CN" dirty="0">
                <a:latin typeface="Arial" panose="020B0604020202020204" pitchFamily="34" charset="0"/>
                <a:cs typeface="Arial" panose="020B0604020202020204" pitchFamily="34" charset="0"/>
              </a:rPr>
              <a:t> (but not directly connect to the projector)</a:t>
            </a:r>
          </a:p>
          <a:p>
            <a:pPr lvl="2" algn="just">
              <a:buSzPct val="50000"/>
              <a:buFont typeface="Wingdings" panose="05000000000000000000" pitchFamily="2" charset="2"/>
              <a:buChar char="n"/>
              <a:defRPr/>
            </a:pPr>
            <a:r>
              <a:rPr lang="en-US" altLang="zh-CN" dirty="0">
                <a:latin typeface="Arial" panose="020B0604020202020204" pitchFamily="34" charset="0"/>
                <a:cs typeface="Arial" panose="020B0604020202020204" pitchFamily="34" charset="0"/>
              </a:rPr>
              <a:t>Option 2: Use the </a:t>
            </a:r>
            <a:r>
              <a:rPr lang="en-US" altLang="zh-CN" dirty="0">
                <a:solidFill>
                  <a:srgbClr val="0000FF"/>
                </a:solidFill>
                <a:latin typeface="Arial" panose="020B0604020202020204" pitchFamily="34" charset="0"/>
                <a:cs typeface="Arial" panose="020B0604020202020204" pitchFamily="34" charset="0"/>
              </a:rPr>
              <a:t>computer on the platform </a:t>
            </a:r>
            <a:r>
              <a:rPr lang="en-US" altLang="zh-CN" dirty="0">
                <a:latin typeface="Arial" panose="020B0604020202020204" pitchFamily="34" charset="0"/>
                <a:cs typeface="Arial" panose="020B0604020202020204" pitchFamily="34" charset="0"/>
              </a:rPr>
              <a:t>(Need to let Vice chairs know and download the slides before)</a:t>
            </a:r>
          </a:p>
          <a:p>
            <a:pPr marL="342900" lvl="1" indent="-342900" algn="just">
              <a:buFont typeface="Arial" panose="020B0604020202020204" pitchFamily="34" charset="0"/>
              <a:buChar char="•"/>
              <a:defRPr/>
            </a:pPr>
            <a:endParaRPr lang="en-US" altLang="zh-CN" sz="1600" b="1" kern="0" dirty="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endParaRPr lang="en-US" altLang="zh-CN" sz="1600" b="1" kern="0" dirty="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r>
              <a:rPr lang="en-US" altLang="zh-CN" sz="1600" kern="0" dirty="0">
                <a:latin typeface="Arial" panose="020B0604020202020204" pitchFamily="34" charset="0"/>
                <a:cs typeface="Arial" panose="020B0604020202020204" pitchFamily="34" charset="0"/>
              </a:rPr>
              <a:t>Note: For more details, please refer to tutorial EC-22/118</a:t>
            </a:r>
          </a:p>
        </p:txBody>
      </p:sp>
    </p:spTree>
    <p:extLst>
      <p:ext uri="{BB962C8B-B14F-4D97-AF65-F5344CB8AC3E}">
        <p14:creationId xmlns:p14="http://schemas.microsoft.com/office/powerpoint/2010/main" val="387138276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a:t>    This presentation contains the IEEE 802.11 Task Group bf agenda items for the meetings on </a:t>
            </a:r>
          </a:p>
          <a:p>
            <a:pPr lvl="1"/>
            <a:endParaRPr lang="en-US" altLang="en-US" dirty="0"/>
          </a:p>
          <a:p>
            <a:pPr lvl="1"/>
            <a:endParaRPr lang="en-US" altLang="en-US" dirty="0"/>
          </a:p>
        </p:txBody>
      </p:sp>
      <p:sp>
        <p:nvSpPr>
          <p:cNvPr id="717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graphicFrame>
        <p:nvGraphicFramePr>
          <p:cNvPr id="6" name="Table 6">
            <a:extLst>
              <a:ext uri="{FF2B5EF4-FFF2-40B4-BE49-F238E27FC236}">
                <a16:creationId xmlns="" xmlns:a16="http://schemas.microsoft.com/office/drawing/2014/main" id="{A4E22D49-3428-465A-866F-CBFFB55C8854}"/>
              </a:ext>
            </a:extLst>
          </p:cNvPr>
          <p:cNvGraphicFramePr>
            <a:graphicFrameLocks noGrp="1"/>
          </p:cNvGraphicFramePr>
          <p:nvPr>
            <p:extLst>
              <p:ext uri="{D42A27DB-BD31-4B8C-83A1-F6EECF244321}">
                <p14:modId xmlns:p14="http://schemas.microsoft.com/office/powerpoint/2010/main" val="2225869762"/>
              </p:ext>
            </p:extLst>
          </p:nvPr>
        </p:nvGraphicFramePr>
        <p:xfrm>
          <a:off x="1143000" y="3124200"/>
          <a:ext cx="7016939" cy="2197545"/>
        </p:xfrm>
        <a:graphic>
          <a:graphicData uri="http://schemas.openxmlformats.org/drawingml/2006/table">
            <a:tbl>
              <a:tblPr firstRow="1" bandRow="1">
                <a:tableStyleId>{5940675A-B579-460E-94D1-54222C63F5DA}</a:tableStyleId>
              </a:tblPr>
              <a:tblGrid>
                <a:gridCol w="768539">
                  <a:extLst>
                    <a:ext uri="{9D8B030D-6E8A-4147-A177-3AD203B41FA5}">
                      <a16:colId xmlns="" xmlns:a16="http://schemas.microsoft.com/office/drawing/2014/main" val="20000"/>
                    </a:ext>
                  </a:extLst>
                </a:gridCol>
                <a:gridCol w="1622871">
                  <a:extLst>
                    <a:ext uri="{9D8B030D-6E8A-4147-A177-3AD203B41FA5}">
                      <a16:colId xmlns="" xmlns:a16="http://schemas.microsoft.com/office/drawing/2014/main" val="20001"/>
                    </a:ext>
                  </a:extLst>
                </a:gridCol>
                <a:gridCol w="1541843">
                  <a:extLst>
                    <a:ext uri="{9D8B030D-6E8A-4147-A177-3AD203B41FA5}">
                      <a16:colId xmlns="" xmlns:a16="http://schemas.microsoft.com/office/drawing/2014/main" val="20002"/>
                    </a:ext>
                  </a:extLst>
                </a:gridCol>
                <a:gridCol w="1541843">
                  <a:extLst>
                    <a:ext uri="{9D8B030D-6E8A-4147-A177-3AD203B41FA5}">
                      <a16:colId xmlns="" xmlns:a16="http://schemas.microsoft.com/office/drawing/2014/main" val="20004"/>
                    </a:ext>
                  </a:extLst>
                </a:gridCol>
                <a:gridCol w="1541843">
                  <a:extLst>
                    <a:ext uri="{9D8B030D-6E8A-4147-A177-3AD203B41FA5}">
                      <a16:colId xmlns="" xmlns:a16="http://schemas.microsoft.com/office/drawing/2014/main" val="20006"/>
                    </a:ext>
                  </a:extLst>
                </a:gridCol>
              </a:tblGrid>
              <a:tr h="210711">
                <a:tc>
                  <a:txBody>
                    <a:bodyPr/>
                    <a:lstStyle/>
                    <a:p>
                      <a:pPr algn="ctr"/>
                      <a:endParaRPr lang="en-US" b="1" dirty="0"/>
                    </a:p>
                  </a:txBody>
                  <a:tcPr>
                    <a:solidFill>
                      <a:schemeClr val="bg1">
                        <a:lumMod val="85000"/>
                      </a:schemeClr>
                    </a:solidFill>
                  </a:tcPr>
                </a:tc>
                <a:tc>
                  <a:txBody>
                    <a:bodyPr/>
                    <a:lstStyle/>
                    <a:p>
                      <a:pPr algn="ctr"/>
                      <a:r>
                        <a:rPr lang="en-US" b="1" dirty="0"/>
                        <a:t>Monday</a:t>
                      </a:r>
                    </a:p>
                  </a:txBody>
                  <a:tcPr>
                    <a:solidFill>
                      <a:schemeClr val="bg1">
                        <a:lumMod val="85000"/>
                      </a:schemeClr>
                    </a:solidFill>
                  </a:tcPr>
                </a:tc>
                <a:tc>
                  <a:txBody>
                    <a:bodyPr/>
                    <a:lstStyle/>
                    <a:p>
                      <a:pPr algn="ctr"/>
                      <a:r>
                        <a:rPr lang="en-US" b="1" dirty="0"/>
                        <a:t>Tuesday</a:t>
                      </a:r>
                    </a:p>
                  </a:txBody>
                  <a:tcPr>
                    <a:solidFill>
                      <a:schemeClr val="bg1">
                        <a:lumMod val="85000"/>
                      </a:schemeClr>
                    </a:solidFill>
                  </a:tcPr>
                </a:tc>
                <a:tc>
                  <a:txBody>
                    <a:bodyPr/>
                    <a:lstStyle/>
                    <a:p>
                      <a:pPr algn="ctr"/>
                      <a:r>
                        <a:rPr lang="en-US" b="1" dirty="0"/>
                        <a:t>Wednesday</a:t>
                      </a:r>
                    </a:p>
                  </a:txBody>
                  <a:tcPr>
                    <a:solidFill>
                      <a:schemeClr val="bg1">
                        <a:lumMod val="85000"/>
                      </a:schemeClr>
                    </a:solidFill>
                  </a:tcPr>
                </a:tc>
                <a:tc>
                  <a:txBody>
                    <a:bodyPr/>
                    <a:lstStyle/>
                    <a:p>
                      <a:pPr algn="ctr"/>
                      <a:r>
                        <a:rPr lang="en-US" b="1" dirty="0"/>
                        <a:t>Thursday</a:t>
                      </a:r>
                    </a:p>
                  </a:txBody>
                  <a:tcPr>
                    <a:solidFill>
                      <a:schemeClr val="bg1">
                        <a:lumMod val="85000"/>
                      </a:schemeClr>
                    </a:solidFill>
                  </a:tcPr>
                </a:tc>
                <a:extLst>
                  <a:ext uri="{0D108BD9-81ED-4DB2-BD59-A6C34878D82A}">
                    <a16:rowId xmlns="" xmlns:a16="http://schemas.microsoft.com/office/drawing/2014/main" val="10000"/>
                  </a:ext>
                </a:extLst>
              </a:tr>
              <a:tr h="312409">
                <a:tc>
                  <a:txBody>
                    <a:bodyPr/>
                    <a:lstStyle/>
                    <a:p>
                      <a:pPr algn="ctr"/>
                      <a:r>
                        <a:rPr lang="en-US" b="1" dirty="0"/>
                        <a:t>AM 1</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 xmlns:a16="http://schemas.microsoft.com/office/drawing/2014/main" val="10001"/>
                  </a:ext>
                </a:extLst>
              </a:tr>
              <a:tr h="210711">
                <a:tc>
                  <a:txBody>
                    <a:bodyPr/>
                    <a:lstStyle/>
                    <a:p>
                      <a:pPr algn="ctr"/>
                      <a:r>
                        <a:rPr lang="en-US" b="1" dirty="0"/>
                        <a:t>AM 2</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bg1">
                              <a:lumMod val="50000"/>
                            </a:schemeClr>
                          </a:solidFill>
                        </a:rPr>
                        <a:t>Opening</a:t>
                      </a: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extLst>
                  <a:ext uri="{0D108BD9-81ED-4DB2-BD59-A6C34878D82A}">
                    <a16:rowId xmlns="" xmlns:a16="http://schemas.microsoft.com/office/drawing/2014/main" val="10002"/>
                  </a:ext>
                </a:extLst>
              </a:tr>
              <a:tr h="368745">
                <a:tc>
                  <a:txBody>
                    <a:bodyPr/>
                    <a:lstStyle/>
                    <a:p>
                      <a:pPr algn="ctr"/>
                      <a:r>
                        <a:rPr lang="en-US" b="1" dirty="0"/>
                        <a:t>PM 1</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algn="ctr"/>
                      <a:r>
                        <a:rPr lang="en-US" sz="1800" b="0" dirty="0">
                          <a:solidFill>
                            <a:schemeClr val="bg1">
                              <a:lumMod val="50000"/>
                            </a:schemeClr>
                          </a:solidFill>
                        </a:rPr>
                        <a:t>Mid week</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 xmlns:a16="http://schemas.microsoft.com/office/drawing/2014/main" val="10003"/>
                  </a:ext>
                </a:extLst>
              </a:tr>
              <a:tr h="210711">
                <a:tc>
                  <a:txBody>
                    <a:bodyPr/>
                    <a:lstStyle/>
                    <a:p>
                      <a:pPr algn="ctr"/>
                      <a:r>
                        <a:rPr lang="en-US" b="1" dirty="0"/>
                        <a:t>PM</a:t>
                      </a:r>
                      <a:r>
                        <a:rPr lang="en-US" b="1" baseline="0" dirty="0"/>
                        <a:t> 2</a:t>
                      </a:r>
                      <a:endParaRPr lang="en-US" b="1" dirty="0"/>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strike="sngStrike" dirty="0" err="1">
                          <a:solidFill>
                            <a:schemeClr val="bg1">
                              <a:lumMod val="50000"/>
                            </a:schemeClr>
                          </a:solidFill>
                        </a:rPr>
                        <a:t>TGbf</a:t>
                      </a:r>
                      <a:endParaRPr lang="en-US" altLang="zh-CN" sz="1800" b="0" strike="sngStrike" dirty="0">
                        <a:solidFill>
                          <a:schemeClr val="bg1">
                            <a:lumMod val="50000"/>
                          </a:schemeClr>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extLst>
                  <a:ext uri="{0D108BD9-81ED-4DB2-BD59-A6C34878D82A}">
                    <a16:rowId xmlns="" xmlns:a16="http://schemas.microsoft.com/office/drawing/2014/main" val="10004"/>
                  </a:ext>
                </a:extLst>
              </a:tr>
              <a:tr h="210711">
                <a:tc>
                  <a:txBody>
                    <a:bodyPr/>
                    <a:lstStyle/>
                    <a:p>
                      <a:pPr algn="ctr"/>
                      <a:r>
                        <a:rPr lang="en-US" b="1" dirty="0"/>
                        <a:t>EVE</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algn="ctr"/>
                      <a:endParaRPr lang="en-US" b="0" dirty="0">
                        <a:solidFill>
                          <a:schemeClr val="tx1"/>
                        </a:solidFill>
                      </a:endParaRPr>
                    </a:p>
                  </a:txBody>
                  <a:tcPr/>
                </a:tc>
                <a:extLst>
                  <a:ext uri="{0D108BD9-81ED-4DB2-BD59-A6C34878D82A}">
                    <a16:rowId xmlns="" xmlns:a16="http://schemas.microsoft.com/office/drawing/2014/main" val="10005"/>
                  </a:ext>
                </a:extLst>
              </a:tr>
            </a:tbl>
          </a:graphicData>
        </a:graphic>
      </p:graphicFrame>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11201400" cy="533400"/>
          </a:xfrm>
        </p:spPr>
        <p:txBody>
          <a:bodyPr/>
          <a:lstStyle/>
          <a:p>
            <a:r>
              <a:rPr lang="en-US" altLang="zh-CN" dirty="0"/>
              <a:t>D3.0 CR Status</a:t>
            </a:r>
            <a:endParaRPr lang="en-GB" dirty="0"/>
          </a:p>
        </p:txBody>
      </p:sp>
      <p:sp>
        <p:nvSpPr>
          <p:cNvPr id="9218" name="Rectangle 2"/>
          <p:cNvSpPr>
            <a:spLocks noGrp="1" noChangeArrowheads="1"/>
          </p:cNvSpPr>
          <p:nvPr>
            <p:ph idx="1"/>
          </p:nvPr>
        </p:nvSpPr>
        <p:spPr>
          <a:xfrm>
            <a:off x="457200" y="1524000"/>
            <a:ext cx="8229600" cy="1905000"/>
          </a:xfrm>
          <a:ln/>
        </p:spPr>
        <p:txBody>
          <a:bodyPr/>
          <a:lstStyle/>
          <a:p>
            <a:pPr algn="just">
              <a:spcBef>
                <a:spcPts val="0"/>
              </a:spcBef>
              <a:spcAft>
                <a:spcPts val="600"/>
              </a:spcAft>
              <a:buFont typeface="Arial" panose="020B0604020202020204" pitchFamily="34" charset="0"/>
              <a:buChar char="•"/>
            </a:pPr>
            <a:r>
              <a:rPr lang="en-US" sz="2000" dirty="0"/>
              <a:t>Comment resolution for D3.0 (802.11bf LB281 comments)</a:t>
            </a:r>
          </a:p>
          <a:p>
            <a:pPr lvl="1" algn="just">
              <a:spcBef>
                <a:spcPts val="0"/>
              </a:spcBef>
              <a:spcAft>
                <a:spcPts val="600"/>
              </a:spcAft>
              <a:buFont typeface="Arial" panose="020B0604020202020204" pitchFamily="34" charset="0"/>
              <a:buChar char="•"/>
            </a:pPr>
            <a:r>
              <a:rPr lang="en-US" altLang="zh-CN" sz="1600" dirty="0">
                <a:solidFill>
                  <a:srgbClr val="FF0000"/>
                </a:solidFill>
              </a:rPr>
              <a:t>89.9351 </a:t>
            </a:r>
            <a:r>
              <a:rPr lang="en-US" altLang="zh-CN" sz="1600" dirty="0"/>
              <a:t>% of all LB281 comments are now resolved or marked as “ready for motion” </a:t>
            </a:r>
          </a:p>
          <a:p>
            <a:pPr lvl="1" algn="just">
              <a:spcBef>
                <a:spcPts val="0"/>
              </a:spcBef>
              <a:spcAft>
                <a:spcPts val="600"/>
              </a:spcAft>
              <a:buFont typeface="Arial" panose="020B0604020202020204" pitchFamily="34" charset="0"/>
              <a:buChar char="•"/>
            </a:pPr>
            <a:r>
              <a:rPr lang="en-US" altLang="zh-CN" sz="1600" dirty="0"/>
              <a:t>(</a:t>
            </a:r>
            <a:r>
              <a:rPr lang="en-US" altLang="zh-CN" sz="1600" dirty="0">
                <a:solidFill>
                  <a:srgbClr val="FF0000"/>
                </a:solidFill>
              </a:rPr>
              <a:t>277 /308,</a:t>
            </a:r>
            <a:r>
              <a:rPr lang="en-US" altLang="zh-CN" sz="1600" dirty="0"/>
              <a:t> Please refer to the figure)</a:t>
            </a:r>
          </a:p>
          <a:p>
            <a:pPr marL="361950" lvl="1" indent="0" algn="just">
              <a:spcBef>
                <a:spcPts val="0"/>
              </a:spcBef>
              <a:spcAft>
                <a:spcPts val="600"/>
              </a:spcAft>
              <a:buNone/>
            </a:pPr>
            <a:endParaRPr lang="en-US" altLang="zh-CN" sz="1600" dirty="0"/>
          </a:p>
        </p:txBody>
      </p:sp>
      <p:graphicFrame>
        <p:nvGraphicFramePr>
          <p:cNvPr id="8" name="Chart 6">
            <a:extLst>
              <a:ext uri="{FF2B5EF4-FFF2-40B4-BE49-F238E27FC236}">
                <a16:creationId xmlns="" xmlns:a16="http://schemas.microsoft.com/office/drawing/2014/main" id="{5913DE59-0E1E-4D6B-B0B4-4E37CCBA3423}"/>
              </a:ext>
            </a:extLst>
          </p:cNvPr>
          <p:cNvGraphicFramePr/>
          <p:nvPr>
            <p:extLst>
              <p:ext uri="{D42A27DB-BD31-4B8C-83A1-F6EECF244321}">
                <p14:modId xmlns:p14="http://schemas.microsoft.com/office/powerpoint/2010/main" val="2321075107"/>
              </p:ext>
            </p:extLst>
          </p:nvPr>
        </p:nvGraphicFramePr>
        <p:xfrm>
          <a:off x="7696200" y="2286000"/>
          <a:ext cx="3962400" cy="41148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6" name="表格 5">
            <a:extLst>
              <a:ext uri="{FF2B5EF4-FFF2-40B4-BE49-F238E27FC236}">
                <a16:creationId xmlns="" xmlns:a16="http://schemas.microsoft.com/office/drawing/2014/main" id="{DB42ED4E-CE37-477B-B5D7-B1A783F08C74}"/>
              </a:ext>
            </a:extLst>
          </p:cNvPr>
          <p:cNvGraphicFramePr>
            <a:graphicFrameLocks noGrp="1"/>
          </p:cNvGraphicFramePr>
          <p:nvPr>
            <p:extLst>
              <p:ext uri="{D42A27DB-BD31-4B8C-83A1-F6EECF244321}">
                <p14:modId xmlns:p14="http://schemas.microsoft.com/office/powerpoint/2010/main" val="1751026595"/>
              </p:ext>
            </p:extLst>
          </p:nvPr>
        </p:nvGraphicFramePr>
        <p:xfrm>
          <a:off x="533400" y="4429125"/>
          <a:ext cx="5702299" cy="1809750"/>
        </p:xfrm>
        <a:graphic>
          <a:graphicData uri="http://schemas.openxmlformats.org/drawingml/2006/table">
            <a:tbl>
              <a:tblPr/>
              <a:tblGrid>
                <a:gridCol w="761576">
                  <a:extLst>
                    <a:ext uri="{9D8B030D-6E8A-4147-A177-3AD203B41FA5}">
                      <a16:colId xmlns="" xmlns:a16="http://schemas.microsoft.com/office/drawing/2014/main" val="454794694"/>
                    </a:ext>
                  </a:extLst>
                </a:gridCol>
                <a:gridCol w="761576">
                  <a:extLst>
                    <a:ext uri="{9D8B030D-6E8A-4147-A177-3AD203B41FA5}">
                      <a16:colId xmlns="" xmlns:a16="http://schemas.microsoft.com/office/drawing/2014/main" val="27831069"/>
                    </a:ext>
                  </a:extLst>
                </a:gridCol>
                <a:gridCol w="1294679">
                  <a:extLst>
                    <a:ext uri="{9D8B030D-6E8A-4147-A177-3AD203B41FA5}">
                      <a16:colId xmlns="" xmlns:a16="http://schemas.microsoft.com/office/drawing/2014/main" val="1813041955"/>
                    </a:ext>
                  </a:extLst>
                </a:gridCol>
                <a:gridCol w="761576">
                  <a:extLst>
                    <a:ext uri="{9D8B030D-6E8A-4147-A177-3AD203B41FA5}">
                      <a16:colId xmlns="" xmlns:a16="http://schemas.microsoft.com/office/drawing/2014/main" val="506620921"/>
                    </a:ext>
                  </a:extLst>
                </a:gridCol>
                <a:gridCol w="685418">
                  <a:extLst>
                    <a:ext uri="{9D8B030D-6E8A-4147-A177-3AD203B41FA5}">
                      <a16:colId xmlns="" xmlns:a16="http://schemas.microsoft.com/office/drawing/2014/main" val="314894588"/>
                    </a:ext>
                  </a:extLst>
                </a:gridCol>
                <a:gridCol w="685418">
                  <a:extLst>
                    <a:ext uri="{9D8B030D-6E8A-4147-A177-3AD203B41FA5}">
                      <a16:colId xmlns="" xmlns:a16="http://schemas.microsoft.com/office/drawing/2014/main" val="2292879680"/>
                    </a:ext>
                  </a:extLst>
                </a:gridCol>
                <a:gridCol w="752056">
                  <a:extLst>
                    <a:ext uri="{9D8B030D-6E8A-4147-A177-3AD203B41FA5}">
                      <a16:colId xmlns="" xmlns:a16="http://schemas.microsoft.com/office/drawing/2014/main" val="3354473923"/>
                    </a:ext>
                  </a:extLst>
                </a:gridCol>
              </a:tblGrid>
              <a:tr h="180975">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Submitted</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Ready for Motion</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Approved</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RfM+A</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1"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PoC</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3581744929"/>
                  </a:ext>
                </a:extLst>
              </a:tr>
              <a:tr h="180975">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DMG</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dirty="0">
                          <a:solidFill>
                            <a:srgbClr val="000000"/>
                          </a:solidFill>
                          <a:effectLst/>
                          <a:latin typeface="等线" panose="02010600030101010101" pitchFamily="2" charset="-122"/>
                          <a:ea typeface="等线" panose="02010600030101010101" pitchFamily="2" charset="-122"/>
                        </a:rPr>
                        <a:t>17</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4</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15</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Alecs</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3841777241"/>
                  </a:ext>
                </a:extLst>
              </a:tr>
              <a:tr h="180975">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Editorial</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95</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dirty="0">
                          <a:solidFill>
                            <a:srgbClr val="000000"/>
                          </a:solidFill>
                          <a:effectLst/>
                          <a:latin typeface="等线" panose="02010600030101010101" pitchFamily="2" charset="-122"/>
                          <a:ea typeface="等线" panose="02010600030101010101" pitchFamily="2" charset="-122"/>
                        </a:rPr>
                        <a:t>91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91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BFBFBF"/>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Claudio</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3228930983"/>
                  </a:ext>
                </a:extLst>
              </a:tr>
              <a:tr h="180975">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Exchange</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51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36</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47</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BFBFBF"/>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Cheng</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2552091861"/>
                  </a:ext>
                </a:extLst>
              </a:tr>
              <a:tr h="180975">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OST</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86</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17</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58</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75</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Chaoming</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4121773385"/>
                  </a:ext>
                </a:extLst>
              </a:tr>
              <a:tr h="180975">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Reporting</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40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22</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32</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Chris</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492930388"/>
                  </a:ext>
                </a:extLst>
              </a:tr>
              <a:tr h="180975">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SBP</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19</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16</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17</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Cheng</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2882974230"/>
                  </a:ext>
                </a:extLst>
              </a:tr>
              <a:tr h="180975">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3964497537"/>
                  </a:ext>
                </a:extLst>
              </a:tr>
              <a:tr h="180975">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All</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308</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146</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131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277</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756950882"/>
                  </a:ext>
                </a:extLst>
              </a:tr>
              <a:tr h="180975">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1" i="0" u="none" strike="noStrike">
                          <a:solidFill>
                            <a:srgbClr val="FF0000"/>
                          </a:solidFill>
                          <a:effectLst/>
                          <a:latin typeface="等线" panose="02010600030101010101" pitchFamily="2" charset="-122"/>
                          <a:ea typeface="等线" panose="02010600030101010101" pitchFamily="2" charset="-122"/>
                        </a:rPr>
                        <a:t>0.474025974</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1" i="0" u="none" strike="noStrike">
                          <a:solidFill>
                            <a:srgbClr val="FF0000"/>
                          </a:solidFill>
                          <a:effectLst/>
                          <a:latin typeface="等线" panose="02010600030101010101" pitchFamily="2" charset="-122"/>
                          <a:ea typeface="等线" panose="02010600030101010101" pitchFamily="2" charset="-122"/>
                        </a:rPr>
                        <a:t>0.4253247</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1" i="0" u="none" strike="noStrike">
                          <a:solidFill>
                            <a:srgbClr val="FF0000"/>
                          </a:solidFill>
                          <a:effectLst/>
                          <a:latin typeface="等线" panose="02010600030101010101" pitchFamily="2" charset="-122"/>
                          <a:ea typeface="等线" panose="02010600030101010101" pitchFamily="2" charset="-122"/>
                        </a:rPr>
                        <a:t>0.899351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dirty="0">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3707626175"/>
                  </a:ext>
                </a:extLst>
              </a:tr>
            </a:tbl>
          </a:graphicData>
        </a:graphic>
      </p:graphicFrame>
    </p:spTree>
    <p:extLst>
      <p:ext uri="{BB962C8B-B14F-4D97-AF65-F5344CB8AC3E}">
        <p14:creationId xmlns:p14="http://schemas.microsoft.com/office/powerpoint/2010/main" val="353713093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格 3">
            <a:extLst>
              <a:ext uri="{FF2B5EF4-FFF2-40B4-BE49-F238E27FC236}">
                <a16:creationId xmlns="" xmlns:a16="http://schemas.microsoft.com/office/drawing/2014/main" id="{78B4BB70-1D22-4F14-B5FD-5222C184BC6D}"/>
              </a:ext>
            </a:extLst>
          </p:cNvPr>
          <p:cNvGraphicFramePr>
            <a:graphicFrameLocks noGrp="1"/>
          </p:cNvGraphicFramePr>
          <p:nvPr>
            <p:extLst>
              <p:ext uri="{D42A27DB-BD31-4B8C-83A1-F6EECF244321}">
                <p14:modId xmlns:p14="http://schemas.microsoft.com/office/powerpoint/2010/main" val="2568943082"/>
              </p:ext>
            </p:extLst>
          </p:nvPr>
        </p:nvGraphicFramePr>
        <p:xfrm>
          <a:off x="2057400" y="762000"/>
          <a:ext cx="7772400" cy="5434439"/>
        </p:xfrm>
        <a:graphic>
          <a:graphicData uri="http://schemas.openxmlformats.org/drawingml/2006/table">
            <a:tbl>
              <a:tblPr/>
              <a:tblGrid>
                <a:gridCol w="1110343">
                  <a:extLst>
                    <a:ext uri="{9D8B030D-6E8A-4147-A177-3AD203B41FA5}">
                      <a16:colId xmlns="" xmlns:a16="http://schemas.microsoft.com/office/drawing/2014/main" val="611200940"/>
                    </a:ext>
                  </a:extLst>
                </a:gridCol>
                <a:gridCol w="1110343">
                  <a:extLst>
                    <a:ext uri="{9D8B030D-6E8A-4147-A177-3AD203B41FA5}">
                      <a16:colId xmlns="" xmlns:a16="http://schemas.microsoft.com/office/drawing/2014/main" val="4059359357"/>
                    </a:ext>
                  </a:extLst>
                </a:gridCol>
                <a:gridCol w="1513114">
                  <a:extLst>
                    <a:ext uri="{9D8B030D-6E8A-4147-A177-3AD203B41FA5}">
                      <a16:colId xmlns="" xmlns:a16="http://schemas.microsoft.com/office/drawing/2014/main" val="1158145895"/>
                    </a:ext>
                  </a:extLst>
                </a:gridCol>
                <a:gridCol w="838200">
                  <a:extLst>
                    <a:ext uri="{9D8B030D-6E8A-4147-A177-3AD203B41FA5}">
                      <a16:colId xmlns="" xmlns:a16="http://schemas.microsoft.com/office/drawing/2014/main" val="517798951"/>
                    </a:ext>
                  </a:extLst>
                </a:gridCol>
                <a:gridCol w="1066800">
                  <a:extLst>
                    <a:ext uri="{9D8B030D-6E8A-4147-A177-3AD203B41FA5}">
                      <a16:colId xmlns="" xmlns:a16="http://schemas.microsoft.com/office/drawing/2014/main" val="1306143447"/>
                    </a:ext>
                  </a:extLst>
                </a:gridCol>
                <a:gridCol w="2133600">
                  <a:extLst>
                    <a:ext uri="{9D8B030D-6E8A-4147-A177-3AD203B41FA5}">
                      <a16:colId xmlns="" xmlns:a16="http://schemas.microsoft.com/office/drawing/2014/main" val="875986001"/>
                    </a:ext>
                  </a:extLst>
                </a:gridCol>
              </a:tblGrid>
              <a:tr h="364542">
                <a:tc>
                  <a:txBody>
                    <a:bodyPr/>
                    <a:lstStyle/>
                    <a:p>
                      <a:pPr algn="l" fontAlgn="b"/>
                      <a:endParaRPr lang="zh-CN" altLang="en-US"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200" b="1" i="0" u="none" strike="noStrike">
                          <a:solidFill>
                            <a:srgbClr val="000000"/>
                          </a:solidFill>
                          <a:effectLst/>
                          <a:latin typeface="等线" panose="02010600030101010101" pitchFamily="2" charset="-122"/>
                          <a:ea typeface="等线" panose="02010600030101010101" pitchFamily="2" charset="-122"/>
                        </a:rPr>
                        <a:t>Assigned</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200" b="1" i="0" u="none" strike="noStrike" dirty="0">
                          <a:solidFill>
                            <a:srgbClr val="000000"/>
                          </a:solidFill>
                          <a:effectLst/>
                          <a:latin typeface="等线" panose="02010600030101010101" pitchFamily="2" charset="-122"/>
                          <a:ea typeface="等线" panose="02010600030101010101" pitchFamily="2" charset="-122"/>
                        </a:rPr>
                        <a:t>Ready for Motion</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200" b="1" i="0" u="none" strike="noStrike">
                          <a:solidFill>
                            <a:srgbClr val="000000"/>
                          </a:solidFill>
                          <a:effectLst/>
                          <a:latin typeface="等线" panose="02010600030101010101" pitchFamily="2" charset="-122"/>
                          <a:ea typeface="等线" panose="02010600030101010101" pitchFamily="2" charset="-122"/>
                        </a:rPr>
                        <a:t>Approved</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200" b="1" i="0" u="none" strike="noStrike" dirty="0" err="1">
                          <a:solidFill>
                            <a:srgbClr val="000000"/>
                          </a:solidFill>
                          <a:effectLst/>
                          <a:latin typeface="等线" panose="02010600030101010101" pitchFamily="2" charset="-122"/>
                          <a:ea typeface="等线" panose="02010600030101010101" pitchFamily="2" charset="-122"/>
                        </a:rPr>
                        <a:t>RfM+A</a:t>
                      </a:r>
                      <a:endParaRPr lang="en-US" sz="1200" b="1"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altLang="zh-CN" sz="1200" b="1" dirty="0">
                          <a:solidFill>
                            <a:srgbClr val="0000FF"/>
                          </a:solidFill>
                          <a:effectLst/>
                          <a:latin typeface="Calibri" panose="020F0502020204030204" pitchFamily="34" charset="0"/>
                          <a:ea typeface="宋体" panose="02010600030101010101" pitchFamily="2" charset="-122"/>
                        </a:rPr>
                        <a:t>Confirm to</a:t>
                      </a:r>
                      <a:r>
                        <a:rPr lang="en-US" altLang="zh-CN" sz="1200" b="1" baseline="0" dirty="0">
                          <a:solidFill>
                            <a:srgbClr val="0000FF"/>
                          </a:solidFill>
                          <a:effectLst/>
                          <a:latin typeface="Calibri" panose="020F0502020204030204" pitchFamily="34" charset="0"/>
                          <a:ea typeface="宋体" panose="02010600030101010101" pitchFamily="2" charset="-122"/>
                        </a:rPr>
                        <a:t> resolve all, b</a:t>
                      </a:r>
                      <a:r>
                        <a:rPr lang="en-US" altLang="zh-CN" sz="1200" b="1" dirty="0">
                          <a:solidFill>
                            <a:srgbClr val="0000FF"/>
                          </a:solidFill>
                          <a:effectLst/>
                          <a:latin typeface="Calibri" panose="020F0502020204030204" pitchFamily="34" charset="0"/>
                          <a:ea typeface="宋体" panose="02010600030101010101" pitchFamily="2" charset="-122"/>
                        </a:rPr>
                        <a:t>efore/at March</a:t>
                      </a:r>
                      <a:r>
                        <a:rPr lang="en-US" altLang="zh-CN" sz="1200" b="1" baseline="0" dirty="0">
                          <a:solidFill>
                            <a:srgbClr val="0000FF"/>
                          </a:solidFill>
                          <a:effectLst/>
                          <a:latin typeface="Calibri" panose="020F0502020204030204" pitchFamily="34" charset="0"/>
                          <a:ea typeface="宋体" panose="02010600030101010101" pitchFamily="2" charset="-122"/>
                        </a:rPr>
                        <a:t> P</a:t>
                      </a:r>
                      <a:r>
                        <a:rPr lang="en-US" altLang="zh-CN" sz="1200" b="1" dirty="0">
                          <a:solidFill>
                            <a:srgbClr val="0000FF"/>
                          </a:solidFill>
                          <a:effectLst/>
                          <a:latin typeface="Calibri" panose="020F0502020204030204" pitchFamily="34" charset="0"/>
                          <a:ea typeface="宋体" panose="02010600030101010101" pitchFamily="2" charset="-122"/>
                        </a:rPr>
                        <a:t>lenary</a:t>
                      </a:r>
                      <a:endParaRPr lang="zh-CN" altLang="zh-CN" sz="1200" dirty="0">
                        <a:solidFill>
                          <a:srgbClr val="0000FF"/>
                        </a:solidFill>
                        <a:effectLst/>
                        <a:latin typeface="Calibri" panose="020F0502020204030204" pitchFamily="34" charset="0"/>
                        <a:ea typeface="宋体"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 xmlns:a16="http://schemas.microsoft.com/office/drawing/2014/main" val="4093168364"/>
                  </a:ext>
                </a:extLst>
              </a:tr>
              <a:tr h="219985">
                <a:tc>
                  <a:txBody>
                    <a:bodyPr/>
                    <a:lstStyle/>
                    <a:p>
                      <a:pPr>
                        <a:spcAft>
                          <a:spcPts val="0"/>
                        </a:spcAft>
                      </a:pPr>
                      <a:r>
                        <a:rPr lang="en-US" sz="1100" dirty="0" err="1">
                          <a:solidFill>
                            <a:srgbClr val="000000"/>
                          </a:solidFill>
                          <a:effectLst/>
                          <a:latin typeface="Calibri" panose="020F0502020204030204" pitchFamily="34" charset="0"/>
                          <a:ea typeface="宋体" panose="02010600030101010101" pitchFamily="2" charset="-122"/>
                        </a:rPr>
                        <a:t>Alecs</a:t>
                      </a: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6</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6</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6</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r>
              <a:tr h="219985">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Ali</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7</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a:effectLst/>
                          <a:latin typeface="Calibri" panose="020F0502020204030204" pitchFamily="34" charset="0"/>
                          <a:ea typeface="宋体" panose="02010600030101010101" pitchFamily="2" charset="-122"/>
                        </a:rPr>
                        <a:t>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altLang="zh-CN" sz="1200" b="0" i="0" u="none" strike="noStrike" dirty="0">
                          <a:solidFill>
                            <a:srgbClr val="000000"/>
                          </a:solidFill>
                          <a:effectLst/>
                          <a:latin typeface="等线" panose="02010600030101010101" pitchFamily="2" charset="-122"/>
                          <a:ea typeface="等线" panose="02010600030101010101" pitchFamily="2" charset="-122"/>
                        </a:rPr>
                        <a:t>Ok</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 xmlns:a16="http://schemas.microsoft.com/office/drawing/2014/main" val="2677599882"/>
                  </a:ext>
                </a:extLst>
              </a:tr>
              <a:tr h="219985">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Assaf</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fontAlgn="b"/>
                      <a:r>
                        <a:rPr lang="en-US" altLang="zh-CN" sz="1200" b="0" i="0" u="none" strike="noStrike" dirty="0">
                          <a:solidFill>
                            <a:srgbClr val="000000"/>
                          </a:solidFill>
                          <a:effectLst/>
                          <a:latin typeface="等线" panose="02010600030101010101" pitchFamily="2" charset="-122"/>
                          <a:ea typeface="等线" panose="02010600030101010101" pitchFamily="2" charset="-122"/>
                        </a:rPr>
                        <a:t>Ok</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extLst>
                  <a:ext uri="{0D108BD9-81ED-4DB2-BD59-A6C34878D82A}">
                    <a16:rowId xmlns="" xmlns:a16="http://schemas.microsoft.com/office/drawing/2014/main" val="2210357643"/>
                  </a:ext>
                </a:extLst>
              </a:tr>
              <a:tr h="219985">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Atsushi</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fontAlgn="b"/>
                      <a:r>
                        <a:rPr lang="en-US" altLang="zh-CN" sz="1200" b="0" i="0" u="none" strike="noStrike" dirty="0">
                          <a:solidFill>
                            <a:srgbClr val="000000"/>
                          </a:solidFill>
                          <a:effectLst/>
                          <a:latin typeface="等线" panose="02010600030101010101" pitchFamily="2" charset="-122"/>
                          <a:ea typeface="等线" panose="02010600030101010101" pitchFamily="2" charset="-122"/>
                        </a:rPr>
                        <a:t>Ok</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extLst>
                  <a:ext uri="{0D108BD9-81ED-4DB2-BD59-A6C34878D82A}">
                    <a16:rowId xmlns="" xmlns:a16="http://schemas.microsoft.com/office/drawing/2014/main" val="2577779994"/>
                  </a:ext>
                </a:extLst>
              </a:tr>
              <a:tr h="219985">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Chaoming</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13</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13</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13</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extLst>
                  <a:ext uri="{0D108BD9-81ED-4DB2-BD59-A6C34878D82A}">
                    <a16:rowId xmlns="" xmlns:a16="http://schemas.microsoft.com/office/drawing/2014/main" val="779136937"/>
                  </a:ext>
                </a:extLst>
              </a:tr>
              <a:tr h="219985">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Cheng</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extLst>
                  <a:ext uri="{0D108BD9-81ED-4DB2-BD59-A6C34878D82A}">
                    <a16:rowId xmlns="" xmlns:a16="http://schemas.microsoft.com/office/drawing/2014/main" val="1181458438"/>
                  </a:ext>
                </a:extLst>
              </a:tr>
              <a:tr h="219985">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Chris Beg</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8</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8</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8</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fontAlgn="b"/>
                      <a:r>
                        <a:rPr lang="en-US" altLang="zh-CN" sz="1200" b="0" i="0" u="none" strike="noStrike" dirty="0">
                          <a:solidFill>
                            <a:srgbClr val="000000"/>
                          </a:solidFill>
                          <a:effectLst/>
                          <a:latin typeface="等线" panose="02010600030101010101" pitchFamily="2" charset="-122"/>
                          <a:ea typeface="等线" panose="02010600030101010101" pitchFamily="2" charset="-122"/>
                        </a:rPr>
                        <a:t>Ok</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extLst>
                  <a:ext uri="{0D108BD9-81ED-4DB2-BD59-A6C34878D82A}">
                    <a16:rowId xmlns="" xmlns:a16="http://schemas.microsoft.com/office/drawing/2014/main" val="3357427078"/>
                  </a:ext>
                </a:extLst>
              </a:tr>
              <a:tr h="219985">
                <a:tc>
                  <a:txBody>
                    <a:bodyPr/>
                    <a:lstStyle/>
                    <a:p>
                      <a:pPr>
                        <a:spcAft>
                          <a:spcPts val="0"/>
                        </a:spcAft>
                      </a:pPr>
                      <a:r>
                        <a:rPr lang="en-US" sz="1100">
                          <a:effectLst/>
                          <a:latin typeface="Calibri" panose="020F0502020204030204" pitchFamily="34" charset="0"/>
                          <a:ea typeface="宋体" panose="02010600030101010101" pitchFamily="2" charset="-122"/>
                        </a:rPr>
                        <a:t>Christian Berger </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dirty="0">
                          <a:effectLst/>
                          <a:latin typeface="Calibri" panose="020F0502020204030204" pitchFamily="34" charset="0"/>
                          <a:ea typeface="宋体" panose="02010600030101010101" pitchFamily="2" charset="-122"/>
                        </a:rPr>
                        <a:t>8</a:t>
                      </a: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dirty="0">
                          <a:effectLst/>
                          <a:latin typeface="Calibri" panose="020F0502020204030204" pitchFamily="34" charset="0"/>
                          <a:ea typeface="宋体" panose="02010600030101010101" pitchFamily="2" charset="-122"/>
                        </a:rPr>
                        <a:t>0</a:t>
                      </a: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dirty="0">
                          <a:effectLst/>
                          <a:latin typeface="Calibri" panose="020F0502020204030204" pitchFamily="34" charset="0"/>
                          <a:ea typeface="宋体" panose="02010600030101010101" pitchFamily="2" charset="-122"/>
                        </a:rPr>
                        <a:t>0</a:t>
                      </a: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dirty="0">
                          <a:effectLst/>
                          <a:latin typeface="Calibri" panose="020F0502020204030204" pitchFamily="34" charset="0"/>
                          <a:ea typeface="宋体" panose="02010600030101010101" pitchFamily="2" charset="-122"/>
                        </a:rPr>
                        <a:t>0</a:t>
                      </a: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 xmlns:a16="http://schemas.microsoft.com/office/drawing/2014/main" val="403945372"/>
                  </a:ext>
                </a:extLst>
              </a:tr>
              <a:tr h="219985">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Claudio</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91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43</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48</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91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fontAlgn="b"/>
                      <a:r>
                        <a:rPr lang="en-US" altLang="zh-CN" sz="1200" b="0" i="0" u="none" strike="noStrike" dirty="0">
                          <a:solidFill>
                            <a:srgbClr val="000000"/>
                          </a:solidFill>
                          <a:effectLst/>
                          <a:latin typeface="等线" panose="02010600030101010101" pitchFamily="2" charset="-122"/>
                          <a:ea typeface="等线" panose="02010600030101010101" pitchFamily="2" charset="-122"/>
                        </a:rPr>
                        <a:t>Ok</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extLst>
                  <a:ext uri="{0D108BD9-81ED-4DB2-BD59-A6C34878D82A}">
                    <a16:rowId xmlns="" xmlns:a16="http://schemas.microsoft.com/office/drawing/2014/main" val="1071886618"/>
                  </a:ext>
                </a:extLst>
              </a:tr>
              <a:tr h="219985">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Dong </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17</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17</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17</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extLst>
                  <a:ext uri="{0D108BD9-81ED-4DB2-BD59-A6C34878D82A}">
                    <a16:rowId xmlns="" xmlns:a16="http://schemas.microsoft.com/office/drawing/2014/main" val="475164255"/>
                  </a:ext>
                </a:extLst>
              </a:tr>
              <a:tr h="219985">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Henry Ptasinski</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dirty="0">
                          <a:effectLst/>
                          <a:latin typeface="Calibri" panose="020F0502020204030204" pitchFamily="34" charset="0"/>
                          <a:ea typeface="宋体" panose="02010600030101010101" pitchFamily="2" charset="-122"/>
                        </a:rPr>
                        <a:t>2</a:t>
                      </a: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dirty="0">
                          <a:effectLst/>
                          <a:latin typeface="Calibri" panose="020F0502020204030204" pitchFamily="34" charset="0"/>
                          <a:ea typeface="宋体" panose="02010600030101010101" pitchFamily="2" charset="-122"/>
                        </a:rPr>
                        <a:t>0</a:t>
                      </a: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dirty="0">
                          <a:effectLst/>
                          <a:latin typeface="Calibri" panose="020F0502020204030204" pitchFamily="34" charset="0"/>
                          <a:ea typeface="宋体" panose="02010600030101010101" pitchFamily="2" charset="-122"/>
                        </a:rPr>
                        <a:t>0</a:t>
                      </a: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dirty="0">
                          <a:effectLst/>
                          <a:latin typeface="Calibri" panose="020F0502020204030204" pitchFamily="34" charset="0"/>
                          <a:ea typeface="宋体" panose="02010600030101010101" pitchFamily="2" charset="-122"/>
                        </a:rPr>
                        <a:t>0</a:t>
                      </a: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altLang="zh-CN" sz="1200" b="0" i="0" u="none" strike="noStrike" dirty="0">
                          <a:solidFill>
                            <a:srgbClr val="000000"/>
                          </a:solidFill>
                          <a:effectLst/>
                          <a:latin typeface="等线" panose="02010600030101010101" pitchFamily="2" charset="-122"/>
                          <a:ea typeface="等线" panose="02010600030101010101" pitchFamily="2" charset="-122"/>
                        </a:rPr>
                        <a:t>Ok</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 xmlns:a16="http://schemas.microsoft.com/office/drawing/2014/main" val="1540414685"/>
                  </a:ext>
                </a:extLst>
              </a:tr>
              <a:tr h="219985">
                <a:tc>
                  <a:txBody>
                    <a:bodyPr/>
                    <a:lstStyle/>
                    <a:p>
                      <a:pPr>
                        <a:spcAft>
                          <a:spcPts val="0"/>
                        </a:spcAft>
                      </a:pPr>
                      <a:r>
                        <a:rPr lang="en-US" sz="1100">
                          <a:effectLst/>
                          <a:latin typeface="Calibri" panose="020F0502020204030204" pitchFamily="34" charset="0"/>
                          <a:ea typeface="宋体" panose="02010600030101010101" pitchFamily="2" charset="-122"/>
                        </a:rPr>
                        <a:t>Mahmoud</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dirty="0">
                          <a:effectLst/>
                          <a:latin typeface="Calibri" panose="020F0502020204030204" pitchFamily="34" charset="0"/>
                          <a:ea typeface="宋体" panose="02010600030101010101" pitchFamily="2" charset="-122"/>
                        </a:rPr>
                        <a:t>1</a:t>
                      </a: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dirty="0">
                          <a:effectLst/>
                          <a:latin typeface="Calibri" panose="020F0502020204030204" pitchFamily="34" charset="0"/>
                          <a:ea typeface="宋体" panose="02010600030101010101" pitchFamily="2" charset="-122"/>
                        </a:rPr>
                        <a:t>0</a:t>
                      </a: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dirty="0">
                          <a:effectLst/>
                          <a:latin typeface="Calibri" panose="020F0502020204030204" pitchFamily="34" charset="0"/>
                          <a:ea typeface="宋体" panose="02010600030101010101" pitchFamily="2" charset="-122"/>
                        </a:rPr>
                        <a:t>0</a:t>
                      </a: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dirty="0">
                          <a:effectLst/>
                          <a:latin typeface="Calibri" panose="020F0502020204030204" pitchFamily="34" charset="0"/>
                          <a:ea typeface="宋体" panose="02010600030101010101" pitchFamily="2" charset="-122"/>
                        </a:rPr>
                        <a:t>0</a:t>
                      </a: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altLang="zh-CN" sz="1200" b="0" i="0" u="none" strike="noStrike" dirty="0">
                          <a:solidFill>
                            <a:srgbClr val="000000"/>
                          </a:solidFill>
                          <a:effectLst/>
                          <a:latin typeface="等线" panose="02010600030101010101" pitchFamily="2" charset="-122"/>
                          <a:ea typeface="等线" panose="02010600030101010101" pitchFamily="2" charset="-122"/>
                        </a:rPr>
                        <a:t>Ok</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 xmlns:a16="http://schemas.microsoft.com/office/drawing/2014/main" val="2206060167"/>
                  </a:ext>
                </a:extLst>
              </a:tr>
              <a:tr h="219985">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Mengshi</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fontAlgn="b"/>
                      <a:r>
                        <a:rPr lang="en-US" altLang="zh-CN" sz="1200" b="0" i="0" u="none" strike="noStrike" dirty="0">
                          <a:solidFill>
                            <a:srgbClr val="000000"/>
                          </a:solidFill>
                          <a:effectLst/>
                          <a:latin typeface="等线" panose="02010600030101010101" pitchFamily="2" charset="-122"/>
                          <a:ea typeface="等线" panose="02010600030101010101" pitchFamily="2" charset="-122"/>
                        </a:rPr>
                        <a:t>Ok</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extLst>
                  <a:ext uri="{0D108BD9-81ED-4DB2-BD59-A6C34878D82A}">
                    <a16:rowId xmlns="" xmlns:a16="http://schemas.microsoft.com/office/drawing/2014/main" val="1141818337"/>
                  </a:ext>
                </a:extLst>
              </a:tr>
              <a:tr h="219985">
                <a:tc>
                  <a:txBody>
                    <a:bodyPr/>
                    <a:lstStyle/>
                    <a:p>
                      <a:pPr>
                        <a:spcAft>
                          <a:spcPts val="0"/>
                        </a:spcAft>
                      </a:pPr>
                      <a:r>
                        <a:rPr lang="en-US" sz="1100">
                          <a:effectLst/>
                          <a:latin typeface="Calibri" panose="020F0502020204030204" pitchFamily="34" charset="0"/>
                          <a:ea typeface="宋体" panose="02010600030101010101" pitchFamily="2" charset="-122"/>
                        </a:rPr>
                        <a:t>Naren</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dirty="0">
                          <a:effectLst/>
                          <a:latin typeface="Calibri" panose="020F0502020204030204" pitchFamily="34" charset="0"/>
                          <a:ea typeface="宋体" panose="02010600030101010101" pitchFamily="2" charset="-122"/>
                        </a:rPr>
                        <a:t>10</a:t>
                      </a: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dirty="0">
                          <a:effectLst/>
                          <a:latin typeface="Calibri" panose="020F0502020204030204" pitchFamily="34" charset="0"/>
                          <a:ea typeface="宋体" panose="02010600030101010101" pitchFamily="2" charset="-122"/>
                        </a:rPr>
                        <a:t>0</a:t>
                      </a: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dirty="0">
                          <a:effectLst/>
                          <a:latin typeface="Calibri" panose="020F0502020204030204" pitchFamily="34" charset="0"/>
                          <a:ea typeface="宋体" panose="02010600030101010101" pitchFamily="2" charset="-122"/>
                        </a:rPr>
                        <a:t>9</a:t>
                      </a: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dirty="0">
                          <a:effectLst/>
                          <a:latin typeface="Calibri" panose="020F0502020204030204" pitchFamily="34" charset="0"/>
                          <a:ea typeface="宋体" panose="02010600030101010101" pitchFamily="2" charset="-122"/>
                        </a:rPr>
                        <a:t>9</a:t>
                      </a: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altLang="zh-CN" sz="1200" b="0" i="0" u="none" strike="noStrike" dirty="0">
                          <a:solidFill>
                            <a:srgbClr val="000000"/>
                          </a:solidFill>
                          <a:effectLst/>
                          <a:latin typeface="等线" panose="02010600030101010101" pitchFamily="2" charset="-122"/>
                          <a:ea typeface="等线" panose="02010600030101010101" pitchFamily="2" charset="-122"/>
                        </a:rPr>
                        <a:t>Ok</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 xmlns:a16="http://schemas.microsoft.com/office/drawing/2014/main" val="2130994721"/>
                  </a:ext>
                </a:extLst>
              </a:tr>
              <a:tr h="219985">
                <a:tc>
                  <a:txBody>
                    <a:bodyPr/>
                    <a:lstStyle/>
                    <a:p>
                      <a:pPr>
                        <a:spcAft>
                          <a:spcPts val="0"/>
                        </a:spcAft>
                      </a:pPr>
                      <a:r>
                        <a:rPr lang="en-US" sz="1100" dirty="0">
                          <a:solidFill>
                            <a:srgbClr val="000000"/>
                          </a:solidFill>
                          <a:effectLst/>
                          <a:latin typeface="Calibri" panose="020F0502020204030204" pitchFamily="34" charset="0"/>
                          <a:ea typeface="宋体" panose="02010600030101010101" pitchFamily="2" charset="-122"/>
                        </a:rPr>
                        <a:t>Ning </a:t>
                      </a: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a:spcAft>
                          <a:spcPts val="0"/>
                        </a:spcAft>
                      </a:pPr>
                      <a:r>
                        <a:rPr lang="en-US" sz="1100" dirty="0">
                          <a:solidFill>
                            <a:srgbClr val="000000"/>
                          </a:solidFill>
                          <a:effectLst/>
                          <a:latin typeface="Calibri" panose="020F0502020204030204" pitchFamily="34" charset="0"/>
                          <a:ea typeface="宋体" panose="02010600030101010101" pitchFamily="2" charset="-122"/>
                        </a:rPr>
                        <a:t>1</a:t>
                      </a: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extLst>
                  <a:ext uri="{0D108BD9-81ED-4DB2-BD59-A6C34878D82A}">
                    <a16:rowId xmlns="" xmlns:a16="http://schemas.microsoft.com/office/drawing/2014/main" val="2995864541"/>
                  </a:ext>
                </a:extLst>
              </a:tr>
              <a:tr h="219985">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Rui Du</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51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51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51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fontAlgn="b"/>
                      <a:r>
                        <a:rPr lang="en-US" altLang="zh-CN" sz="1200" b="0" i="0" u="none" strike="noStrike" dirty="0">
                          <a:solidFill>
                            <a:srgbClr val="000000"/>
                          </a:solidFill>
                          <a:effectLst/>
                          <a:latin typeface="等线" panose="02010600030101010101" pitchFamily="2" charset="-122"/>
                          <a:ea typeface="等线" panose="02010600030101010101" pitchFamily="2" charset="-122"/>
                        </a:rPr>
                        <a:t>Ok</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extLst>
                  <a:ext uri="{0D108BD9-81ED-4DB2-BD59-A6C34878D82A}">
                    <a16:rowId xmlns="" xmlns:a16="http://schemas.microsoft.com/office/drawing/2014/main" val="3996981589"/>
                  </a:ext>
                </a:extLst>
              </a:tr>
              <a:tr h="219985">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Shuling (Julia)</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5</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5</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5</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extLst>
                  <a:ext uri="{0D108BD9-81ED-4DB2-BD59-A6C34878D82A}">
                    <a16:rowId xmlns="" xmlns:a16="http://schemas.microsoft.com/office/drawing/2014/main" val="3685221812"/>
                  </a:ext>
                </a:extLst>
              </a:tr>
              <a:tr h="219985">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Stephan</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18</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7</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r">
                        <a:spcAft>
                          <a:spcPts val="0"/>
                        </a:spcAft>
                      </a:pPr>
                      <a:r>
                        <a:rPr lang="en-US" sz="1100" dirty="0">
                          <a:solidFill>
                            <a:srgbClr val="000000"/>
                          </a:solidFill>
                          <a:effectLst/>
                          <a:latin typeface="Calibri" panose="020F0502020204030204" pitchFamily="34" charset="0"/>
                          <a:ea typeface="宋体" panose="02010600030101010101" pitchFamily="2" charset="-122"/>
                        </a:rPr>
                        <a:t>18</a:t>
                      </a: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extLst>
                  <a:ext uri="{0D108BD9-81ED-4DB2-BD59-A6C34878D82A}">
                    <a16:rowId xmlns="" xmlns:a16="http://schemas.microsoft.com/office/drawing/2014/main" val="1312463791"/>
                  </a:ext>
                </a:extLst>
              </a:tr>
              <a:tr h="219985">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Xiandong</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9</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9</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9</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extLst>
                  <a:ext uri="{0D108BD9-81ED-4DB2-BD59-A6C34878D82A}">
                    <a16:rowId xmlns="" xmlns:a16="http://schemas.microsoft.com/office/drawing/2014/main" val="1349183664"/>
                  </a:ext>
                </a:extLst>
              </a:tr>
              <a:tr h="219985">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Zhuqing</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fontAlgn="b"/>
                      <a:r>
                        <a:rPr lang="en-US" altLang="zh-CN" sz="1200" b="0" i="0" u="none" strike="noStrike" dirty="0">
                          <a:solidFill>
                            <a:srgbClr val="000000"/>
                          </a:solidFill>
                          <a:effectLst/>
                          <a:latin typeface="等线" panose="02010600030101010101" pitchFamily="2" charset="-122"/>
                          <a:ea typeface="等线" panose="02010600030101010101" pitchFamily="2" charset="-122"/>
                        </a:rPr>
                        <a:t>Ok</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extLst>
                  <a:ext uri="{0D108BD9-81ED-4DB2-BD59-A6C34878D82A}">
                    <a16:rowId xmlns="" xmlns:a16="http://schemas.microsoft.com/office/drawing/2014/main" val="2865660413"/>
                  </a:ext>
                </a:extLst>
              </a:tr>
              <a:tr h="219985">
                <a:tc>
                  <a:txBody>
                    <a:bodyPr/>
                    <a:lstStyle/>
                    <a:p>
                      <a:endParaRPr lang="zh-CN" sz="1000">
                        <a:effectLst/>
                        <a:latin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endParaRPr lang="zh-CN" altLang="en-US"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 xmlns:a16="http://schemas.microsoft.com/office/drawing/2014/main" val="2510782417"/>
                  </a:ext>
                </a:extLst>
              </a:tr>
              <a:tr h="219985">
                <a:tc>
                  <a:txBody>
                    <a:bodyPr/>
                    <a:lstStyle/>
                    <a:p>
                      <a:pPr>
                        <a:spcAft>
                          <a:spcPts val="0"/>
                        </a:spcAft>
                      </a:pPr>
                      <a:r>
                        <a:rPr lang="en-US" sz="1100" b="1">
                          <a:effectLst/>
                          <a:latin typeface="Calibri" panose="020F0502020204030204" pitchFamily="34" charset="0"/>
                          <a:ea typeface="宋体" panose="02010600030101010101" pitchFamily="2" charset="-122"/>
                        </a:rPr>
                        <a:t>All</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308</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a:effectLst/>
                          <a:latin typeface="Calibri" panose="020F0502020204030204" pitchFamily="34" charset="0"/>
                          <a:ea typeface="宋体" panose="02010600030101010101" pitchFamily="2" charset="-122"/>
                        </a:rPr>
                        <a:t>50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a:effectLst/>
                          <a:latin typeface="Calibri" panose="020F0502020204030204" pitchFamily="34" charset="0"/>
                          <a:ea typeface="宋体" panose="02010600030101010101" pitchFamily="2" charset="-122"/>
                        </a:rPr>
                        <a:t>243</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a:effectLst/>
                          <a:latin typeface="Calibri" panose="020F0502020204030204" pitchFamily="34" charset="0"/>
                          <a:ea typeface="宋体" panose="02010600030101010101" pitchFamily="2" charset="-122"/>
                        </a:rPr>
                        <a:t>293</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 xmlns:a16="http://schemas.microsoft.com/office/drawing/2014/main" val="3499473319"/>
                  </a:ext>
                </a:extLst>
              </a:tr>
              <a:tr h="219985">
                <a:tc>
                  <a:txBody>
                    <a:bodyPr/>
                    <a:lstStyle/>
                    <a:p>
                      <a:endParaRPr lang="zh-CN" sz="1000">
                        <a:effectLst/>
                        <a:latin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b="1">
                          <a:solidFill>
                            <a:srgbClr val="FF0000"/>
                          </a:solidFill>
                          <a:effectLst/>
                          <a:latin typeface="Calibri" panose="020F0502020204030204" pitchFamily="34" charset="0"/>
                          <a:ea typeface="宋体" panose="02010600030101010101" pitchFamily="2" charset="-122"/>
                        </a:rPr>
                        <a:t>0.162337662</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b="1">
                          <a:solidFill>
                            <a:srgbClr val="FF0000"/>
                          </a:solidFill>
                          <a:effectLst/>
                          <a:latin typeface="Calibri" panose="020F0502020204030204" pitchFamily="34" charset="0"/>
                          <a:ea typeface="宋体" panose="02010600030101010101" pitchFamily="2" charset="-122"/>
                        </a:rPr>
                        <a:t>0.788961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b="1" dirty="0">
                          <a:solidFill>
                            <a:srgbClr val="FF0000"/>
                          </a:solidFill>
                          <a:effectLst/>
                          <a:latin typeface="Calibri" panose="020F0502020204030204" pitchFamily="34" charset="0"/>
                          <a:ea typeface="宋体" panose="02010600030101010101" pitchFamily="2" charset="-122"/>
                        </a:rPr>
                        <a:t>0.9512987</a:t>
                      </a: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endParaRPr lang="en-US" altLang="zh-CN" sz="1200" b="1" i="0" u="none" strike="noStrike" dirty="0">
                        <a:solidFill>
                          <a:srgbClr val="FF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 xmlns:a16="http://schemas.microsoft.com/office/drawing/2014/main" val="3353528664"/>
                  </a:ext>
                </a:extLst>
              </a:tr>
            </a:tbl>
          </a:graphicData>
        </a:graphic>
      </p:graphicFrame>
    </p:spTree>
    <p:extLst>
      <p:ext uri="{BB962C8B-B14F-4D97-AF65-F5344CB8AC3E}">
        <p14:creationId xmlns:p14="http://schemas.microsoft.com/office/powerpoint/2010/main" val="186701104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0" y="2514600"/>
            <a:ext cx="12192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March Plenary</a:t>
            </a:r>
            <a:endParaRPr lang="en-US" altLang="en-US" sz="4000" dirty="0">
              <a:solidFill>
                <a:srgbClr val="0000FF"/>
              </a:solidFill>
            </a:endParaRPr>
          </a:p>
          <a:p>
            <a:pPr algn="ctr">
              <a:buFontTx/>
              <a:buNone/>
            </a:pPr>
            <a:r>
              <a:rPr lang="en-US" altLang="zh-CN" sz="2800" dirty="0">
                <a:solidFill>
                  <a:srgbClr val="00B0F0"/>
                </a:solidFill>
                <a:cs typeface="Times New Roman" panose="02020603050405020304" pitchFamily="18" charset="0"/>
              </a:rPr>
              <a:t>March 11    (Monday PM 2), 16:00-18:00  Denver time</a:t>
            </a:r>
          </a:p>
          <a:p>
            <a:pPr lvl="1"/>
            <a:endParaRPr lang="en-US" altLang="en-US" sz="3600" dirty="0"/>
          </a:p>
          <a:p>
            <a:pPr lvl="1"/>
            <a:endParaRPr lang="en-US" altLang="en-US" sz="3600" dirty="0"/>
          </a:p>
        </p:txBody>
      </p:sp>
    </p:spTree>
    <p:extLst>
      <p:ext uri="{BB962C8B-B14F-4D97-AF65-F5344CB8AC3E}">
        <p14:creationId xmlns:p14="http://schemas.microsoft.com/office/powerpoint/2010/main" val="3976072073"/>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515</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4000, 4001, 4010, 4011, 4012, 4016, 4018, 4019, 4030, 4075, 4077, 4101, 4103, 4104, 4105, 4106, 4107, 4108, 4109, 4110, 4111, 4112, 4113, 4114, 4115, 4116, 4120, 4122, 4123, 4124, 4125, 4126, 4133, 4134, 4135, 4138, 4140, 4141, 4147, 4254, 4255, 4266, 4269, 4275, 4276, 4277, 4286, 4290</a:t>
            </a:r>
          </a:p>
          <a:p>
            <a:pPr lvl="1" algn="just">
              <a:buFont typeface="Arial" panose="020B0604020202020204" pitchFamily="34" charset="0"/>
              <a:buChar char="–"/>
              <a:defRPr/>
            </a:pPr>
            <a:r>
              <a:rPr lang="en-US" altLang="zh-CN" sz="1600" dirty="0"/>
              <a:t>as specified in doc.: 11-24/0327r0 ‘Proposed resolutions for editorial comments on D3.0’.</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pt-BR" altLang="zh-CN" sz="1800" b="1" kern="0" dirty="0"/>
              <a:t>Claudio da Silva 		</a:t>
            </a:r>
            <a:r>
              <a:rPr lang="en-US" altLang="zh-CN" sz="1800" b="1" kern="0" dirty="0"/>
              <a:t>Second: Sang Kim</a:t>
            </a:r>
          </a:p>
          <a:p>
            <a:pPr marL="342900" lvl="1" indent="-342900" algn="just">
              <a:buFont typeface="Arial" panose="020B0604020202020204" pitchFamily="34" charset="0"/>
              <a:buChar char="•"/>
              <a:defRPr/>
            </a:pPr>
            <a:r>
              <a:rPr lang="en-US" altLang="zh-CN" sz="1800" b="1" kern="0" dirty="0"/>
              <a:t>Result</a:t>
            </a:r>
            <a:r>
              <a:rPr lang="en-US" altLang="zh-CN" sz="1800" b="1" kern="0" dirty="0" smtClean="0"/>
              <a: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0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11-24/0327r0 ‘Proposed resolutions for editorial comments on D3.0</a:t>
            </a:r>
            <a:r>
              <a:rPr lang="en-US" altLang="zh-CN" dirty="0" smtClean="0"/>
              <a:t>’.</a:t>
            </a:r>
            <a:endParaRPr lang="en-US" altLang="zh-CN" kern="0" dirty="0"/>
          </a:p>
        </p:txBody>
      </p:sp>
    </p:spTree>
    <p:extLst>
      <p:ext uri="{BB962C8B-B14F-4D97-AF65-F5344CB8AC3E}">
        <p14:creationId xmlns:p14="http://schemas.microsoft.com/office/powerpoint/2010/main" val="1258990633"/>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516</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4047 </a:t>
            </a:r>
          </a:p>
          <a:p>
            <a:pPr lvl="1" algn="just">
              <a:buFont typeface="Arial" panose="020B0604020202020204" pitchFamily="34" charset="0"/>
              <a:buChar char="–"/>
              <a:defRPr/>
            </a:pPr>
            <a:r>
              <a:rPr lang="en-US" altLang="zh-CN" sz="1600" dirty="0"/>
              <a:t>as specified in doc.: </a:t>
            </a:r>
            <a:r>
              <a:rPr lang="en-US" altLang="zh-CN" sz="1600" dirty="0" smtClean="0"/>
              <a:t>24/0333r0</a:t>
            </a:r>
            <a:endParaRPr lang="en-US" altLang="zh-CN" sz="160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pt-BR" altLang="zh-CN" sz="1800" b="1" kern="0" dirty="0"/>
              <a:t>Claudio da Silva </a:t>
            </a:r>
            <a:r>
              <a:rPr lang="en-US" altLang="zh-CN" sz="1800" b="1" kern="0" dirty="0"/>
              <a:t>	</a:t>
            </a:r>
            <a:r>
              <a:rPr lang="en-US" altLang="zh-CN" sz="1800" b="1" dirty="0"/>
              <a:t>	</a:t>
            </a:r>
            <a:r>
              <a:rPr lang="en-US" altLang="zh-CN" sz="1800" b="1" kern="0" dirty="0"/>
              <a:t>Second: Ali Raissinia</a:t>
            </a:r>
          </a:p>
          <a:p>
            <a:pPr marL="342900" lvl="1" indent="-342900" algn="just">
              <a:buFont typeface="Arial" panose="020B0604020202020204" pitchFamily="34" charset="0"/>
              <a:buChar char="•"/>
              <a:defRPr/>
            </a:pPr>
            <a:r>
              <a:rPr lang="en-US" altLang="zh-CN" sz="1800" b="1" kern="0" dirty="0"/>
              <a:t>Result</a:t>
            </a:r>
            <a:r>
              <a:rPr lang="en-US" altLang="zh-CN" sz="1800" b="1" kern="0" dirty="0" smtClean="0"/>
              <a: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smtClean="0"/>
              <a:t>24/0333r0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550797791"/>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517</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4164, 4166, 4173, 4258, 4282, 4283, 4293</a:t>
            </a:r>
          </a:p>
          <a:p>
            <a:pPr lvl="1" algn="just">
              <a:buFont typeface="Arial" panose="020B0604020202020204" pitchFamily="34" charset="0"/>
              <a:buChar char="–"/>
              <a:defRPr/>
            </a:pPr>
            <a:r>
              <a:rPr lang="en-US" altLang="zh-CN" sz="1600" dirty="0"/>
              <a:t>as specified in doc.: 24/0207r1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Atsushi Shirakawa 	</a:t>
            </a:r>
            <a:r>
              <a:rPr lang="en-US" altLang="zh-CN" sz="1800" b="1" dirty="0"/>
              <a:t>	</a:t>
            </a:r>
            <a:r>
              <a:rPr lang="en-US" altLang="zh-CN" sz="1800" b="1" kern="0" dirty="0"/>
              <a:t>Second: Sang Kim</a:t>
            </a:r>
          </a:p>
          <a:p>
            <a:pPr marL="342900" lvl="1" indent="-342900" algn="just">
              <a:buFont typeface="Arial" panose="020B0604020202020204" pitchFamily="34" charset="0"/>
              <a:buChar char="•"/>
              <a:defRPr/>
            </a:pPr>
            <a:r>
              <a:rPr lang="en-US" altLang="zh-CN" sz="1800" b="1" kern="0" dirty="0"/>
              <a:t>Result</a:t>
            </a:r>
            <a:r>
              <a:rPr lang="en-US" altLang="zh-CN" sz="1800" b="1" kern="0" dirty="0" smtClean="0"/>
              <a: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24/0207r1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658994891"/>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518</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4031, 4165, 4298, 4300</a:t>
            </a:r>
          </a:p>
          <a:p>
            <a:pPr lvl="1" algn="just">
              <a:buFont typeface="Arial" panose="020B0604020202020204" pitchFamily="34" charset="0"/>
              <a:buChar char="–"/>
              <a:defRPr/>
            </a:pPr>
            <a:r>
              <a:rPr lang="en-US" altLang="zh-CN" sz="1600" dirty="0"/>
              <a:t>as specified in doc.: 24/0351r2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Du</a:t>
            </a:r>
            <a:r>
              <a:rPr lang="en-US" altLang="zh-CN" sz="1800" b="1" kern="0" dirty="0"/>
              <a:t>	</a:t>
            </a:r>
            <a:r>
              <a:rPr lang="en-US" altLang="zh-CN" sz="1800" b="1" dirty="0"/>
              <a:t>	</a:t>
            </a:r>
            <a:r>
              <a:rPr lang="en-US" altLang="zh-CN" sz="1800" b="1" kern="0" dirty="0"/>
              <a:t>Second: </a:t>
            </a:r>
            <a:r>
              <a:rPr lang="en-US" altLang="zh-CN" sz="1800" b="1" kern="0" dirty="0" err="1"/>
              <a:t>Zhuqing</a:t>
            </a:r>
            <a:r>
              <a:rPr lang="en-US" altLang="zh-CN" sz="1800" b="1" kern="0" dirty="0"/>
              <a:t> Tang</a:t>
            </a:r>
          </a:p>
          <a:p>
            <a:pPr marL="342900" lvl="1" indent="-342900" algn="just">
              <a:buFont typeface="Arial" panose="020B0604020202020204" pitchFamily="34" charset="0"/>
              <a:buChar char="•"/>
              <a:defRPr/>
            </a:pPr>
            <a:r>
              <a:rPr lang="en-US" altLang="zh-CN" sz="1800" b="1" kern="0" dirty="0"/>
              <a:t>Result</a:t>
            </a:r>
            <a:r>
              <a:rPr lang="en-US" altLang="zh-CN" sz="1800" b="1" kern="0" dirty="0" smtClean="0"/>
              <a: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24/0351r2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28587774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519</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4121, 4132, 4130, 4131</a:t>
            </a:r>
          </a:p>
          <a:p>
            <a:pPr lvl="1" algn="just">
              <a:buFont typeface="Arial" panose="020B0604020202020204" pitchFamily="34" charset="0"/>
              <a:buChar char="–"/>
              <a:defRPr/>
            </a:pPr>
            <a:r>
              <a:rPr lang="en-US" altLang="zh-CN" sz="1600" dirty="0"/>
              <a:t>as specified in doc.: 11-24-361r2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a:t>Result</a:t>
            </a:r>
            <a:r>
              <a:rPr lang="en-US" altLang="zh-CN" sz="1800" b="1" kern="0" dirty="0" smtClean="0"/>
              <a: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11-24-361r2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74940458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520</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4079, 4081 and 4204</a:t>
            </a:r>
          </a:p>
          <a:p>
            <a:pPr lvl="1" algn="just">
              <a:buFont typeface="Arial" panose="020B0604020202020204" pitchFamily="34" charset="0"/>
              <a:buChar char="–"/>
              <a:defRPr/>
            </a:pPr>
            <a:r>
              <a:rPr lang="en-US" altLang="zh-CN" sz="1600" dirty="0"/>
              <a:t>as specified in doc.: 11-24/0307r1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a:t>
            </a:r>
            <a:r>
              <a:rPr lang="en-US" altLang="zh-CN" sz="1800" b="1" kern="0" dirty="0" err="1"/>
              <a:t>Zhuqing</a:t>
            </a:r>
            <a:r>
              <a:rPr lang="en-US" altLang="zh-CN" sz="1800" b="1" kern="0" dirty="0"/>
              <a:t> Tang</a:t>
            </a:r>
          </a:p>
          <a:p>
            <a:pPr marL="342900" lvl="1" indent="-342900" algn="just">
              <a:buFont typeface="Arial" panose="020B0604020202020204" pitchFamily="34" charset="0"/>
              <a:buChar char="•"/>
              <a:defRPr/>
            </a:pPr>
            <a:r>
              <a:rPr lang="en-US" altLang="zh-CN" sz="1800" b="1" kern="0" dirty="0"/>
              <a:t>Result</a:t>
            </a:r>
            <a:r>
              <a:rPr lang="en-US" altLang="zh-CN" sz="1800" b="1" kern="0" dirty="0" smtClean="0"/>
              <a: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11-24/0307r1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79418070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521</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4005, 4026, 4027, 4028, 4029, 4070</a:t>
            </a:r>
          </a:p>
          <a:p>
            <a:pPr lvl="1" algn="just">
              <a:buFont typeface="Arial" panose="020B0604020202020204" pitchFamily="34" charset="0"/>
              <a:buChar char="–"/>
              <a:defRPr/>
            </a:pPr>
            <a:r>
              <a:rPr lang="en-US" altLang="zh-CN" sz="1600" dirty="0"/>
              <a:t>as specified in doc.: 11-24/0301r1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Zhuqing</a:t>
            </a:r>
            <a:r>
              <a:rPr lang="en-US" altLang="zh-CN" sz="1800" b="1" kern="0" dirty="0"/>
              <a:t> Tang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a:t>Result</a:t>
            </a:r>
            <a:r>
              <a:rPr lang="en-US" altLang="zh-CN" sz="1800" b="1" kern="0" dirty="0" smtClean="0"/>
              <a: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11-24/0301r1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7842689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57200" y="1524000"/>
            <a:ext cx="11277600" cy="4114800"/>
          </a:xfrm>
        </p:spPr>
        <p:txBody>
          <a:bodyPr/>
          <a:lstStyle/>
          <a:p>
            <a:r>
              <a:rPr lang="en-US" altLang="en-US" sz="2000" dirty="0"/>
              <a:t>Please announce your affiliation when you first address the group during a meeting slot</a:t>
            </a:r>
          </a:p>
          <a:p>
            <a:r>
              <a:rPr lang="en-US" altLang="en-US" sz="2000" dirty="0"/>
              <a:t>Cell Phones to be silent or Off</a:t>
            </a:r>
          </a:p>
          <a:p>
            <a:r>
              <a:rPr lang="en-US" altLang="en-US" sz="2000" dirty="0"/>
              <a:t>Attendance recording procedures</a:t>
            </a:r>
          </a:p>
          <a:p>
            <a:pPr lvl="1"/>
            <a:r>
              <a:rPr lang="en-US" altLang="zh-CN" sz="1800" u="sng" dirty="0">
                <a:hlinkClick r:id="rId3"/>
              </a:rPr>
              <a:t>https://imat.ieee.org/attendance</a:t>
            </a:r>
            <a:r>
              <a:rPr lang="en-US" altLang="zh-CN" sz="1800" dirty="0"/>
              <a:t> </a:t>
            </a:r>
            <a:endParaRPr lang="en-US" altLang="en-US" sz="1800" dirty="0"/>
          </a:p>
          <a:p>
            <a:r>
              <a:rPr lang="en-US" altLang="en-US" sz="2000" dirty="0"/>
              <a:t>Documentation</a:t>
            </a:r>
          </a:p>
          <a:p>
            <a:pPr lvl="1" algn="just"/>
            <a:r>
              <a:rPr lang="en-US" altLang="en-US" sz="1800" dirty="0">
                <a:hlinkClick r:id="rId4"/>
              </a:rPr>
              <a:t>http://mentor.ieee.org</a:t>
            </a:r>
            <a:endParaRPr lang="en-US" altLang="en-US" sz="1800" dirty="0"/>
          </a:p>
          <a:p>
            <a:pPr lvl="1" algn="just"/>
            <a:r>
              <a:rPr lang="en-US" altLang="en-US" sz="1800" dirty="0"/>
              <a:t>Use “</a:t>
            </a:r>
            <a:r>
              <a:rPr lang="en-US" altLang="ja-JP" sz="1800" dirty="0" err="1">
                <a:solidFill>
                  <a:srgbClr val="0000FF"/>
                </a:solidFill>
              </a:rPr>
              <a:t>TGbf</a:t>
            </a:r>
            <a:r>
              <a:rPr lang="en-US" altLang="en-US" sz="1800" dirty="0"/>
              <a:t>”</a:t>
            </a:r>
            <a:r>
              <a:rPr lang="en-US" altLang="ja-JP" sz="1800" dirty="0"/>
              <a:t> for submission</a:t>
            </a:r>
          </a:p>
          <a:p>
            <a:pPr lvl="1" algn="just"/>
            <a:r>
              <a:rPr lang="en-US" altLang="en-US" sz="1800" dirty="0"/>
              <a:t>If you plan to make a submission, be sure it does not contain company logos or advertising</a:t>
            </a:r>
          </a:p>
          <a:p>
            <a:pPr lvl="1" algn="just"/>
            <a:r>
              <a:rPr lang="en-US" altLang="en-US" sz="1800" b="1" dirty="0">
                <a:solidFill>
                  <a:srgbClr val="FF0000"/>
                </a:solidFill>
              </a:rPr>
              <a:t>Documents are prepared by individuals, not companies</a:t>
            </a:r>
          </a:p>
          <a:p>
            <a:r>
              <a:rPr lang="en-US" altLang="en-US" sz="2000" dirty="0"/>
              <a:t>Questions on Voting status, Ballot pool, Access to Reflector, Documentation,  Member</a:t>
            </a:r>
            <a:r>
              <a:rPr lang="en-US" altLang="ja-JP" sz="2000" dirty="0"/>
              <a:t>’s Area</a:t>
            </a:r>
          </a:p>
          <a:p>
            <a:pPr lvl="1"/>
            <a:r>
              <a:rPr lang="en-US" altLang="en-US" sz="1800" dirty="0"/>
              <a:t>Contact Jon Rosdahl –  </a:t>
            </a:r>
            <a:r>
              <a:rPr lang="en-US" altLang="en-US" sz="1800" dirty="0">
                <a:hlinkClick r:id="rId5"/>
              </a:rPr>
              <a:t>jrosdahl@ieee.org</a:t>
            </a:r>
            <a:endParaRPr lang="zh-CN" altLang="en-US" dirty="0"/>
          </a:p>
        </p:txBody>
      </p:sp>
      <p:sp>
        <p:nvSpPr>
          <p:cNvPr id="8196"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Meeting Protocol, Attendance, Voting &amp; Document Status</a:t>
            </a:r>
            <a:endParaRPr lang="en-US" altLang="en-US" sz="3200" dirty="0">
              <a:solidFill>
                <a:schemeClr val="tx2"/>
              </a:solidFill>
            </a:endParaRP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522</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4022, 4023, 4024, 4025, 4072, 4159, 4161, 4252</a:t>
            </a:r>
          </a:p>
          <a:p>
            <a:pPr lvl="1" algn="just">
              <a:buFont typeface="Arial" panose="020B0604020202020204" pitchFamily="34" charset="0"/>
              <a:buChar char="–"/>
              <a:defRPr/>
            </a:pPr>
            <a:r>
              <a:rPr lang="en-US" altLang="zh-CN" sz="1600" dirty="0"/>
              <a:t>as specified in doc.: 11-24/0302r1.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Zhuqing</a:t>
            </a:r>
            <a:r>
              <a:rPr lang="en-US" altLang="zh-CN" sz="1800" b="1" kern="0" dirty="0"/>
              <a:t> Tang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a:t>Result</a:t>
            </a:r>
            <a:r>
              <a:rPr lang="en-US" altLang="zh-CN" sz="1800" b="1" kern="0" dirty="0" smtClean="0"/>
              <a: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11-24/0302r1.</a:t>
            </a:r>
            <a:endParaRPr lang="zh-CN" altLang="zh-CN"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71731828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523</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4167 and 4168</a:t>
            </a:r>
          </a:p>
          <a:p>
            <a:pPr lvl="1" algn="just">
              <a:buFont typeface="Arial" panose="020B0604020202020204" pitchFamily="34" charset="0"/>
              <a:buChar char="–"/>
              <a:defRPr/>
            </a:pPr>
            <a:r>
              <a:rPr lang="en-US" altLang="zh-CN" sz="1600" dirty="0"/>
              <a:t>as specified in doc.: 11-24/0314r1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Du</a:t>
            </a:r>
            <a:r>
              <a:rPr lang="en-US" altLang="zh-CN" sz="1800" b="1" kern="0" dirty="0"/>
              <a:t>	</a:t>
            </a:r>
            <a:r>
              <a:rPr lang="en-US" altLang="zh-CN" sz="1800" b="1" dirty="0"/>
              <a:t>	</a:t>
            </a:r>
            <a:r>
              <a:rPr lang="en-US" altLang="zh-CN" sz="1800" b="1" kern="0" dirty="0"/>
              <a:t>Second: Chris Beg</a:t>
            </a:r>
          </a:p>
          <a:p>
            <a:pPr marL="342900" lvl="1" indent="-342900" algn="just">
              <a:buFont typeface="Arial" panose="020B0604020202020204" pitchFamily="34" charset="0"/>
              <a:buChar char="•"/>
              <a:defRPr/>
            </a:pPr>
            <a:r>
              <a:rPr lang="en-US" altLang="zh-CN" sz="1800" b="1" kern="0" dirty="0"/>
              <a:t>Result</a:t>
            </a:r>
            <a:r>
              <a:rPr lang="en-US" altLang="zh-CN" sz="1800" b="1" kern="0" dirty="0" smtClean="0"/>
              <a: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11-24/0314r1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77468840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524</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4040, 4041, 4042, 4043, 4044, 4142, 4143, 4279</a:t>
            </a:r>
          </a:p>
          <a:p>
            <a:pPr lvl="1" algn="just">
              <a:buFont typeface="Arial" panose="020B0604020202020204" pitchFamily="34" charset="0"/>
              <a:buChar char="–"/>
              <a:defRPr/>
            </a:pPr>
            <a:r>
              <a:rPr lang="en-US" altLang="zh-CN" sz="1600" dirty="0"/>
              <a:t>as specified in doc.: 11-24/0149r1 ‘LB281 Reporting CID Resolutions’</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Chris Beg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a:t>Result</a:t>
            </a:r>
            <a:r>
              <a:rPr lang="en-US" altLang="zh-CN" sz="1800" b="1" kern="0" dirty="0" smtClean="0"/>
              <a: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11-24/0149r1 ‘LB281 Reporting CID Resolutions’</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7003006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525</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4038, 4057, 4146, 4169, 4170, 4214, 4215, 4216, 4217, 4218, 4219, 4260</a:t>
            </a:r>
          </a:p>
          <a:p>
            <a:pPr lvl="1" algn="just">
              <a:buFont typeface="Arial" panose="020B0604020202020204" pitchFamily="34" charset="0"/>
              <a:buChar char="–"/>
              <a:defRPr/>
            </a:pPr>
            <a:r>
              <a:rPr lang="en-US" altLang="zh-CN" sz="1600" dirty="0"/>
              <a:t>as specified in doc.: 24/0310r0</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Atsushi Shirakawa 	</a:t>
            </a:r>
            <a:r>
              <a:rPr lang="en-US" altLang="zh-CN" sz="1800" b="1" dirty="0"/>
              <a:t>	</a:t>
            </a:r>
            <a:r>
              <a:rPr lang="en-US" altLang="zh-CN" sz="1800" b="1" kern="0" dirty="0"/>
              <a:t>Second: Chris Beg</a:t>
            </a:r>
          </a:p>
          <a:p>
            <a:pPr marL="342900" lvl="1" indent="-342900" algn="just">
              <a:buFont typeface="Arial" panose="020B0604020202020204" pitchFamily="34" charset="0"/>
              <a:buChar char="•"/>
              <a:defRPr/>
            </a:pPr>
            <a:r>
              <a:rPr lang="en-US" altLang="zh-CN" sz="1800" b="1" kern="0" dirty="0"/>
              <a:t>Result</a:t>
            </a:r>
            <a:r>
              <a:rPr lang="en-US" altLang="zh-CN" sz="1800" b="1" kern="0" dirty="0" smtClean="0"/>
              <a: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24/0310r0</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08102334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526</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CIDs:4267, 4268, 4270, and 4271</a:t>
            </a:r>
          </a:p>
          <a:p>
            <a:pPr lvl="1" algn="just">
              <a:buFont typeface="Arial" panose="020B0604020202020204" pitchFamily="34" charset="0"/>
              <a:buChar char="–"/>
              <a:defRPr/>
            </a:pPr>
            <a:r>
              <a:rPr lang="en-US" altLang="zh-CN" sz="1600" dirty="0" smtClean="0"/>
              <a:t>As </a:t>
            </a:r>
            <a:r>
              <a:rPr lang="en-US" altLang="zh-CN" sz="1600" dirty="0"/>
              <a:t>specified in doc.: 11-24/0383r1 </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Narengerile </a:t>
            </a:r>
            <a:r>
              <a:rPr lang="en-US" altLang="zh-CN" sz="1800" b="1" kern="0" dirty="0"/>
              <a:t>	</a:t>
            </a:r>
            <a:r>
              <a:rPr lang="en-US" altLang="zh-CN" sz="1800" b="1" dirty="0"/>
              <a:t>	</a:t>
            </a:r>
            <a:r>
              <a:rPr lang="en-US" altLang="zh-CN" sz="1800" b="1" kern="0" dirty="0"/>
              <a:t>Second: </a:t>
            </a:r>
            <a:r>
              <a:rPr lang="en-US" altLang="zh-CN" sz="1800" b="1" kern="0" dirty="0" err="1"/>
              <a:t>Zhuqing</a:t>
            </a:r>
            <a:r>
              <a:rPr lang="en-US" altLang="zh-CN" sz="1800" b="1" kern="0" dirty="0"/>
              <a:t> Tang</a:t>
            </a:r>
          </a:p>
          <a:p>
            <a:pPr marL="342900" lvl="1" indent="-342900" algn="just">
              <a:buFont typeface="Arial" panose="020B0604020202020204" pitchFamily="34" charset="0"/>
              <a:buChar char="•"/>
              <a:defRPr/>
            </a:pPr>
            <a:r>
              <a:rPr lang="en-US" altLang="zh-CN" sz="1800" b="1" kern="0" dirty="0"/>
              <a:t>Result</a:t>
            </a:r>
            <a:r>
              <a:rPr lang="en-US" altLang="zh-CN" sz="1800" b="1" kern="0" dirty="0" smtClean="0"/>
              <a: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 </a:t>
            </a:r>
            <a:r>
              <a:rPr lang="en-US" altLang="zh-CN" dirty="0"/>
              <a:t>11-24/0383r1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468601181"/>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527</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4195 and 4071</a:t>
            </a:r>
          </a:p>
          <a:p>
            <a:pPr lvl="1" algn="just">
              <a:buFont typeface="Arial" panose="020B0604020202020204" pitchFamily="34" charset="0"/>
              <a:buChar char="–"/>
              <a:defRPr/>
            </a:pPr>
            <a:r>
              <a:rPr lang="en-US" altLang="zh-CN" sz="1600" dirty="0" smtClean="0"/>
              <a:t>As </a:t>
            </a:r>
            <a:r>
              <a:rPr lang="en-US" altLang="zh-CN" sz="1600" dirty="0"/>
              <a:t>specified in doc.: 11-24/0308r0</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Du</a:t>
            </a:r>
            <a:r>
              <a:rPr lang="en-US" altLang="zh-CN" sz="1800" b="1" kern="0" dirty="0"/>
              <a:t>	</a:t>
            </a:r>
            <a:r>
              <a:rPr lang="en-US" altLang="zh-CN" sz="1800" b="1" dirty="0"/>
              <a:t>	</a:t>
            </a:r>
            <a:r>
              <a:rPr lang="en-US" altLang="zh-CN" sz="1800" b="1" kern="0" dirty="0"/>
              <a:t>Second: </a:t>
            </a:r>
            <a:r>
              <a:rPr lang="en-US" altLang="zh-CN" sz="1800" b="1" kern="0" dirty="0" err="1"/>
              <a:t>Zhuqing</a:t>
            </a:r>
            <a:r>
              <a:rPr lang="en-US" altLang="zh-CN" sz="1800" b="1" kern="0" dirty="0"/>
              <a:t> Tang</a:t>
            </a:r>
          </a:p>
          <a:p>
            <a:pPr marL="342900" lvl="1" indent="-342900" algn="just">
              <a:buFont typeface="Arial" panose="020B0604020202020204" pitchFamily="34" charset="0"/>
              <a:buChar char="•"/>
              <a:defRPr/>
            </a:pPr>
            <a:r>
              <a:rPr lang="en-US" altLang="zh-CN" sz="1800" b="1" kern="0" dirty="0"/>
              <a:t>Result</a:t>
            </a:r>
            <a:r>
              <a:rPr lang="en-US" altLang="zh-CN" sz="1800" b="1" kern="0" dirty="0" smtClean="0"/>
              <a: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 </a:t>
            </a:r>
            <a:r>
              <a:rPr lang="en-US" altLang="zh-CN" dirty="0"/>
              <a:t>11-24/0308r0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130402204"/>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528</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dirty="0"/>
              <a:t>Move to approve “Rejected” resolutions to the CIDs:</a:t>
            </a:r>
            <a:endParaRPr lang="en-US" altLang="zh-CN" sz="1800" b="1" kern="0" dirty="0"/>
          </a:p>
          <a:p>
            <a:pPr lvl="1" algn="just">
              <a:buFont typeface="Arial" panose="020B0604020202020204" pitchFamily="34" charset="0"/>
              <a:buChar char="–"/>
              <a:defRPr/>
            </a:pPr>
            <a:r>
              <a:rPr lang="en-US" altLang="zh-CN" sz="1600" dirty="0"/>
              <a:t>CID: 4196</a:t>
            </a:r>
            <a:endParaRPr lang="zh-CN" altLang="zh-CN" sz="1600" dirty="0"/>
          </a:p>
          <a:p>
            <a:pPr marL="342900" lvl="1" indent="-342900" algn="just">
              <a:buFont typeface="Arial" panose="020B0604020202020204" pitchFamily="34" charset="0"/>
              <a:buChar char="•"/>
              <a:defRPr/>
            </a:pPr>
            <a:r>
              <a:rPr lang="en-US" altLang="zh-CN" sz="1800" b="1" dirty="0"/>
              <a:t>With the following rejection reason: “The commenter has withdrawn the comment”.</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a:t>
            </a:r>
            <a:r>
              <a:rPr lang="en-US" altLang="zh-CN" sz="1800" b="1" kern="0" dirty="0" smtClean="0"/>
              <a:t>: Rui Du </a:t>
            </a:r>
            <a:r>
              <a:rPr lang="en-US" altLang="zh-CN" sz="1800" b="1" kern="0" dirty="0"/>
              <a:t>	</a:t>
            </a:r>
            <a:r>
              <a:rPr lang="en-US" altLang="zh-CN" sz="1800" b="1" dirty="0"/>
              <a:t>	</a:t>
            </a:r>
            <a:r>
              <a:rPr lang="en-US" altLang="zh-CN" sz="1800" b="1" kern="0" dirty="0"/>
              <a:t>Second: </a:t>
            </a:r>
            <a:r>
              <a:rPr lang="en-US" altLang="zh-CN" sz="1800" b="1" kern="0" dirty="0" err="1"/>
              <a:t>Zhuqing</a:t>
            </a:r>
            <a:r>
              <a:rPr lang="en-US" altLang="zh-CN" sz="1800" b="1" kern="0" dirty="0"/>
              <a:t> Tang</a:t>
            </a:r>
          </a:p>
          <a:p>
            <a:pPr marL="342900" lvl="1" indent="-342900" algn="just">
              <a:buFont typeface="Arial" panose="020B0604020202020204" pitchFamily="34" charset="0"/>
              <a:buChar char="•"/>
              <a:defRPr/>
            </a:pPr>
            <a:r>
              <a:rPr lang="en-US" altLang="zh-CN" sz="1800" b="1" kern="0" dirty="0"/>
              <a:t>Result</a:t>
            </a:r>
            <a:r>
              <a:rPr lang="en-US" altLang="zh-CN" sz="1800" b="1" kern="0" dirty="0" smtClean="0"/>
              <a: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p:txBody>
      </p:sp>
    </p:spTree>
    <p:extLst>
      <p:ext uri="{BB962C8B-B14F-4D97-AF65-F5344CB8AC3E}">
        <p14:creationId xmlns:p14="http://schemas.microsoft.com/office/powerpoint/2010/main" val="967454357"/>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529</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4294, 4297</a:t>
            </a:r>
          </a:p>
          <a:p>
            <a:pPr lvl="1" algn="just">
              <a:buFont typeface="Arial" panose="020B0604020202020204" pitchFamily="34" charset="0"/>
              <a:buChar char="–"/>
              <a:defRPr/>
            </a:pPr>
            <a:r>
              <a:rPr lang="en-US" altLang="zh-CN" sz="1600" dirty="0"/>
              <a:t>as specified in doc.: 24/0336r0</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Atsushi Shirakawa </a:t>
            </a:r>
            <a:r>
              <a:rPr lang="en-US" altLang="zh-CN" sz="1800" b="1" kern="0" dirty="0" smtClean="0"/>
              <a:t>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a:t>Result</a:t>
            </a:r>
            <a:r>
              <a:rPr lang="en-US" altLang="zh-CN" sz="1800" b="1" kern="0" dirty="0" smtClean="0"/>
              <a: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24/0336r0</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062466290"/>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0" y="2514600"/>
            <a:ext cx="12192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March Plenary</a:t>
            </a:r>
            <a:endParaRPr lang="en-US" altLang="en-US" sz="4000" dirty="0">
              <a:solidFill>
                <a:srgbClr val="0000FF"/>
              </a:solidFill>
            </a:endParaRPr>
          </a:p>
          <a:p>
            <a:pPr algn="ctr">
              <a:buFontTx/>
              <a:buNone/>
            </a:pPr>
            <a:r>
              <a:rPr lang="en-US" altLang="zh-CN" sz="2800" dirty="0">
                <a:solidFill>
                  <a:srgbClr val="00B0F0"/>
                </a:solidFill>
                <a:cs typeface="Times New Roman" panose="02020603050405020304" pitchFamily="18" charset="0"/>
              </a:rPr>
              <a:t>March </a:t>
            </a:r>
            <a:r>
              <a:rPr lang="en-US" altLang="zh-CN" sz="2800" dirty="0" smtClean="0">
                <a:solidFill>
                  <a:srgbClr val="00B0F0"/>
                </a:solidFill>
                <a:cs typeface="Times New Roman" panose="02020603050405020304" pitchFamily="18" charset="0"/>
              </a:rPr>
              <a:t>12    </a:t>
            </a:r>
            <a:r>
              <a:rPr lang="en-US" altLang="zh-CN" sz="2800" dirty="0">
                <a:solidFill>
                  <a:srgbClr val="00B0F0"/>
                </a:solidFill>
                <a:cs typeface="Times New Roman" panose="02020603050405020304" pitchFamily="18" charset="0"/>
              </a:rPr>
              <a:t>(Monday PM 2), 16:00-18:00  Denver time</a:t>
            </a:r>
          </a:p>
          <a:p>
            <a:pPr lvl="1"/>
            <a:endParaRPr lang="en-US" altLang="en-US" sz="3600" dirty="0"/>
          </a:p>
          <a:p>
            <a:pPr lvl="1"/>
            <a:endParaRPr lang="en-US" altLang="en-US" sz="3600" dirty="0"/>
          </a:p>
        </p:txBody>
      </p:sp>
    </p:spTree>
    <p:extLst>
      <p:ext uri="{BB962C8B-B14F-4D97-AF65-F5344CB8AC3E}">
        <p14:creationId xmlns:p14="http://schemas.microsoft.com/office/powerpoint/2010/main" val="3096877528"/>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530</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4272, 4273, 4274, 4076, 4139, 4089, 4137, 4302, 4303, 4182, 4183, 4205, 4206, 4002, 4003, 4213, 4220, 4221, 4223, 4224, 4225, 4227, 4228, 4229, 4230, 4231, 4232, 4233, 4234, 4235, 4236, 4237, 4238, 4239, 4240, 4241, 4263, 4265, 4222, 4226, 4198, 4305, 4069</a:t>
            </a:r>
          </a:p>
          <a:p>
            <a:pPr lvl="1" algn="just">
              <a:buFont typeface="Arial" panose="020B0604020202020204" pitchFamily="34" charset="0"/>
              <a:buChar char="–"/>
              <a:defRPr/>
            </a:pPr>
            <a:r>
              <a:rPr lang="en-US" altLang="zh-CN" sz="1600" dirty="0"/>
              <a:t>as specified in doc</a:t>
            </a:r>
            <a:r>
              <a:rPr lang="en-US" altLang="zh-CN" sz="1600" dirty="0" smtClean="0"/>
              <a:t>.: </a:t>
            </a:r>
            <a:r>
              <a:rPr lang="en-US" altLang="zh-CN" sz="1600" dirty="0"/>
              <a:t>11-24/0370r2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kern="0" dirty="0" smtClean="0"/>
              <a:t> </a:t>
            </a:r>
            <a:r>
              <a:rPr lang="en-US" altLang="zh-CN" sz="1800" b="1" kern="0" dirty="0"/>
              <a:t>	</a:t>
            </a:r>
            <a:r>
              <a:rPr lang="en-US" altLang="zh-CN" sz="1800" b="1" dirty="0"/>
              <a:t>	</a:t>
            </a:r>
            <a:r>
              <a:rPr lang="en-US" altLang="zh-CN" sz="1800" b="1" kern="0" dirty="0"/>
              <a:t>Second: Ali Raissinia</a:t>
            </a:r>
          </a:p>
          <a:p>
            <a:pPr marL="342900" lvl="1" indent="-342900" algn="just">
              <a:buFont typeface="Arial" panose="020B0604020202020204" pitchFamily="34" charset="0"/>
              <a:buChar char="•"/>
              <a:defRPr/>
            </a:pPr>
            <a:r>
              <a:rPr lang="en-US" altLang="zh-CN" sz="1800" b="1" kern="0" dirty="0"/>
              <a:t>Result</a:t>
            </a:r>
            <a:r>
              <a:rPr lang="en-US" altLang="zh-CN" sz="1800" b="1" kern="0" dirty="0" smtClean="0"/>
              <a: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 </a:t>
            </a:r>
            <a:r>
              <a:rPr lang="en-US" altLang="zh-CN" dirty="0"/>
              <a:t>11-24/0370r2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8942472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85801"/>
            <a:ext cx="10627783" cy="1065213"/>
          </a:xfrm>
        </p:spPr>
        <p:txBody>
          <a:bodyPr/>
          <a:lstStyle/>
          <a:p>
            <a:r>
              <a:rPr lang="en-US" altLang="zh-CN" dirty="0"/>
              <a:t>Registration for the </a:t>
            </a:r>
            <a:r>
              <a:rPr lang="en-US" altLang="zh-CN" dirty="0">
                <a:solidFill>
                  <a:srgbClr val="0000FF"/>
                </a:solidFill>
              </a:rPr>
              <a:t>March</a:t>
            </a:r>
            <a:r>
              <a:rPr lang="en-US" altLang="zh-CN" dirty="0"/>
              <a:t> IEEE 802 </a:t>
            </a:r>
            <a:r>
              <a:rPr lang="en-US" altLang="zh-CN" dirty="0">
                <a:solidFill>
                  <a:srgbClr val="0000FF"/>
                </a:solidFill>
              </a:rPr>
              <a:t>plenary </a:t>
            </a:r>
            <a:r>
              <a:rPr lang="en-US" altLang="zh-CN" dirty="0"/>
              <a:t>session</a:t>
            </a:r>
            <a:endParaRPr lang="en-US" dirty="0"/>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dirty="0"/>
              <a:t>This meeting is part of the </a:t>
            </a:r>
            <a:r>
              <a:rPr lang="en-US" altLang="zh-CN" dirty="0">
                <a:solidFill>
                  <a:srgbClr val="0000FF"/>
                </a:solidFill>
              </a:rPr>
              <a:t>March</a:t>
            </a:r>
            <a:r>
              <a:rPr lang="en-US" altLang="zh-CN" dirty="0"/>
              <a:t> IEEE 802 </a:t>
            </a:r>
            <a:r>
              <a:rPr lang="en-US" altLang="zh-CN" dirty="0">
                <a:solidFill>
                  <a:srgbClr val="0000FF"/>
                </a:solidFill>
              </a:rPr>
              <a:t>plenary</a:t>
            </a:r>
            <a:r>
              <a:rPr lang="en-US" altLang="zh-CN" dirty="0"/>
              <a:t> session</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 </a:t>
            </a:r>
            <a:r>
              <a:rPr lang="en-US" altLang="zh-CN" dirty="0">
                <a:hlinkClick r:id="rId2"/>
              </a:rPr>
              <a:t>https://cvent.me/PE85XZ</a:t>
            </a:r>
            <a:endParaRPr lang="en-US" altLang="zh-CN" dirty="0"/>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Tree>
    <p:extLst>
      <p:ext uri="{BB962C8B-B14F-4D97-AF65-F5344CB8AC3E}">
        <p14:creationId xmlns:p14="http://schemas.microsoft.com/office/powerpoint/2010/main" val="2977637135"/>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531</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4021, 4059, 4060, 4062, 4063, 4191, 4281 </a:t>
            </a:r>
          </a:p>
          <a:p>
            <a:pPr lvl="1" algn="just">
              <a:buFont typeface="Arial" panose="020B0604020202020204" pitchFamily="34" charset="0"/>
              <a:buChar char="–"/>
              <a:defRPr/>
            </a:pPr>
            <a:r>
              <a:rPr lang="en-US" altLang="zh-CN" sz="1600" dirty="0"/>
              <a:t>as specified in doc</a:t>
            </a:r>
            <a:r>
              <a:rPr lang="en-US" altLang="zh-CN" sz="1600" dirty="0" smtClean="0"/>
              <a:t>.: </a:t>
            </a:r>
            <a:r>
              <a:rPr lang="en-US" altLang="zh-CN" sz="1600" dirty="0"/>
              <a:t>11-24/0542r0</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Stephan Sand </a:t>
            </a:r>
            <a:r>
              <a:rPr lang="en-US" altLang="zh-CN" sz="1800" b="1" kern="0" dirty="0" smtClean="0"/>
              <a:t>  </a:t>
            </a:r>
            <a:r>
              <a:rPr lang="en-US" altLang="zh-CN" sz="1800" b="1" kern="0" dirty="0"/>
              <a:t>	</a:t>
            </a:r>
            <a:r>
              <a:rPr lang="en-US" altLang="zh-CN" sz="1800" b="1" dirty="0"/>
              <a:t>	</a:t>
            </a:r>
            <a:r>
              <a:rPr lang="en-US" altLang="zh-CN" sz="1800" b="1" kern="0" dirty="0"/>
              <a:t>Second: Sang Kim</a:t>
            </a:r>
          </a:p>
          <a:p>
            <a:pPr marL="342900" lvl="1" indent="-342900" algn="just">
              <a:buFont typeface="Arial" panose="020B0604020202020204" pitchFamily="34" charset="0"/>
              <a:buChar char="•"/>
              <a:defRPr/>
            </a:pPr>
            <a:r>
              <a:rPr lang="en-US" altLang="zh-CN" sz="1800" b="1" kern="0" dirty="0"/>
              <a:t>Result</a:t>
            </a:r>
            <a:r>
              <a:rPr lang="en-US" altLang="zh-CN" sz="1800" b="1" kern="0" dirty="0" smtClean="0"/>
              <a: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 </a:t>
            </a:r>
            <a:r>
              <a:rPr lang="en-US" altLang="zh-CN" dirty="0"/>
              <a:t>11-24/0542r0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043952649"/>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0" y="2514600"/>
            <a:ext cx="12192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March Plenary</a:t>
            </a:r>
            <a:endParaRPr lang="en-US" altLang="en-US" sz="4000" dirty="0">
              <a:solidFill>
                <a:srgbClr val="0000FF"/>
              </a:solidFill>
            </a:endParaRPr>
          </a:p>
          <a:p>
            <a:pPr algn="ctr">
              <a:buFontTx/>
              <a:buNone/>
            </a:pPr>
            <a:r>
              <a:rPr lang="en-US" altLang="zh-CN" sz="2800" dirty="0">
                <a:solidFill>
                  <a:srgbClr val="00B0F0"/>
                </a:solidFill>
                <a:cs typeface="Times New Roman" panose="02020603050405020304" pitchFamily="18" charset="0"/>
              </a:rPr>
              <a:t>March </a:t>
            </a:r>
            <a:r>
              <a:rPr lang="en-US" altLang="zh-CN" sz="2800" dirty="0" smtClean="0">
                <a:solidFill>
                  <a:srgbClr val="00B0F0"/>
                </a:solidFill>
                <a:cs typeface="Times New Roman" panose="02020603050405020304" pitchFamily="18" charset="0"/>
              </a:rPr>
              <a:t>13    (Wednesday AM </a:t>
            </a:r>
            <a:r>
              <a:rPr lang="en-US" altLang="zh-CN" sz="2800" dirty="0">
                <a:solidFill>
                  <a:srgbClr val="00B0F0"/>
                </a:solidFill>
                <a:cs typeface="Times New Roman" panose="02020603050405020304" pitchFamily="18" charset="0"/>
              </a:rPr>
              <a:t>2), 10:30-12:30  Denver time</a:t>
            </a:r>
          </a:p>
          <a:p>
            <a:pPr lvl="1"/>
            <a:endParaRPr lang="en-US" altLang="en-US" sz="3600" dirty="0"/>
          </a:p>
          <a:p>
            <a:pPr lvl="1"/>
            <a:endParaRPr lang="en-US" altLang="en-US" sz="3600" dirty="0"/>
          </a:p>
        </p:txBody>
      </p:sp>
    </p:spTree>
    <p:extLst>
      <p:ext uri="{BB962C8B-B14F-4D97-AF65-F5344CB8AC3E}">
        <p14:creationId xmlns:p14="http://schemas.microsoft.com/office/powerpoint/2010/main" val="2649510331"/>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532</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dirty="0"/>
              <a:t>Move to approve “Rejected” resolutions to the CIDs:</a:t>
            </a:r>
            <a:endParaRPr lang="en-US" altLang="zh-CN" sz="1800" b="1" kern="0" dirty="0"/>
          </a:p>
          <a:p>
            <a:pPr lvl="1" algn="just">
              <a:buFont typeface="Arial" panose="020B0604020202020204" pitchFamily="34" charset="0"/>
              <a:buChar char="–"/>
              <a:defRPr/>
            </a:pPr>
            <a:r>
              <a:rPr lang="en-US" altLang="zh-CN" sz="1600" dirty="0"/>
              <a:t>CID: 4280</a:t>
            </a:r>
            <a:endParaRPr lang="zh-CN" altLang="zh-CN" sz="1600" dirty="0"/>
          </a:p>
          <a:p>
            <a:pPr marL="342900" lvl="1" indent="-342900" algn="just">
              <a:buFont typeface="Arial" panose="020B0604020202020204" pitchFamily="34" charset="0"/>
              <a:buChar char="•"/>
              <a:defRPr/>
            </a:pPr>
            <a:r>
              <a:rPr lang="en-US" altLang="zh-CN" sz="1800" b="1" dirty="0"/>
              <a:t>With the following rejection reason: “The commenter has withdrawn the comment”.</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a:t>
            </a:r>
            <a:r>
              <a:rPr lang="en-US" altLang="zh-CN" sz="1800" b="1" kern="0" dirty="0" smtClean="0"/>
              <a:t>: Narengerile </a:t>
            </a:r>
            <a:r>
              <a:rPr lang="en-US" altLang="zh-CN" sz="1800" b="1" kern="0" dirty="0"/>
              <a:t>	</a:t>
            </a:r>
            <a:r>
              <a:rPr lang="en-US" altLang="zh-CN" sz="1800" b="1" dirty="0"/>
              <a:t>	</a:t>
            </a:r>
            <a:r>
              <a:rPr lang="en-US" altLang="zh-CN" sz="1800" b="1" kern="0" dirty="0"/>
              <a:t>Second: </a:t>
            </a:r>
            <a:r>
              <a:rPr lang="en-US" altLang="zh-CN" sz="1800" b="1" kern="0" dirty="0" err="1"/>
              <a:t>Zhuqing</a:t>
            </a:r>
            <a:r>
              <a:rPr lang="en-US" altLang="zh-CN" sz="1800" b="1" kern="0" dirty="0"/>
              <a:t> Tang</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600" kern="0" dirty="0"/>
          </a:p>
        </p:txBody>
      </p:sp>
    </p:spTree>
    <p:extLst>
      <p:ext uri="{BB962C8B-B14F-4D97-AF65-F5344CB8AC3E}">
        <p14:creationId xmlns:p14="http://schemas.microsoft.com/office/powerpoint/2010/main" val="2906984367"/>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533</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a:t>
            </a:r>
            <a:r>
              <a:rPr lang="en-US" altLang="zh-CN" sz="1600" dirty="0" smtClean="0"/>
              <a:t>: </a:t>
            </a:r>
            <a:r>
              <a:rPr lang="en-US" altLang="zh-CN" sz="1600" dirty="0"/>
              <a:t>4285 and 4295</a:t>
            </a:r>
          </a:p>
          <a:p>
            <a:pPr lvl="1" algn="just">
              <a:buFont typeface="Arial" panose="020B0604020202020204" pitchFamily="34" charset="0"/>
              <a:buChar char="–"/>
              <a:defRPr/>
            </a:pPr>
            <a:r>
              <a:rPr lang="en-US" altLang="zh-CN" sz="1600" dirty="0"/>
              <a:t>as specified in doc</a:t>
            </a:r>
            <a:r>
              <a:rPr lang="en-US" altLang="zh-CN" sz="1600" dirty="0" smtClean="0"/>
              <a:t>.: </a:t>
            </a:r>
            <a:r>
              <a:rPr lang="en-US" altLang="zh-CN" sz="1600" dirty="0"/>
              <a:t>11-24-0555r1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Ali </a:t>
            </a:r>
            <a:r>
              <a:rPr lang="en-US" altLang="zh-CN" sz="1800" b="1" kern="0" dirty="0" smtClean="0"/>
              <a:t>Raissinia</a:t>
            </a:r>
            <a:r>
              <a:rPr lang="en-US" altLang="zh-CN" sz="1800" b="1" dirty="0"/>
              <a:t>	</a:t>
            </a:r>
            <a:r>
              <a:rPr lang="en-US" altLang="zh-CN" sz="1800" b="1" kern="0" dirty="0"/>
              <a:t>Second: Chris Beg</a:t>
            </a:r>
          </a:p>
          <a:p>
            <a:pPr marL="342900" lvl="1" indent="-342900" algn="just">
              <a:buFont typeface="Arial" panose="020B0604020202020204" pitchFamily="34" charset="0"/>
              <a:buChar char="•"/>
              <a:defRPr/>
            </a:pPr>
            <a:r>
              <a:rPr lang="en-US" altLang="zh-CN" sz="1800" b="1" kern="0" dirty="0"/>
              <a:t>Result</a:t>
            </a:r>
            <a:r>
              <a:rPr lang="en-US" altLang="zh-CN" sz="1800" b="1" kern="0" dirty="0" smtClean="0"/>
              <a: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 </a:t>
            </a:r>
            <a:r>
              <a:rPr lang="en-US" altLang="zh-CN" dirty="0"/>
              <a:t>11-24-0555r1</a:t>
            </a:r>
            <a:endParaRPr lang="en-US" altLang="zh-CN" kern="0" dirty="0"/>
          </a:p>
          <a:p>
            <a:pPr marL="628650" lvl="2">
              <a:buFont typeface="微软雅黑" panose="020B0503020204020204" pitchFamily="34" charset="-122"/>
              <a:buChar char="–"/>
              <a:defRPr/>
            </a:pPr>
            <a:r>
              <a:rPr lang="en-US" altLang="zh-CN" kern="0" dirty="0"/>
              <a:t>SP Result: 19Y, 4N, 11 A</a:t>
            </a:r>
            <a:endParaRPr lang="en-US" altLang="zh-CN" sz="1050" b="1" kern="0" dirty="0"/>
          </a:p>
        </p:txBody>
      </p:sp>
    </p:spTree>
    <p:extLst>
      <p:ext uri="{BB962C8B-B14F-4D97-AF65-F5344CB8AC3E}">
        <p14:creationId xmlns:p14="http://schemas.microsoft.com/office/powerpoint/2010/main" val="2289385867"/>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534</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a:t>
            </a:r>
            <a:r>
              <a:rPr lang="en-US" altLang="zh-CN" sz="1600" dirty="0" smtClean="0"/>
              <a:t>: </a:t>
            </a:r>
            <a:r>
              <a:rPr lang="en-US" altLang="zh-CN" sz="1600" dirty="0"/>
              <a:t>4186 </a:t>
            </a:r>
          </a:p>
          <a:p>
            <a:pPr lvl="1" algn="just">
              <a:buFont typeface="Arial" panose="020B0604020202020204" pitchFamily="34" charset="0"/>
              <a:buChar char="–"/>
              <a:defRPr/>
            </a:pPr>
            <a:r>
              <a:rPr lang="en-US" altLang="zh-CN" sz="1600" dirty="0"/>
              <a:t>as specified in doc</a:t>
            </a:r>
            <a:r>
              <a:rPr lang="en-US" altLang="zh-CN" sz="1600" dirty="0" smtClean="0"/>
              <a:t>.: </a:t>
            </a:r>
            <a:r>
              <a:rPr lang="en-US" altLang="zh-CN" sz="1600" dirty="0"/>
              <a:t>11-24-0564r2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Ali </a:t>
            </a:r>
            <a:r>
              <a:rPr lang="en-US" altLang="zh-CN" sz="1800" b="1" kern="0" dirty="0" smtClean="0"/>
              <a:t>Raissinia</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a:t>Result</a:t>
            </a:r>
            <a:r>
              <a:rPr lang="en-US" altLang="zh-CN" sz="1800" b="1" kern="0" dirty="0" smtClean="0"/>
              <a: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 </a:t>
            </a:r>
            <a:r>
              <a:rPr lang="en-US" altLang="zh-CN" dirty="0" smtClean="0"/>
              <a:t>11-24-0564r2</a:t>
            </a:r>
            <a:endParaRPr lang="en-US" altLang="zh-CN" kern="0" dirty="0"/>
          </a:p>
        </p:txBody>
      </p:sp>
    </p:spTree>
    <p:extLst>
      <p:ext uri="{BB962C8B-B14F-4D97-AF65-F5344CB8AC3E}">
        <p14:creationId xmlns:p14="http://schemas.microsoft.com/office/powerpoint/2010/main" val="39148723"/>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535</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dirty="0"/>
              <a:t>Move to approve “Rejected” resolutions to the CIDs:</a:t>
            </a:r>
            <a:endParaRPr lang="en-US" altLang="zh-CN" sz="1800" b="1" kern="0" dirty="0"/>
          </a:p>
          <a:p>
            <a:pPr lvl="1" algn="just">
              <a:buFont typeface="Arial" panose="020B0604020202020204" pitchFamily="34" charset="0"/>
              <a:buChar char="–"/>
              <a:defRPr/>
            </a:pPr>
            <a:r>
              <a:rPr lang="en-US" altLang="zh-CN" sz="1600" dirty="0"/>
              <a:t>CID: </a:t>
            </a:r>
            <a:r>
              <a:rPr lang="en-US" altLang="zh-CN" sz="1600" dirty="0" smtClean="0"/>
              <a:t>4187, 4188</a:t>
            </a:r>
            <a:endParaRPr lang="en-US" altLang="zh-CN" sz="1600" dirty="0"/>
          </a:p>
          <a:p>
            <a:pPr lvl="1" algn="just">
              <a:buFont typeface="Arial" panose="020B0604020202020204" pitchFamily="34" charset="0"/>
              <a:buChar char="–"/>
              <a:defRPr/>
            </a:pPr>
            <a:endParaRPr lang="zh-CN" altLang="zh-CN" sz="1600" dirty="0" smtClean="0"/>
          </a:p>
          <a:p>
            <a:pPr marL="342900" lvl="1" indent="-342900" algn="just">
              <a:buFont typeface="Arial" panose="020B0604020202020204" pitchFamily="34" charset="0"/>
              <a:buChar char="•"/>
              <a:defRPr/>
            </a:pPr>
            <a:r>
              <a:rPr lang="en-US" altLang="zh-CN" sz="1800" b="1" dirty="0" smtClean="0"/>
              <a:t>With </a:t>
            </a:r>
            <a:r>
              <a:rPr lang="en-US" altLang="zh-CN" sz="1800" b="1" dirty="0"/>
              <a:t>the following rejection reason: “The commenter has withdrawn the comment”.</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a:t>
            </a:r>
            <a:r>
              <a:rPr lang="en-US" altLang="zh-CN" sz="1800" b="1" kern="0" dirty="0" smtClean="0"/>
              <a:t>: </a:t>
            </a:r>
            <a:r>
              <a:rPr lang="en-US" altLang="zh-CN" sz="1800" b="1" kern="0" dirty="0"/>
              <a:t>Henry Ptasinski 	</a:t>
            </a:r>
            <a:r>
              <a:rPr lang="en-US" altLang="zh-CN" sz="1800" b="1" dirty="0"/>
              <a:t>	</a:t>
            </a:r>
            <a:r>
              <a:rPr lang="en-US" altLang="zh-CN" sz="1800" b="1" kern="0" dirty="0"/>
              <a:t>Second: Claudio da Silva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600" kern="0" dirty="0"/>
          </a:p>
        </p:txBody>
      </p:sp>
    </p:spTree>
    <p:extLst>
      <p:ext uri="{BB962C8B-B14F-4D97-AF65-F5344CB8AC3E}">
        <p14:creationId xmlns:p14="http://schemas.microsoft.com/office/powerpoint/2010/main" val="3483942839"/>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536</a:t>
            </a:r>
            <a:endParaRPr lang="en-US" altLang="en-US" sz="3600" dirty="0"/>
          </a:p>
        </p:txBody>
      </p:sp>
      <p:sp>
        <p:nvSpPr>
          <p:cNvPr id="5" name="Rectangle 3"/>
          <p:cNvSpPr txBox="1">
            <a:spLocks noChangeArrowheads="1"/>
          </p:cNvSpPr>
          <p:nvPr/>
        </p:nvSpPr>
        <p:spPr bwMode="auto">
          <a:xfrm>
            <a:off x="762000" y="1295400"/>
            <a:ext cx="10744200" cy="502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r>
              <a:rPr lang="en-US" altLang="zh-CN" dirty="0"/>
              <a:t>Believing that the PAR contained in the document referenced below meets IEEE-SA guidelines,</a:t>
            </a:r>
            <a:endParaRPr lang="zh-CN" altLang="zh-CN" sz="2000" dirty="0"/>
          </a:p>
          <a:p>
            <a:r>
              <a:rPr lang="en-US" altLang="zh-CN" dirty="0"/>
              <a:t>Request that the PAR contained in </a:t>
            </a:r>
            <a:r>
              <a:rPr lang="en-US" altLang="zh-CN" dirty="0" smtClean="0"/>
              <a:t>11-23-2095r2 </a:t>
            </a:r>
            <a:r>
              <a:rPr lang="en-US" altLang="zh-CN" dirty="0"/>
              <a:t>be posted to the IEEE 802 Executive Committee (EC) agenda for EC approval to submit to </a:t>
            </a:r>
            <a:r>
              <a:rPr lang="en-US" altLang="zh-CN" dirty="0" err="1"/>
              <a:t>NesCom</a:t>
            </a:r>
            <a:r>
              <a:rPr lang="en-US" altLang="zh-CN" dirty="0"/>
              <a:t>, granting the WG chair editorial license.</a:t>
            </a:r>
            <a:endParaRPr lang="zh-CN" altLang="zh-CN" sz="200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pt-BR" altLang="zh-CN" sz="1800" b="1" kern="0" dirty="0"/>
              <a:t>Claudio da Silva </a:t>
            </a:r>
            <a:r>
              <a:rPr lang="en-US" altLang="zh-CN" sz="1800" b="1" kern="0" dirty="0"/>
              <a:t>	</a:t>
            </a:r>
            <a:r>
              <a:rPr lang="en-US" altLang="zh-CN" sz="1800" b="1" dirty="0"/>
              <a:t>	</a:t>
            </a:r>
            <a:r>
              <a:rPr lang="en-US" altLang="zh-CN" sz="1800" b="1" kern="0" dirty="0"/>
              <a:t>Second: Sang Kim</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a:t>
            </a:r>
            <a:r>
              <a:rPr lang="en-US" altLang="zh-CN" sz="1800" b="1" kern="0" dirty="0" smtClean="0"/>
              <a:t>(17Y</a:t>
            </a:r>
            <a:r>
              <a:rPr lang="en-US" altLang="zh-CN" sz="1800" b="1" kern="0" dirty="0"/>
              <a:t>/  </a:t>
            </a:r>
            <a:r>
              <a:rPr lang="en-US" altLang="zh-CN" sz="1800" b="1" kern="0" dirty="0" smtClean="0"/>
              <a:t>0N</a:t>
            </a:r>
            <a:r>
              <a:rPr lang="en-US" altLang="zh-CN" sz="1800" b="1" kern="0" dirty="0"/>
              <a:t>/  </a:t>
            </a:r>
            <a:r>
              <a:rPr lang="en-US" altLang="zh-CN" sz="1800" b="1" kern="0" dirty="0" smtClean="0"/>
              <a:t>2A</a:t>
            </a:r>
            <a:r>
              <a:rPr lang="en-US" altLang="zh-CN" sz="1800" b="1" kern="0" dirty="0"/>
              <a:t>)</a:t>
            </a:r>
          </a:p>
          <a:p>
            <a:pPr marL="342900" lvl="1" indent="-342900" algn="just">
              <a:spcBef>
                <a:spcPct val="0"/>
              </a:spcBef>
              <a:buFont typeface="Arial" panose="020B0604020202020204" pitchFamily="34" charset="0"/>
              <a:buChar char="•"/>
              <a:defRPr/>
            </a:pPr>
            <a:r>
              <a:rPr lang="en-US" altLang="zh-CN" sz="1800" b="1" kern="0" dirty="0"/>
              <a:t>Result</a:t>
            </a:r>
            <a:r>
              <a:rPr lang="en-US" altLang="zh-CN" sz="1800" b="1" kern="0" dirty="0" smtClean="0"/>
              <a:t>*: </a:t>
            </a:r>
            <a:r>
              <a:rPr lang="en-US" altLang="zh-CN" sz="1800" b="1" dirty="0">
                <a:highlight>
                  <a:srgbClr val="00FF00"/>
                </a:highlight>
              </a:rPr>
              <a:t>Motion Passes </a:t>
            </a:r>
            <a:r>
              <a:rPr lang="en-US" altLang="zh-CN" sz="1800" b="1" dirty="0" smtClean="0">
                <a:highlight>
                  <a:srgbClr val="00FF00"/>
                </a:highlight>
              </a:rPr>
              <a:t>(17Y</a:t>
            </a:r>
            <a:r>
              <a:rPr lang="en-US" altLang="zh-CN" sz="1800" b="1" dirty="0">
                <a:highlight>
                  <a:srgbClr val="00FF00"/>
                </a:highlight>
              </a:rPr>
              <a:t>, </a:t>
            </a:r>
            <a:r>
              <a:rPr lang="en-US" altLang="zh-CN" sz="1800" b="1" dirty="0" smtClean="0">
                <a:highlight>
                  <a:srgbClr val="00FF00"/>
                </a:highlight>
              </a:rPr>
              <a:t>0N</a:t>
            </a:r>
            <a:r>
              <a:rPr lang="en-US" altLang="zh-CN" sz="1800" b="1" dirty="0">
                <a:highlight>
                  <a:srgbClr val="00FF00"/>
                </a:highlight>
              </a:rPr>
              <a:t>, </a:t>
            </a:r>
            <a:r>
              <a:rPr lang="en-US" altLang="zh-CN" sz="1800" b="1" dirty="0" smtClean="0">
                <a:highlight>
                  <a:srgbClr val="00FF00"/>
                </a:highlight>
              </a:rPr>
              <a:t>2A</a:t>
            </a:r>
            <a:r>
              <a:rPr lang="en-US" altLang="zh-CN" sz="1800" b="1" dirty="0">
                <a:highlight>
                  <a:srgbClr val="00FF00"/>
                </a:highlight>
              </a:rPr>
              <a:t>)</a:t>
            </a:r>
            <a:endParaRPr lang="en-US" altLang="zh-CN" sz="1800" dirty="0">
              <a:highlight>
                <a:srgbClr val="00FF00"/>
              </a:highlight>
            </a:endParaRPr>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smtClean="0">
                <a:solidFill>
                  <a:srgbClr val="FF0000"/>
                </a:solidFill>
              </a:rPr>
              <a:t>0</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23/2095r2</a:t>
            </a:r>
            <a:endParaRPr lang="en-US" altLang="zh-CN" kern="0" dirty="0"/>
          </a:p>
          <a:p>
            <a:pPr marL="628650" lvl="2">
              <a:buFont typeface="微软雅黑" panose="020B0503020204020204" pitchFamily="34" charset="-122"/>
              <a:buChar char="–"/>
              <a:defRPr/>
            </a:pPr>
            <a:r>
              <a:rPr lang="en-US" altLang="zh-CN" kern="0" dirty="0"/>
              <a:t>SP Result</a:t>
            </a:r>
            <a:r>
              <a:rPr lang="en-US" altLang="zh-CN" kern="0" dirty="0" smtClean="0"/>
              <a:t>: </a:t>
            </a:r>
            <a:r>
              <a:rPr lang="en-US" altLang="zh-CN" sz="1050" kern="0" dirty="0"/>
              <a:t>Unanimous consent</a:t>
            </a:r>
            <a:endParaRPr lang="en-US" altLang="zh-CN" sz="1050" b="1" kern="0" dirty="0"/>
          </a:p>
        </p:txBody>
      </p:sp>
    </p:spTree>
    <p:extLst>
      <p:ext uri="{BB962C8B-B14F-4D97-AF65-F5344CB8AC3E}">
        <p14:creationId xmlns:p14="http://schemas.microsoft.com/office/powerpoint/2010/main" val="2692628302"/>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0" y="2514600"/>
            <a:ext cx="12192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March Plenary</a:t>
            </a:r>
            <a:endParaRPr lang="en-US" altLang="en-US" sz="4000" dirty="0">
              <a:solidFill>
                <a:srgbClr val="0000FF"/>
              </a:solidFill>
            </a:endParaRPr>
          </a:p>
          <a:p>
            <a:pPr algn="ctr">
              <a:buFontTx/>
              <a:buNone/>
            </a:pPr>
            <a:r>
              <a:rPr lang="en-US" altLang="zh-CN" sz="2800" dirty="0">
                <a:solidFill>
                  <a:srgbClr val="00B0F0"/>
                </a:solidFill>
                <a:cs typeface="Times New Roman" panose="02020603050405020304" pitchFamily="18" charset="0"/>
              </a:rPr>
              <a:t>March 14    (Thursday AM 2), 10:30-12:30  Denver time</a:t>
            </a:r>
          </a:p>
          <a:p>
            <a:pPr lvl="1"/>
            <a:endParaRPr lang="en-US" altLang="en-US" sz="3600" dirty="0"/>
          </a:p>
          <a:p>
            <a:pPr lvl="1"/>
            <a:endParaRPr lang="en-US" altLang="en-US" sz="3600" dirty="0"/>
          </a:p>
        </p:txBody>
      </p:sp>
    </p:spTree>
    <p:extLst>
      <p:ext uri="{BB962C8B-B14F-4D97-AF65-F5344CB8AC3E}">
        <p14:creationId xmlns:p14="http://schemas.microsoft.com/office/powerpoint/2010/main" val="2700500846"/>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537</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dirty="0"/>
              <a:t>Move to approve “Rejected” resolutions to the CIDs:</a:t>
            </a:r>
            <a:endParaRPr lang="en-US" altLang="zh-CN" sz="1800" b="1" kern="0" dirty="0"/>
          </a:p>
          <a:p>
            <a:pPr lvl="1" algn="just">
              <a:buFont typeface="Arial" panose="020B0604020202020204" pitchFamily="34" charset="0"/>
              <a:buChar char="–"/>
              <a:defRPr/>
            </a:pPr>
            <a:r>
              <a:rPr lang="en-US" altLang="zh-CN" sz="1600" dirty="0"/>
              <a:t>CID: </a:t>
            </a:r>
            <a:r>
              <a:rPr lang="en-US" altLang="zh-CN" sz="1600" dirty="0"/>
              <a:t>4296</a:t>
            </a:r>
            <a:endParaRPr lang="zh-CN" altLang="zh-CN" sz="1600" dirty="0"/>
          </a:p>
          <a:p>
            <a:pPr marL="342900" lvl="1" indent="-342900" algn="just">
              <a:buFont typeface="Arial" panose="020B0604020202020204" pitchFamily="34" charset="0"/>
              <a:buChar char="•"/>
              <a:defRPr/>
            </a:pPr>
            <a:r>
              <a:rPr lang="en-US" altLang="zh-CN" sz="1800" b="1" dirty="0"/>
              <a:t>With the following rejection reason: “The commenter has withdrawn the comment”.</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a:t>
            </a:r>
            <a:r>
              <a:rPr lang="en-US" altLang="zh-CN" sz="1800" b="1" kern="0" dirty="0" smtClean="0"/>
              <a:t>: </a:t>
            </a:r>
            <a:r>
              <a:rPr lang="en-US" altLang="zh-CN" sz="1800" b="1" kern="0" dirty="0"/>
              <a:t>Mahmoud Kamel </a:t>
            </a:r>
            <a:r>
              <a:rPr lang="en-US" altLang="zh-CN" sz="1800" b="1" kern="0" dirty="0"/>
              <a:t>	</a:t>
            </a:r>
            <a:r>
              <a:rPr lang="en-US" altLang="zh-CN" sz="1800" b="1" dirty="0"/>
              <a:t>	</a:t>
            </a:r>
            <a:r>
              <a:rPr lang="en-US" altLang="zh-CN" sz="1800" b="1" kern="0" dirty="0"/>
              <a:t>Second: </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b="1" kern="0" dirty="0" smtClean="0"/>
              <a:t>:</a:t>
            </a:r>
            <a:endParaRPr lang="en-US" altLang="zh-CN" sz="1600" kern="0" dirty="0"/>
          </a:p>
        </p:txBody>
      </p:sp>
    </p:spTree>
    <p:extLst>
      <p:ext uri="{BB962C8B-B14F-4D97-AF65-F5344CB8AC3E}">
        <p14:creationId xmlns:p14="http://schemas.microsoft.com/office/powerpoint/2010/main" val="2867488042"/>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solidFill>
                  <a:srgbClr val="FF0000"/>
                </a:solidFill>
              </a:rPr>
              <a:t>539</a:t>
            </a:r>
            <a:r>
              <a:rPr lang="en-US" altLang="zh-CN" sz="4000" dirty="0" smtClean="0"/>
              <a:t>: </a:t>
            </a:r>
            <a:r>
              <a:rPr lang="en-US" altLang="zh-CN" sz="4000" dirty="0"/>
              <a:t>MRD approval</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dirty="0"/>
              <a:t>Move to approve the P802.11bf Mandatory Draft Review (MDR) report in </a:t>
            </a:r>
            <a:r>
              <a:rPr lang="en-US" altLang="zh-CN" sz="1800" dirty="0" smtClean="0">
                <a:solidFill>
                  <a:srgbClr val="FF0000"/>
                </a:solidFill>
              </a:rPr>
              <a:t>11-24-0141r8 </a:t>
            </a:r>
            <a:r>
              <a:rPr lang="en-US" altLang="zh-CN" sz="1800" dirty="0"/>
              <a:t>and apply to the </a:t>
            </a:r>
            <a:r>
              <a:rPr lang="en-US" altLang="zh-CN" sz="1800" dirty="0" err="1"/>
              <a:t>TGbf</a:t>
            </a:r>
            <a:r>
              <a:rPr lang="en-US" altLang="zh-CN" sz="1800" dirty="0"/>
              <a:t> draft.</a:t>
            </a:r>
          </a:p>
          <a:p>
            <a:pPr marL="342900" lvl="1" indent="-342900" algn="just">
              <a:buFont typeface="Arial" panose="020B0604020202020204" pitchFamily="34" charset="0"/>
              <a:buChar char="•"/>
              <a:defRPr/>
            </a:pPr>
            <a:endParaRPr lang="en-US" altLang="zh-CN" sz="18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a:t>Claudio da Silva</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smtClean="0">
                <a:solidFill>
                  <a:srgbClr val="FF0000"/>
                </a:solidFill>
              </a:rPr>
              <a:t>11-24-0141r8</a:t>
            </a:r>
            <a:endParaRPr lang="en-US" altLang="zh-CN" dirty="0">
              <a:solidFill>
                <a:srgbClr val="FF0000"/>
              </a:solidFill>
            </a:endParaRP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7992629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9 slides</a:t>
            </a:r>
          </a:p>
          <a:p>
            <a:pPr algn="just" eaLnBrk="1" hangingPunct="1">
              <a:spcBef>
                <a:spcPts val="600"/>
              </a:spcBef>
              <a:buClr>
                <a:srgbClr val="000000"/>
              </a:buClr>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solidFill>
                  <a:srgbClr val="FF0000"/>
                </a:solidFill>
              </a:rPr>
              <a:t>540</a:t>
            </a:r>
            <a:r>
              <a:rPr lang="en-US" altLang="zh-CN" sz="4000" dirty="0" smtClean="0"/>
              <a:t>: </a:t>
            </a:r>
            <a:r>
              <a:rPr lang="en-US" altLang="zh-CN" sz="4000" dirty="0"/>
              <a:t>Report to EC</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r>
              <a:rPr lang="en-US" altLang="zh-CN" sz="2000" dirty="0"/>
              <a:t>Approve document </a:t>
            </a:r>
            <a:r>
              <a:rPr lang="en-US" altLang="zh-CN" sz="2000" dirty="0" smtClean="0">
                <a:solidFill>
                  <a:srgbClr val="FF0000"/>
                </a:solidFill>
              </a:rPr>
              <a:t>11-24-0419r2</a:t>
            </a:r>
            <a:r>
              <a:rPr lang="en-US" altLang="zh-CN" sz="2000" dirty="0" smtClean="0"/>
              <a:t> </a:t>
            </a:r>
            <a:r>
              <a:rPr lang="en-US" altLang="zh-CN" sz="2000" dirty="0"/>
              <a:t>as the report to the IEEE 802 Executive Committee on the requirements for conditional approval to forward P802.11bf to SA ballot, and grant editorial license to the </a:t>
            </a:r>
            <a:r>
              <a:rPr lang="en-US" altLang="zh-CN" sz="2000" dirty="0" err="1"/>
              <a:t>TGbf</a:t>
            </a:r>
            <a:r>
              <a:rPr lang="en-US" altLang="zh-CN" sz="2000" dirty="0"/>
              <a:t> chair.</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dirty="0">
              <a:highlight>
                <a:srgbClr val="00FF00"/>
              </a:highlight>
            </a:endParaRPr>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smtClean="0">
                <a:solidFill>
                  <a:srgbClr val="FF0000"/>
                </a:solidFill>
              </a:rPr>
              <a:t>11-24-0419r2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600" kern="0" dirty="0"/>
          </a:p>
        </p:txBody>
      </p:sp>
    </p:spTree>
    <p:extLst>
      <p:ext uri="{BB962C8B-B14F-4D97-AF65-F5344CB8AC3E}">
        <p14:creationId xmlns:p14="http://schemas.microsoft.com/office/powerpoint/2010/main" val="1596022203"/>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smtClean="0"/>
              <a:t>Motion </a:t>
            </a:r>
            <a:r>
              <a:rPr lang="en-US" altLang="zh-CN" sz="4000" dirty="0" smtClean="0">
                <a:solidFill>
                  <a:srgbClr val="FF0000"/>
                </a:solidFill>
              </a:rPr>
              <a:t>541</a:t>
            </a:r>
            <a:r>
              <a:rPr lang="en-US" altLang="zh-CN" sz="4000" dirty="0" smtClean="0"/>
              <a:t>: </a:t>
            </a:r>
            <a:r>
              <a:rPr lang="en-US" altLang="zh-CN" sz="4000" dirty="0"/>
              <a:t>Conditional SA Ballot</a:t>
            </a:r>
            <a:endParaRPr lang="en-US" altLang="en-US" sz="3600" dirty="0"/>
          </a:p>
        </p:txBody>
      </p:sp>
      <p:sp>
        <p:nvSpPr>
          <p:cNvPr id="5" name="Rectangle 3"/>
          <p:cNvSpPr txBox="1">
            <a:spLocks noChangeArrowheads="1"/>
          </p:cNvSpPr>
          <p:nvPr/>
        </p:nvSpPr>
        <p:spPr bwMode="auto">
          <a:xfrm>
            <a:off x="723900" y="1600200"/>
            <a:ext cx="10744200" cy="426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r>
              <a:rPr lang="en-US" altLang="zh-CN" sz="2000" dirty="0"/>
              <a:t>Request the IEEE 802 Executive Committee to conditionally approve forwarding P802.11bf to SA ballot.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dirty="0">
              <a:highlight>
                <a:srgbClr val="00FF00"/>
              </a:highlight>
            </a:endParaRPr>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733090199"/>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838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zh-CN" sz="3200" dirty="0"/>
              <a:t>Motion </a:t>
            </a:r>
            <a:r>
              <a:rPr lang="en-US" altLang="zh-CN" sz="3200" dirty="0" smtClean="0">
                <a:solidFill>
                  <a:srgbClr val="FF0000"/>
                </a:solidFill>
              </a:rPr>
              <a:t>542</a:t>
            </a:r>
            <a:r>
              <a:rPr lang="en-US" altLang="zh-CN" sz="3200" dirty="0" smtClean="0"/>
              <a:t>: </a:t>
            </a:r>
            <a:r>
              <a:rPr lang="en-US" altLang="zh-CN" sz="3200" dirty="0"/>
              <a:t>CSD</a:t>
            </a:r>
            <a:r>
              <a:rPr lang="en-US" altLang="zh-CN" sz="3200" dirty="0">
                <a:solidFill>
                  <a:srgbClr val="FF0000"/>
                </a:solidFill>
              </a:rPr>
              <a:t> </a:t>
            </a:r>
            <a:r>
              <a:rPr lang="en-GB" altLang="zh-CN" sz="3200" dirty="0"/>
              <a:t>Re-affirmation</a:t>
            </a:r>
            <a:endParaRPr lang="en-US" altLang="en-US" sz="3200" dirty="0">
              <a:solidFill>
                <a:srgbClr val="FF0000"/>
              </a:solidFill>
            </a:endParaRPr>
          </a:p>
        </p:txBody>
      </p:sp>
      <p:sp>
        <p:nvSpPr>
          <p:cNvPr id="4"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r>
              <a:rPr lang="en-US" altLang="zh-CN" sz="2000" dirty="0"/>
              <a:t>Re-affirm the P802.11bf CSD in ec-20-0203r0</a:t>
            </a:r>
          </a:p>
          <a:p>
            <a:pPr lvl="1"/>
            <a:r>
              <a:rPr lang="en-US" altLang="zh-CN" sz="1600" dirty="0">
                <a:hlinkClick r:id="rId3"/>
              </a:rPr>
              <a:t>https://mentor.ieee.org/802-ec/dcn/20/ec-20-0203-00-ACSD-p802-11bf.docx</a:t>
            </a:r>
            <a:endParaRPr lang="en-US" altLang="zh-CN" sz="1600" dirty="0"/>
          </a:p>
          <a:p>
            <a:pPr lvl="1"/>
            <a:endParaRPr lang="en-US" altLang="zh-CN" sz="1600" dirty="0"/>
          </a:p>
          <a:p>
            <a:pPr algn="just"/>
            <a:endParaRPr lang="en-US" altLang="zh-CN" sz="2000" dirty="0"/>
          </a:p>
          <a:p>
            <a:pPr algn="just"/>
            <a:endParaRPr lang="zh-CN" altLang="zh-CN" sz="2000" dirty="0"/>
          </a:p>
          <a:p>
            <a:pPr lvl="0"/>
            <a:r>
              <a:rPr lang="en-GB" altLang="zh-CN" sz="2000" dirty="0"/>
              <a:t>Moved:	  	Seconded:</a:t>
            </a:r>
          </a:p>
          <a:p>
            <a:r>
              <a:rPr lang="en-US" altLang="zh-CN" sz="2000" kern="0" dirty="0"/>
              <a:t>Preliminary Result: (  Y/  N/  A)</a:t>
            </a:r>
          </a:p>
          <a:p>
            <a:pPr marL="342900" lvl="1" indent="-342900" algn="just">
              <a:spcBef>
                <a:spcPct val="0"/>
              </a:spcBef>
              <a:buFont typeface="Arial" panose="020B0604020202020204" pitchFamily="34" charset="0"/>
              <a:buChar char="•"/>
              <a:defRPr/>
            </a:pPr>
            <a:r>
              <a:rPr lang="en-GB" altLang="zh-CN" sz="2000" dirty="0"/>
              <a:t>Result</a:t>
            </a:r>
            <a:r>
              <a:rPr lang="en-US" altLang="zh-CN" sz="2000" kern="0" dirty="0"/>
              <a:t>*</a:t>
            </a:r>
            <a:r>
              <a:rPr lang="en-GB" altLang="zh-CN" sz="2000" dirty="0"/>
              <a:t>:</a:t>
            </a:r>
          </a:p>
          <a:p>
            <a:pPr marL="342900" lvl="1" indent="-342900" algn="just">
              <a:spcBef>
                <a:spcPct val="0"/>
              </a:spcBef>
              <a:buFont typeface="Arial" panose="020B0604020202020204" pitchFamily="34" charset="0"/>
              <a:buChar char="•"/>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ec-20-0203r0</a:t>
            </a:r>
            <a:endParaRPr lang="en-US" altLang="zh-CN"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725540360"/>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838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zh-CN" sz="3200" dirty="0"/>
              <a:t>Motion </a:t>
            </a:r>
            <a:r>
              <a:rPr lang="en-US" altLang="zh-CN" sz="3200" dirty="0" smtClean="0">
                <a:solidFill>
                  <a:srgbClr val="FF0000"/>
                </a:solidFill>
              </a:rPr>
              <a:t>543</a:t>
            </a:r>
            <a:r>
              <a:rPr lang="en-US" altLang="zh-CN" sz="3200" dirty="0" smtClean="0"/>
              <a:t>: </a:t>
            </a:r>
            <a:r>
              <a:rPr lang="en-US" altLang="zh-CN" sz="3200" dirty="0"/>
              <a:t>CAD</a:t>
            </a:r>
            <a:r>
              <a:rPr lang="en-US" altLang="zh-CN" sz="3200" dirty="0">
                <a:solidFill>
                  <a:srgbClr val="FF0000"/>
                </a:solidFill>
              </a:rPr>
              <a:t> </a:t>
            </a:r>
            <a:r>
              <a:rPr lang="en-GB" altLang="zh-CN" sz="3200" dirty="0"/>
              <a:t>Re-affirmation</a:t>
            </a:r>
            <a:endParaRPr lang="en-US" altLang="en-US" sz="3200" dirty="0">
              <a:solidFill>
                <a:srgbClr val="FF0000"/>
              </a:solidFill>
            </a:endParaRPr>
          </a:p>
        </p:txBody>
      </p:sp>
      <p:sp>
        <p:nvSpPr>
          <p:cNvPr id="4"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r>
              <a:rPr lang="en-US" altLang="zh-CN" sz="2000" dirty="0"/>
              <a:t>Re-affirm the P802.11bf CAD in 11-22-1795r2</a:t>
            </a:r>
          </a:p>
          <a:p>
            <a:pPr lvl="1"/>
            <a:r>
              <a:rPr lang="en-US" altLang="zh-CN" sz="1600" dirty="0">
                <a:hlinkClick r:id="rId3"/>
              </a:rPr>
              <a:t>https://mentor.ieee.org/802.11/dcn/22/11-22-1795-02-00bf-tgbf-coexistence-assessment.docx</a:t>
            </a:r>
            <a:endParaRPr lang="en-US" altLang="zh-CN" sz="1600" dirty="0"/>
          </a:p>
          <a:p>
            <a:pPr lvl="1"/>
            <a:endParaRPr lang="en-US" altLang="zh-CN" sz="1600" dirty="0"/>
          </a:p>
          <a:p>
            <a:pPr algn="just"/>
            <a:endParaRPr lang="en-US" altLang="zh-CN" sz="2000" dirty="0"/>
          </a:p>
          <a:p>
            <a:pPr algn="just"/>
            <a:endParaRPr lang="zh-CN" altLang="zh-CN" sz="2000" dirty="0"/>
          </a:p>
          <a:p>
            <a:pPr lvl="0"/>
            <a:r>
              <a:rPr lang="en-GB" altLang="zh-CN" sz="2000" dirty="0"/>
              <a:t>Moved:	  	Seconded:</a:t>
            </a:r>
          </a:p>
          <a:p>
            <a:r>
              <a:rPr lang="en-US" altLang="zh-CN" sz="2000" kern="0" dirty="0"/>
              <a:t>Preliminary Result: (  Y/  N/  A)</a:t>
            </a:r>
          </a:p>
          <a:p>
            <a:pPr marL="342900" lvl="1" indent="-342900" algn="just">
              <a:spcBef>
                <a:spcPct val="0"/>
              </a:spcBef>
              <a:buFont typeface="Arial" panose="020B0604020202020204" pitchFamily="34" charset="0"/>
              <a:buChar char="•"/>
              <a:defRPr/>
            </a:pPr>
            <a:r>
              <a:rPr lang="en-GB" altLang="zh-CN" sz="2000" dirty="0"/>
              <a:t>Result</a:t>
            </a:r>
            <a:r>
              <a:rPr lang="en-US" altLang="zh-CN" sz="2000" kern="0" dirty="0"/>
              <a:t>*</a:t>
            </a:r>
            <a:r>
              <a:rPr lang="en-GB" altLang="zh-CN" sz="2000" dirty="0"/>
              <a:t>:</a:t>
            </a:r>
          </a:p>
          <a:p>
            <a:pPr marL="342900" lvl="1" indent="-342900" algn="just">
              <a:spcBef>
                <a:spcPct val="0"/>
              </a:spcBef>
              <a:buFont typeface="Arial" panose="020B0604020202020204" pitchFamily="34" charset="0"/>
              <a:buChar char="•"/>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11-22-1795r2</a:t>
            </a:r>
            <a:endParaRPr lang="en-US" altLang="zh-CN"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666185085"/>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838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zh-CN" sz="3200" dirty="0"/>
              <a:t>Motion </a:t>
            </a:r>
            <a:r>
              <a:rPr lang="en-US" altLang="zh-CN" sz="3200" dirty="0" smtClean="0">
                <a:solidFill>
                  <a:srgbClr val="FF0000"/>
                </a:solidFill>
              </a:rPr>
              <a:t>544</a:t>
            </a:r>
            <a:r>
              <a:rPr lang="en-US" altLang="zh-CN" sz="3200" dirty="0" smtClean="0"/>
              <a:t>: </a:t>
            </a:r>
            <a:r>
              <a:rPr lang="en-US" altLang="zh-CN" sz="3200" dirty="0"/>
              <a:t>R</a:t>
            </a:r>
            <a:r>
              <a:rPr lang="en-US" altLang="en-US" sz="3200" dirty="0"/>
              <a:t>e-circulation letter ballot</a:t>
            </a:r>
            <a:endParaRPr lang="en-US" altLang="en-US" sz="3200" dirty="0">
              <a:solidFill>
                <a:schemeClr val="tx2"/>
              </a:solidFill>
            </a:endParaRPr>
          </a:p>
        </p:txBody>
      </p:sp>
      <p:sp>
        <p:nvSpPr>
          <p:cNvPr id="4"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algn="just"/>
            <a:r>
              <a:rPr lang="en-US" altLang="zh-CN" sz="2000" dirty="0"/>
              <a:t>Having approved comment resolutions for all of the comments received from LB281 on P802.11bf D3.0 as contained in document </a:t>
            </a:r>
            <a:r>
              <a:rPr lang="en-US" altLang="zh-CN" sz="2000" dirty="0" smtClean="0"/>
              <a:t>11-24/0028r</a:t>
            </a:r>
            <a:r>
              <a:rPr lang="en-US" altLang="zh-CN" sz="2000" dirty="0" smtClean="0">
                <a:solidFill>
                  <a:srgbClr val="FF0000"/>
                </a:solidFill>
              </a:rPr>
              <a:t>14</a:t>
            </a:r>
            <a:r>
              <a:rPr lang="en-US" altLang="zh-CN" sz="2000" dirty="0" smtClean="0"/>
              <a:t>,</a:t>
            </a:r>
            <a:endParaRPr lang="en-US" altLang="zh-CN" sz="2000" dirty="0"/>
          </a:p>
          <a:p>
            <a:pPr marL="354013" indent="0" algn="just">
              <a:buNone/>
            </a:pPr>
            <a:r>
              <a:rPr lang="en-US" altLang="zh-CN" sz="2000" dirty="0">
                <a:hlinkClick r:id="rId3"/>
              </a:rPr>
              <a:t>https://</a:t>
            </a:r>
            <a:r>
              <a:rPr lang="en-US" altLang="zh-CN" sz="2000" dirty="0" smtClean="0">
                <a:hlinkClick r:id="rId3"/>
              </a:rPr>
              <a:t>mentor.ieee.org/802.11/dcn/24/11-24-0028-14-00bf-lb281-comments-and-approved-resolutions.xlsx</a:t>
            </a:r>
            <a:endParaRPr lang="en-US" altLang="zh-CN" sz="2000" dirty="0"/>
          </a:p>
          <a:p>
            <a:pPr marL="354013" indent="0" algn="just">
              <a:buNone/>
            </a:pPr>
            <a:r>
              <a:rPr lang="en-US" altLang="zh-CN" sz="2000" dirty="0"/>
              <a:t>Instruct the editor to prepare P802.11bf </a:t>
            </a:r>
            <a:r>
              <a:rPr lang="en-US" altLang="zh-CN" sz="2000" dirty="0">
                <a:solidFill>
                  <a:srgbClr val="FF0000"/>
                </a:solidFill>
              </a:rPr>
              <a:t>D4.0</a:t>
            </a:r>
            <a:r>
              <a:rPr lang="en-US" altLang="zh-CN" sz="2000" dirty="0"/>
              <a:t> incorporating these resolutions and,</a:t>
            </a:r>
          </a:p>
          <a:p>
            <a:pPr algn="just"/>
            <a:r>
              <a:rPr lang="en-US" altLang="zh-CN" sz="2000" dirty="0"/>
              <a:t>Approve a </a:t>
            </a:r>
            <a:r>
              <a:rPr lang="en-US" altLang="zh-CN" sz="2000" dirty="0">
                <a:solidFill>
                  <a:srgbClr val="FF0000"/>
                </a:solidFill>
              </a:rPr>
              <a:t>20</a:t>
            </a:r>
            <a:r>
              <a:rPr lang="en-US" altLang="zh-CN" sz="2000" dirty="0"/>
              <a:t> day Working Group Recirculation Ballot asking the question “Should P802.11bf </a:t>
            </a:r>
            <a:r>
              <a:rPr lang="en-US" altLang="zh-CN" sz="2000" dirty="0">
                <a:solidFill>
                  <a:srgbClr val="FF0000"/>
                </a:solidFill>
              </a:rPr>
              <a:t>D4.0</a:t>
            </a:r>
            <a:r>
              <a:rPr lang="en-US" altLang="zh-CN" sz="2000" dirty="0"/>
              <a:t> be forwarded to SA Ballot?”</a:t>
            </a:r>
          </a:p>
          <a:p>
            <a:endParaRPr lang="zh-CN" altLang="zh-CN" sz="2000" dirty="0"/>
          </a:p>
          <a:p>
            <a:pPr lvl="0"/>
            <a:r>
              <a:rPr lang="en-GB" altLang="zh-CN" sz="2000" dirty="0"/>
              <a:t>Moved</a:t>
            </a:r>
            <a:r>
              <a:rPr lang="en-GB" altLang="zh-CN" sz="2000" dirty="0" smtClean="0"/>
              <a:t>: </a:t>
            </a:r>
            <a:r>
              <a:rPr lang="en-US" altLang="zh-CN" sz="2000" kern="0" dirty="0"/>
              <a:t>Claudio da Silva </a:t>
            </a:r>
            <a:r>
              <a:rPr lang="en-GB" altLang="zh-CN" sz="2000" dirty="0"/>
              <a:t>	  Seconded:</a:t>
            </a:r>
          </a:p>
          <a:p>
            <a:r>
              <a:rPr lang="en-US" altLang="zh-CN" sz="2000" kern="0" dirty="0"/>
              <a:t>Preliminary Result: (  Y/  N/  A)</a:t>
            </a:r>
          </a:p>
          <a:p>
            <a:pPr marL="342900" lvl="1" indent="-342900" algn="just">
              <a:spcBef>
                <a:spcPct val="0"/>
              </a:spcBef>
              <a:buFont typeface="Arial" panose="020B0604020202020204" pitchFamily="34" charset="0"/>
              <a:buChar char="•"/>
              <a:defRPr/>
            </a:pPr>
            <a:r>
              <a:rPr lang="en-GB" altLang="zh-CN" sz="2000" dirty="0"/>
              <a:t>Result</a:t>
            </a:r>
            <a:r>
              <a:rPr lang="en-US" altLang="zh-CN" sz="2000" kern="0" dirty="0"/>
              <a:t>*</a:t>
            </a:r>
            <a:r>
              <a:rPr lang="en-GB" altLang="zh-CN" sz="2000" dirty="0"/>
              <a:t>:</a:t>
            </a:r>
          </a:p>
          <a:p>
            <a:pPr marL="342900" lvl="1" indent="-342900" algn="just">
              <a:spcBef>
                <a:spcPct val="0"/>
              </a:spcBef>
              <a:buFont typeface="Arial" panose="020B0604020202020204" pitchFamily="34" charset="0"/>
              <a:buChar char="•"/>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161044483"/>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solidFill>
                  <a:srgbClr val="FF0000"/>
                </a:solidFill>
              </a:rPr>
              <a:t>Backup</a:t>
            </a:r>
            <a:endParaRPr lang="en-US" altLang="en-US" sz="3600" dirty="0">
              <a:solidFill>
                <a:srgbClr val="FF0000"/>
              </a:solidFill>
            </a:endParaRPr>
          </a:p>
        </p:txBody>
      </p:sp>
    </p:spTree>
    <p:extLst>
      <p:ext uri="{BB962C8B-B14F-4D97-AF65-F5344CB8AC3E}">
        <p14:creationId xmlns:p14="http://schemas.microsoft.com/office/powerpoint/2010/main" val="1986901499"/>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538</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a:t>
            </a:r>
            <a:r>
              <a:rPr lang="en-US" altLang="zh-CN" sz="1600" dirty="0" smtClean="0"/>
              <a:t>: </a:t>
            </a:r>
            <a:r>
              <a:rPr lang="en-GB" altLang="zh-CN" sz="1600" dirty="0"/>
              <a:t>4058, 4061, 4064, 4100, 4189, 4192, 4246, and 4190</a:t>
            </a:r>
            <a:endParaRPr lang="en-US" altLang="zh-CN" sz="1600" dirty="0"/>
          </a:p>
          <a:p>
            <a:pPr lvl="1" algn="just">
              <a:buFont typeface="Arial" panose="020B0604020202020204" pitchFamily="34" charset="0"/>
              <a:buChar char="–"/>
              <a:defRPr/>
            </a:pPr>
            <a:r>
              <a:rPr lang="en-US" altLang="zh-CN" sz="1600" dirty="0"/>
              <a:t>as specified in doc</a:t>
            </a:r>
            <a:r>
              <a:rPr lang="en-US" altLang="zh-CN" sz="1600" dirty="0" smtClean="0"/>
              <a:t>.: </a:t>
            </a:r>
            <a:r>
              <a:rPr lang="en-US" altLang="zh-CN" sz="1600" dirty="0" smtClean="0">
                <a:solidFill>
                  <a:srgbClr val="FF0000"/>
                </a:solidFill>
              </a:rPr>
              <a:t>24/0582r3</a:t>
            </a:r>
            <a:endParaRPr lang="en-US" altLang="zh-CN" sz="1600" dirty="0">
              <a:solidFill>
                <a:srgbClr val="FF0000"/>
              </a:solidFill>
            </a:endParaRP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a:t>Christian Berger</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Result: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 </a:t>
            </a:r>
            <a:r>
              <a:rPr lang="en-US" altLang="zh-CN" dirty="0">
                <a:solidFill>
                  <a:srgbClr val="FF0000"/>
                </a:solidFill>
              </a:rPr>
              <a:t>24/0582r3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673853823"/>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838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zh-CN" sz="3200" dirty="0"/>
              <a:t>Motion </a:t>
            </a:r>
            <a:r>
              <a:rPr lang="en-US" altLang="zh-CN" sz="3200" dirty="0">
                <a:solidFill>
                  <a:srgbClr val="FF0000"/>
                </a:solidFill>
              </a:rPr>
              <a:t>xx</a:t>
            </a:r>
            <a:r>
              <a:rPr lang="en-US" altLang="zh-CN" sz="3200" dirty="0"/>
              <a:t>: </a:t>
            </a:r>
            <a:r>
              <a:rPr lang="en-GB" altLang="zh-CN" sz="3200" dirty="0"/>
              <a:t>PAR Re-affirmation</a:t>
            </a:r>
            <a:endParaRPr lang="en-US" altLang="en-US" sz="3200" dirty="0">
              <a:solidFill>
                <a:srgbClr val="FF0000"/>
              </a:solidFill>
            </a:endParaRPr>
          </a:p>
        </p:txBody>
      </p:sp>
      <p:sp>
        <p:nvSpPr>
          <p:cNvPr id="4"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r>
              <a:rPr lang="en-US" altLang="zh-CN" sz="2000" dirty="0"/>
              <a:t>Re-affirm the P802.11bf PAR in 11-23-2095r1</a:t>
            </a:r>
          </a:p>
          <a:p>
            <a:pPr algn="just"/>
            <a:endParaRPr lang="en-US" altLang="zh-CN" sz="2000" dirty="0"/>
          </a:p>
          <a:p>
            <a:pPr algn="just"/>
            <a:endParaRPr lang="zh-CN" altLang="zh-CN" sz="2000" dirty="0"/>
          </a:p>
          <a:p>
            <a:pPr lvl="0"/>
            <a:r>
              <a:rPr lang="en-GB" altLang="zh-CN" sz="2000" dirty="0"/>
              <a:t>Moved:	  	Seconded:</a:t>
            </a:r>
          </a:p>
          <a:p>
            <a:r>
              <a:rPr lang="en-US" altLang="zh-CN" sz="2000" kern="0" dirty="0"/>
              <a:t>Preliminary Result: (  Y/  N/  A)</a:t>
            </a:r>
          </a:p>
          <a:p>
            <a:pPr marL="342900" lvl="1" indent="-342900" algn="just">
              <a:spcBef>
                <a:spcPct val="0"/>
              </a:spcBef>
              <a:buFont typeface="Arial" panose="020B0604020202020204" pitchFamily="34" charset="0"/>
              <a:buChar char="•"/>
              <a:defRPr/>
            </a:pPr>
            <a:r>
              <a:rPr lang="en-GB" altLang="zh-CN" sz="2000" dirty="0"/>
              <a:t>Result</a:t>
            </a:r>
            <a:r>
              <a:rPr lang="en-US" altLang="zh-CN" sz="2000" kern="0" dirty="0"/>
              <a:t>*</a:t>
            </a:r>
            <a:r>
              <a:rPr lang="en-GB" altLang="zh-CN" sz="2000" dirty="0"/>
              <a:t>:</a:t>
            </a:r>
          </a:p>
          <a:p>
            <a:pPr marL="342900" lvl="1" indent="-342900" algn="just">
              <a:spcBef>
                <a:spcPct val="0"/>
              </a:spcBef>
              <a:buFont typeface="Arial" panose="020B0604020202020204" pitchFamily="34" charset="0"/>
              <a:buChar char="•"/>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11-23-2095r1</a:t>
            </a:r>
            <a:endParaRPr lang="en-US" altLang="zh-CN"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957495974"/>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SP Motion xx</a:t>
            </a:r>
          </a:p>
        </p:txBody>
      </p:sp>
      <p:sp>
        <p:nvSpPr>
          <p:cNvPr id="3" name="Rectangle 3"/>
          <p:cNvSpPr txBox="1">
            <a:spLocks noChangeArrowheads="1"/>
          </p:cNvSpPr>
          <p:nvPr/>
        </p:nvSpPr>
        <p:spPr bwMode="auto">
          <a:xfrm>
            <a:off x="304800" y="1676400"/>
            <a:ext cx="11506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lvl="1" indent="0" algn="just">
              <a:buNone/>
              <a:defRPr/>
            </a:pPr>
            <a:r>
              <a:rPr lang="en-US" altLang="zh-CN" sz="1400" b="1" kern="0" dirty="0"/>
              <a:t>SP (PDT):</a:t>
            </a:r>
          </a:p>
          <a:p>
            <a:pPr marL="0" lvl="1" indent="0" algn="just">
              <a:buNone/>
              <a:defRPr/>
            </a:pPr>
            <a:r>
              <a:rPr lang="en-US" altLang="zh-CN" sz="1400" b="1" kern="0" dirty="0"/>
              <a:t>Do you support including the text proposed in the following document into the IEEE 802.11bf draft amendment?</a:t>
            </a:r>
          </a:p>
          <a:p>
            <a:pPr lvl="1" algn="just">
              <a:buFont typeface="Arial" panose="020B0604020202020204" pitchFamily="34" charset="0"/>
              <a:buChar char="–"/>
              <a:defRPr/>
            </a:pPr>
            <a:r>
              <a:rPr lang="en-US" altLang="zh-CN" sz="1400" dirty="0"/>
              <a:t>DCN + title</a:t>
            </a:r>
          </a:p>
          <a:p>
            <a:pPr marL="0" lvl="1" indent="0" algn="just">
              <a:buNone/>
              <a:defRPr/>
            </a:pPr>
            <a:endParaRPr lang="en-US" altLang="zh-CN" sz="1400" b="1" kern="0" dirty="0"/>
          </a:p>
          <a:p>
            <a:pPr marL="0" lvl="1" indent="0" algn="just">
              <a:buNone/>
              <a:defRPr/>
            </a:pPr>
            <a:r>
              <a:rPr lang="en-US" altLang="zh-CN" sz="1400" b="1" kern="0" dirty="0"/>
              <a:t>Motion (PDT):</a:t>
            </a:r>
          </a:p>
          <a:p>
            <a:pPr marL="0" lvl="1" indent="0" algn="just">
              <a:buNone/>
              <a:defRPr/>
            </a:pPr>
            <a:r>
              <a:rPr lang="en-US" altLang="zh-CN" sz="1400" b="1" kern="0" dirty="0"/>
              <a:t>Move to include the text proposed in the following document into the IEEE 802.11bf draft amendment:</a:t>
            </a:r>
          </a:p>
          <a:p>
            <a:pPr lvl="1" algn="just">
              <a:buFont typeface="Arial" panose="020B0604020202020204" pitchFamily="34" charset="0"/>
              <a:buChar char="–"/>
              <a:defRPr/>
            </a:pPr>
            <a:r>
              <a:rPr lang="en-US" altLang="zh-CN" sz="1400" dirty="0"/>
              <a:t>DCN + title</a:t>
            </a:r>
          </a:p>
          <a:p>
            <a:pPr marL="0" lvl="1" indent="0" algn="just">
              <a:buNone/>
              <a:defRPr/>
            </a:pPr>
            <a:endParaRPr lang="en-US" altLang="zh-CN" sz="1400" b="1" kern="0" dirty="0"/>
          </a:p>
          <a:p>
            <a:pPr marL="0" lvl="1" indent="0" algn="just">
              <a:buNone/>
              <a:defRPr/>
            </a:pPr>
            <a:r>
              <a:rPr lang="en-US" altLang="zh-CN" sz="1400" b="1" kern="0" dirty="0"/>
              <a:t>SP (CR):</a:t>
            </a:r>
          </a:p>
          <a:p>
            <a:pPr marL="0" lvl="1" indent="0" algn="just">
              <a:buNone/>
              <a:defRPr/>
            </a:pPr>
            <a:r>
              <a:rPr lang="en-US" altLang="zh-CN" sz="1400" b="1" kern="0" dirty="0"/>
              <a:t>Do you agree to resolve the following CIDs listed in the following document and incorporate the text changes into the latest </a:t>
            </a:r>
            <a:r>
              <a:rPr lang="en-US" altLang="zh-CN" sz="1400" b="1" kern="0" dirty="0" err="1"/>
              <a:t>TGbf</a:t>
            </a:r>
            <a:r>
              <a:rPr lang="en-US" altLang="zh-CN" sz="1400" b="1" kern="0" dirty="0"/>
              <a:t> draft?</a:t>
            </a:r>
          </a:p>
          <a:p>
            <a:pPr lvl="1" algn="just">
              <a:buFont typeface="Arial" panose="020B0604020202020204" pitchFamily="34" charset="0"/>
              <a:buChar char="–"/>
              <a:defRPr/>
            </a:pPr>
            <a:r>
              <a:rPr lang="en-US" altLang="zh-CN" sz="1400" dirty="0"/>
              <a:t>CID, in DCN + title</a:t>
            </a:r>
          </a:p>
          <a:p>
            <a:pPr marL="0" lvl="1" indent="0" algn="just">
              <a:buNone/>
              <a:defRPr/>
            </a:pPr>
            <a:endParaRPr lang="en-US" altLang="zh-CN" sz="1400" b="1" kern="0" dirty="0"/>
          </a:p>
          <a:p>
            <a:pPr marL="0" lvl="1" indent="0" algn="just">
              <a:buNone/>
              <a:defRPr/>
            </a:pPr>
            <a:r>
              <a:rPr lang="en-US" altLang="zh-CN" sz="1400" b="1" kern="0" dirty="0"/>
              <a:t>Motion (CR):</a:t>
            </a:r>
          </a:p>
          <a:p>
            <a:pPr marL="0" lvl="1" indent="0" algn="just">
              <a:buNone/>
              <a:defRPr/>
            </a:pPr>
            <a:r>
              <a:rPr lang="en-US" altLang="zh-CN" sz="1400" b="1" kern="0" dirty="0"/>
              <a:t>Move to approve resolutions to the following CIDs listed in the following document and incorporate the text changes into the latest </a:t>
            </a:r>
            <a:r>
              <a:rPr lang="en-US" altLang="zh-CN" sz="1400" b="1" kern="0" dirty="0" err="1"/>
              <a:t>TGbf</a:t>
            </a:r>
            <a:r>
              <a:rPr lang="en-US" altLang="zh-CN" sz="1400" b="1" kern="0" dirty="0"/>
              <a:t> draft:</a:t>
            </a:r>
          </a:p>
          <a:p>
            <a:pPr lvl="1" algn="just">
              <a:buFont typeface="Arial" panose="020B0604020202020204" pitchFamily="34" charset="0"/>
              <a:buChar char="–"/>
              <a:defRPr/>
            </a:pPr>
            <a:r>
              <a:rPr lang="en-US" altLang="zh-CN" sz="1400" dirty="0"/>
              <a:t>CID, in DCN + title</a:t>
            </a:r>
          </a:p>
          <a:p>
            <a:pPr marL="0" lvl="1" indent="0" algn="just">
              <a:buNone/>
              <a:defRPr/>
            </a:pPr>
            <a:endParaRPr lang="en-US" altLang="zh-CN" sz="1400" b="1" kern="0" dirty="0"/>
          </a:p>
        </p:txBody>
      </p:sp>
    </p:spTree>
    <p:extLst>
      <p:ext uri="{BB962C8B-B14F-4D97-AF65-F5344CB8AC3E}">
        <p14:creationId xmlns:p14="http://schemas.microsoft.com/office/powerpoint/2010/main" val="19632950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6"/>
            <a:ext cx="11277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dirty="0"/>
          </a:p>
          <a:p>
            <a:pPr algn="just">
              <a:defRPr/>
            </a:pPr>
            <a:r>
              <a:rPr lang="en-US" altLang="en-US"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Participants have a duty to inform the IEEE</a:t>
            </a:r>
          </a:p>
        </p:txBody>
      </p:sp>
      <p:sp>
        <p:nvSpPr>
          <p:cNvPr id="10247"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#1</a:t>
            </a:r>
            <a:endParaRPr lang="en-US" altLang="en-US" b="0" dirty="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7"/>
            <a:ext cx="11277600" cy="4213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500" u="sng" dirty="0">
              <a:solidFill>
                <a:srgbClr val="FF0000"/>
              </a:solidFill>
            </a:endParaRPr>
          </a:p>
          <a:p>
            <a:pPr algn="just">
              <a:defRPr/>
            </a:pPr>
            <a:r>
              <a:rPr lang="en-US" altLang="en-US" sz="2000" dirty="0"/>
              <a:t>Cause an LOA to be submitted to the IEEE-SA (</a:t>
            </a:r>
            <a:r>
              <a:rPr lang="en-US" altLang="en-US" sz="2000" dirty="0">
                <a:hlinkClick r:id="rId3"/>
              </a:rPr>
              <a:t>patcom@ieee.org</a:t>
            </a:r>
            <a:r>
              <a:rPr lang="en-US" altLang="en-US" sz="2000" dirty="0"/>
              <a:t>); or</a:t>
            </a:r>
          </a:p>
          <a:p>
            <a:pPr algn="just">
              <a:defRPr/>
            </a:pPr>
            <a:endParaRPr lang="en-US" altLang="en-US" sz="2000" dirty="0"/>
          </a:p>
          <a:p>
            <a:pPr algn="just">
              <a:defRPr/>
            </a:pPr>
            <a:r>
              <a:rPr lang="en-US" altLang="en-US" sz="2000" dirty="0"/>
              <a:t>Provide the chair of this group with the identity of the holder(s) of any and all such claims as soon as possible; or</a:t>
            </a:r>
          </a:p>
          <a:p>
            <a:pPr algn="just">
              <a:defRPr/>
            </a:pPr>
            <a:endParaRPr lang="en-US" altLang="en-US" sz="2000" dirty="0"/>
          </a:p>
          <a:p>
            <a:pPr algn="just">
              <a:defRPr/>
            </a:pPr>
            <a:r>
              <a:rPr lang="en-US" altLang="en-US" sz="2000" dirty="0"/>
              <a:t>Speak up now and respond to this Call for Potentially Essential Patents</a:t>
            </a:r>
          </a:p>
          <a:p>
            <a:pPr algn="just">
              <a:defRPr/>
            </a:pPr>
            <a:endParaRPr lang="en-US" altLang="en-US" sz="2000" dirty="0"/>
          </a:p>
          <a:p>
            <a:pPr algn="just">
              <a:defRPr/>
            </a:pPr>
            <a:r>
              <a:rPr lang="en-US" altLang="en-US" sz="20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r>
              <a:rPr lang="en-US" altLang="en-US" sz="2000" dirty="0"/>
              <a:t/>
            </a:r>
            <a:br>
              <a:rPr lang="en-US" altLang="en-US" sz="2000" dirty="0"/>
            </a:br>
            <a:endParaRPr lang="en-US" altLang="en-US" sz="20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Ways to inform IEEE</a:t>
            </a:r>
          </a:p>
        </p:txBody>
      </p:sp>
      <p:sp>
        <p:nvSpPr>
          <p:cNvPr id="11271" name="Text Box 5"/>
          <p:cNvSpPr txBox="1">
            <a:spLocks noChangeArrowheads="1"/>
          </p:cNvSpPr>
          <p:nvPr/>
        </p:nvSpPr>
        <p:spPr bwMode="auto">
          <a:xfrm>
            <a:off x="4572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#2</a:t>
            </a:r>
            <a:endParaRPr lang="en-US" altLang="en-US" b="0" dirty="0"/>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457200" y="14478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800" b="0" u="sng" dirty="0">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2000" dirty="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50" dirty="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400" dirty="0">
                <a:cs typeface="Times New Roman" panose="02020603050405020304" pitchFamily="18" charset="0"/>
              </a:rPr>
              <a:t>For more details, see IEEE-SA Standards Board Operations Manual, clause 5.3.10 and </a:t>
            </a:r>
            <a:br>
              <a:rPr lang="en-US" altLang="en-US" sz="1400" dirty="0">
                <a:cs typeface="Times New Roman" panose="02020603050405020304" pitchFamily="18" charset="0"/>
              </a:rPr>
            </a:br>
            <a:r>
              <a:rPr lang="en-US" altLang="en-US" sz="1400" dirty="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Other Guideline for IEEE WG meetings</a:t>
            </a:r>
          </a:p>
        </p:txBody>
      </p:sp>
      <p:sp>
        <p:nvSpPr>
          <p:cNvPr id="12295" name="Text Box 4"/>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#3</a:t>
            </a: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146149</TotalTime>
  <Words>4909</Words>
  <Application>Microsoft Office PowerPoint</Application>
  <PresentationFormat>宽屏</PresentationFormat>
  <Paragraphs>1279</Paragraphs>
  <Slides>68</Slides>
  <Notes>67</Notes>
  <HiddenSlides>0</HiddenSlides>
  <MMClips>0</MMClips>
  <ScaleCrop>false</ScaleCrop>
  <HeadingPairs>
    <vt:vector size="6" baseType="variant">
      <vt:variant>
        <vt:lpstr>已用的字体</vt:lpstr>
      </vt:variant>
      <vt:variant>
        <vt:i4>11</vt:i4>
      </vt:variant>
      <vt:variant>
        <vt:lpstr>主题</vt:lpstr>
      </vt:variant>
      <vt:variant>
        <vt:i4>1</vt:i4>
      </vt:variant>
      <vt:variant>
        <vt:lpstr>幻灯片标题</vt:lpstr>
      </vt:variant>
      <vt:variant>
        <vt:i4>68</vt:i4>
      </vt:variant>
    </vt:vector>
  </HeadingPairs>
  <TitlesOfParts>
    <vt:vector size="80" baseType="lpstr">
      <vt:lpstr>Monotype Sorts</vt:lpstr>
      <vt:lpstr>MS Gothic</vt:lpstr>
      <vt:lpstr>MS PGothic</vt:lpstr>
      <vt:lpstr>等线</vt:lpstr>
      <vt:lpstr>宋体</vt:lpstr>
      <vt:lpstr>微软雅黑</vt:lpstr>
      <vt:lpstr>Arial</vt:lpstr>
      <vt:lpstr>Calibri</vt:lpstr>
      <vt:lpstr>Helvetica</vt:lpstr>
      <vt:lpstr>Times New Roman</vt:lpstr>
      <vt:lpstr>Wingdings</vt:lpstr>
      <vt:lpstr>802-11-Submission</vt:lpstr>
      <vt:lpstr>Task Group bf Meeting agenda, March Plenary 2024</vt:lpstr>
      <vt:lpstr>IEEE 802.11 Task Group bf WLAN Sensing </vt:lpstr>
      <vt:lpstr>PowerPoint 演示文稿</vt:lpstr>
      <vt:lpstr>PowerPoint 演示文稿</vt:lpstr>
      <vt:lpstr>Registration for the March IEEE 802 plenary session</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TGbf Timeline</vt:lpstr>
      <vt:lpstr>PowerPoint 演示文稿</vt:lpstr>
      <vt:lpstr>PowerPoint 演示文稿</vt:lpstr>
      <vt:lpstr>PowerPoint 演示文稿</vt:lpstr>
      <vt:lpstr>PowerPoint 演示文稿</vt:lpstr>
      <vt:lpstr>PowerPoint 演示文稿</vt:lpstr>
      <vt:lpstr>D3.0 CR Status</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Task Group bf Meeting agenda, September Interim 2023</dc:title>
  <dc:description/>
  <cp:lastModifiedBy>Hanxiao (Tony, WT Lab)</cp:lastModifiedBy>
  <cp:revision>588</cp:revision>
  <cp:lastPrinted>2014-11-04T15:04:57Z</cp:lastPrinted>
  <dcterms:created xsi:type="dcterms:W3CDTF">2007-04-17T18:10:23Z</dcterms:created>
  <dcterms:modified xsi:type="dcterms:W3CDTF">2024-03-14T04:28:12Z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(3)eANdzZZQWvxPNdSsBHqkF1/EoNKQGUp21y8yz9KsfX+89oYWFxwZkz877HZwpnIV+SxWILgc
nvu57JCGoN5mfPSpYTSoYEA8gdysUrm5qvbFIAJb47z0GTJ2fJI1OOeSNs9psiFK53r92TVV
/IdY76JxWlZTgY1+ge8LUcczPkQ5UbKgeI2lXbGqPkoI1OR5oohO699bpPW3EYLkMAT9mmAi
vr/K49pQ7SJmlVRioJ</vt:lpwstr>
  </property>
  <property fmtid="{D5CDD505-2E9C-101B-9397-08002B2CF9AE}" pid="27" name="_2015_ms_pID_7253431">
    <vt:lpwstr>6oeZ+psrtRqsmaNE/TrWWBYoMckcz6r2p3tUuQr3J0RXgzpFO448CR
7IJ4u6wYQngaIKFYX8QigrGkaaoWxXR3qCqniDMbBGrQGF1RVhtG8wY7fMheQzrcl0ntFE5U
9My/c4nPgR7TOJ9VsRV5+HQmTVDbTDzE4yJap9YjSwH54EbAXv5iUyCDvMjGLUo+jV0otO6Q
Y5nbfJFgwIFJf6qIcXl6EPRRwBa5MbfvPhD5</vt:lpwstr>
  </property>
  <property fmtid="{D5CDD505-2E9C-101B-9397-08002B2CF9AE}" pid="28" name="_2015_ms_pID_7253432">
    <vt:lpwstr>d6vmbbM0peJp1FlQFdVEYnY=</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1636984423</vt:lpwstr>
  </property>
</Properties>
</file>