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comments/comment1.xml" ContentType="application/vnd.openxmlformats-officedocument.presentationml.comments+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1406" r:id="rId21"/>
    <p:sldId id="1396" r:id="rId22"/>
    <p:sldId id="877" r:id="rId23"/>
    <p:sldId id="1367" r:id="rId24"/>
    <p:sldId id="897" r:id="rId25"/>
    <p:sldId id="1380" r:id="rId26"/>
    <p:sldId id="1389" r:id="rId27"/>
    <p:sldId id="1390" r:id="rId28"/>
    <p:sldId id="905" r:id="rId29"/>
    <p:sldId id="1163" r:id="rId30"/>
    <p:sldId id="1391" r:id="rId31"/>
    <p:sldId id="1121" r:id="rId32"/>
    <p:sldId id="1122" r:id="rId33"/>
    <p:sldId id="1123" r:id="rId34"/>
    <p:sldId id="1124" r:id="rId35"/>
    <p:sldId id="1125" r:id="rId36"/>
    <p:sldId id="1131" r:id="rId37"/>
    <p:sldId id="1132" r:id="rId38"/>
    <p:sldId id="1133" r:id="rId39"/>
    <p:sldId id="1136" r:id="rId40"/>
    <p:sldId id="1134" r:id="rId41"/>
    <p:sldId id="1137" r:id="rId42"/>
    <p:sldId id="1135" r:id="rId43"/>
    <p:sldId id="1392" r:id="rId44"/>
    <p:sldId id="1393" r:id="rId45"/>
    <p:sldId id="1394" r:id="rId46"/>
    <p:sldId id="1395" r:id="rId47"/>
    <p:sldId id="1397" r:id="rId48"/>
    <p:sldId id="1398" r:id="rId49"/>
    <p:sldId id="1399" r:id="rId50"/>
    <p:sldId id="1400" r:id="rId51"/>
    <p:sldId id="1402" r:id="rId52"/>
    <p:sldId id="1403" r:id="rId53"/>
    <p:sldId id="1404" r:id="rId54"/>
    <p:sldId id="1405" r:id="rId55"/>
    <p:sldId id="1138" r:id="rId56"/>
    <p:sldId id="1401" r:id="rId57"/>
    <p:sldId id="1126" r:id="rId58"/>
    <p:sldId id="1127" r:id="rId59"/>
    <p:sldId id="1139" r:id="rId60"/>
    <p:sldId id="1141" r:id="rId61"/>
    <p:sldId id="1142" r:id="rId62"/>
    <p:sldId id="1143" r:id="rId63"/>
    <p:sldId id="1140" r:id="rId64"/>
    <p:sldId id="842" r:id="rId65"/>
    <p:sldId id="1024" r:id="rId6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445022128"/>
        <c:axId val="-445020496"/>
      </c:barChart>
      <c:catAx>
        <c:axId val="-4450221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45020496"/>
        <c:crosses val="autoZero"/>
        <c:auto val="1"/>
        <c:lblAlgn val="ctr"/>
        <c:lblOffset val="100"/>
        <c:noMultiLvlLbl val="0"/>
      </c:catAx>
      <c:valAx>
        <c:axId val="-4450204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4502212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54849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5576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091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1354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969910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53739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772732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713435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93872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 xmlns:a16="http://schemas.microsoft.com/office/drawing/2014/main"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25302924"/>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12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530-531</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696299998"/>
              </p:ext>
            </p:extLst>
          </p:nvPr>
        </p:nvGraphicFramePr>
        <p:xfrm>
          <a:off x="3429000" y="1600200"/>
          <a:ext cx="8305801" cy="30163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 Resolutions for Exchange bucket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532-534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12656751"/>
              </p:ext>
            </p:extLst>
          </p:nvPr>
        </p:nvGraphicFramePr>
        <p:xfrm>
          <a:off x="3429000" y="1600200"/>
          <a:ext cx="8305801" cy="279763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3119125983"/>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smtClean="0">
                          <a:solidFill>
                            <a:schemeClr val="bg1">
                              <a:lumMod val="50000"/>
                            </a:schemeClr>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 xmlns:a16="http://schemas.microsoft.com/office/drawing/2014/main" val="454794694"/>
                    </a:ext>
                  </a:extLst>
                </a:gridCol>
                <a:gridCol w="761576">
                  <a:extLst>
                    <a:ext uri="{9D8B030D-6E8A-4147-A177-3AD203B41FA5}">
                      <a16:colId xmlns="" xmlns:a16="http://schemas.microsoft.com/office/drawing/2014/main" val="27831069"/>
                    </a:ext>
                  </a:extLst>
                </a:gridCol>
                <a:gridCol w="1294679">
                  <a:extLst>
                    <a:ext uri="{9D8B030D-6E8A-4147-A177-3AD203B41FA5}">
                      <a16:colId xmlns="" xmlns:a16="http://schemas.microsoft.com/office/drawing/2014/main" val="1813041955"/>
                    </a:ext>
                  </a:extLst>
                </a:gridCol>
                <a:gridCol w="761576">
                  <a:extLst>
                    <a:ext uri="{9D8B030D-6E8A-4147-A177-3AD203B41FA5}">
                      <a16:colId xmlns="" xmlns:a16="http://schemas.microsoft.com/office/drawing/2014/main" val="506620921"/>
                    </a:ext>
                  </a:extLst>
                </a:gridCol>
                <a:gridCol w="685418">
                  <a:extLst>
                    <a:ext uri="{9D8B030D-6E8A-4147-A177-3AD203B41FA5}">
                      <a16:colId xmlns="" xmlns:a16="http://schemas.microsoft.com/office/drawing/2014/main" val="314894588"/>
                    </a:ext>
                  </a:extLst>
                </a:gridCol>
                <a:gridCol w="685418">
                  <a:extLst>
                    <a:ext uri="{9D8B030D-6E8A-4147-A177-3AD203B41FA5}">
                      <a16:colId xmlns="" xmlns:a16="http://schemas.microsoft.com/office/drawing/2014/main" val="2292879680"/>
                    </a:ext>
                  </a:extLst>
                </a:gridCol>
                <a:gridCol w="752056">
                  <a:extLst>
                    <a:ext uri="{9D8B030D-6E8A-4147-A177-3AD203B41FA5}">
                      <a16:colId xmlns=""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222586976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2568943082"/>
              </p:ext>
            </p:extLst>
          </p:nvPr>
        </p:nvGraphicFramePr>
        <p:xfrm>
          <a:off x="2057400" y="762000"/>
          <a:ext cx="7772400" cy="5434439"/>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41818337"/>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30994721"/>
                  </a:ext>
                </a:extLst>
              </a:tr>
              <a:tr h="219985">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Ning </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0.162337662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0.788961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0.9512987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r>
              <a:rPr lang="en-US" altLang="zh-CN" dirty="0" smtClean="0"/>
              <a:t>’.</a:t>
            </a:r>
            <a:endParaRPr lang="en-US" altLang="zh-CN"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a:t>
            </a:r>
            <a:r>
              <a:rPr lang="en-US" altLang="zh-CN" sz="1600" dirty="0" smtClean="0"/>
              <a:t>24/0333r0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24/0333r0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4294, 4297</a:t>
            </a:r>
          </a:p>
          <a:p>
            <a:pPr lvl="1" algn="just">
              <a:buFont typeface="Arial" panose="020B0604020202020204" pitchFamily="34" charset="0"/>
              <a:buChar char="–"/>
              <a:defRPr/>
            </a:pPr>
            <a:r>
              <a:rPr lang="en-US" altLang="zh-CN" sz="1600" dirty="0"/>
              <a:t>as specified in doc.: 24/0336r0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kern="0" dirty="0" smtClean="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24/0336r0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12    </a:t>
            </a:r>
            <a:r>
              <a:rPr lang="en-US" altLang="zh-CN" sz="2800" dirty="0">
                <a:solidFill>
                  <a:srgbClr val="00B0F0"/>
                </a:solidFill>
                <a:cs typeface="Times New Roman" panose="02020603050405020304" pitchFamily="18" charset="0"/>
              </a:rPr>
              <a:t>(Monday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0968775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4272, 4273, 4274, 4076, 4139, 4089, 4137, 4302, 4303, 4182, 4183, 4205, 4206, 4002, 4003, 4213, 4220, 4221, 4223, 4224, 4225, 4227, 4228, 4229, 4230, 4231, 4232, 4233, 4234, 4235, 4236, 4237, 4238, 4239, 4240, 4241, 4263, 4265, 4222, 4226, 4198, 4305, 4069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11-24/0370r2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Ali Raissinia</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942472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4021, 4059, 4060, 4062, 4063, 4191, 4281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11-24/0542r0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43952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19389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9401589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4280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smtClean="0"/>
              <a:t>N</a:t>
            </a:r>
            <a:r>
              <a:rPr lang="en-US" altLang="zh-CN" sz="1800" b="1" kern="0" dirty="0" smtClean="0"/>
              <a:t>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600" kern="0" dirty="0"/>
          </a:p>
        </p:txBody>
      </p:sp>
    </p:spTree>
    <p:extLst>
      <p:ext uri="{BB962C8B-B14F-4D97-AF65-F5344CB8AC3E}">
        <p14:creationId xmlns:p14="http://schemas.microsoft.com/office/powerpoint/2010/main" val="41257758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4285 and 4295</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11-24-0555r1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Ali </a:t>
            </a:r>
            <a:r>
              <a:rPr lang="en-US" altLang="zh-CN" sz="1800" b="1" kern="0" dirty="0" smtClean="0"/>
              <a:t>Raissinia</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11-24-0555r1</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a:t>: 19Y, 4N, 11 A</a:t>
            </a:r>
            <a:endParaRPr lang="en-US" altLang="zh-CN" sz="1050" b="1" kern="0" dirty="0"/>
          </a:p>
        </p:txBody>
      </p:sp>
    </p:spTree>
    <p:extLst>
      <p:ext uri="{BB962C8B-B14F-4D97-AF65-F5344CB8AC3E}">
        <p14:creationId xmlns:p14="http://schemas.microsoft.com/office/powerpoint/2010/main" val="36525973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4186 </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11-24-0564r2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Ali </a:t>
            </a:r>
            <a:r>
              <a:rPr lang="en-US" altLang="zh-CN" sz="1800" b="1" kern="0" dirty="0" smtClean="0"/>
              <a:t>Raissinia</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11-24-0564r2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a:t>
            </a:r>
            <a:endParaRPr lang="en-US" altLang="zh-CN" sz="1050" b="1" kern="0" dirty="0"/>
          </a:p>
        </p:txBody>
      </p:sp>
    </p:spTree>
    <p:extLst>
      <p:ext uri="{BB962C8B-B14F-4D97-AF65-F5344CB8AC3E}">
        <p14:creationId xmlns:p14="http://schemas.microsoft.com/office/powerpoint/2010/main" val="22983640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solidFill>
                  <a:srgbClr val="FF0000"/>
                </a:solidFill>
              </a:rPr>
              <a:t>53X</a:t>
            </a:r>
            <a:endParaRPr lang="en-US" altLang="en-US" sz="3600" dirty="0">
              <a:solidFill>
                <a:srgbClr val="FF0000"/>
              </a:solidFill>
            </a:endParaRPr>
          </a:p>
        </p:txBody>
      </p:sp>
      <p:sp>
        <p:nvSpPr>
          <p:cNvPr id="5" name="Rectangle 3"/>
          <p:cNvSpPr txBox="1">
            <a:spLocks noChangeArrowheads="1"/>
          </p:cNvSpPr>
          <p:nvPr/>
        </p:nvSpPr>
        <p:spPr bwMode="auto">
          <a:xfrm>
            <a:off x="762000" y="1295400"/>
            <a:ext cx="10744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solidFill>
                  <a:srgbClr val="FF0000"/>
                </a:solidFill>
              </a:rPr>
              <a:t>11-23-2095r2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(Y</a:t>
            </a:r>
            <a:r>
              <a:rPr lang="en-US" altLang="zh-CN" sz="1800" b="1" kern="0" dirty="0"/>
              <a:t>/  </a:t>
            </a:r>
            <a:r>
              <a:rPr lang="en-US" altLang="zh-CN" sz="1800" b="1" kern="0" dirty="0" smtClean="0"/>
              <a:t>N</a:t>
            </a:r>
            <a:r>
              <a:rPr lang="en-US" altLang="zh-CN" sz="1800" b="1" kern="0" dirty="0"/>
              <a:t>/  </a:t>
            </a:r>
            <a:r>
              <a:rPr lang="en-US" altLang="zh-CN" sz="1800" b="1" kern="0" dirty="0" smtClean="0"/>
              <a:t>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solidFill>
                  <a:srgbClr val="FF0000"/>
                </a:solidFill>
              </a:rPr>
              <a:t>23/2095r2</a:t>
            </a:r>
            <a:endParaRPr lang="en-US" altLang="zh-CN" kern="0" dirty="0">
              <a:solidFill>
                <a:srgbClr val="FF0000"/>
              </a:solidFill>
            </a:endParaRPr>
          </a:p>
          <a:p>
            <a:pPr marL="628650" lvl="2">
              <a:buFont typeface="微软雅黑" panose="020B0503020204020204" pitchFamily="34" charset="-122"/>
              <a:buChar char="–"/>
              <a:defRPr/>
            </a:pPr>
            <a:r>
              <a:rPr lang="en-US" altLang="zh-CN" kern="0" dirty="0"/>
              <a:t>SP Result</a:t>
            </a:r>
            <a:r>
              <a:rPr lang="en-US" altLang="zh-CN" kern="0" dirty="0" smtClean="0"/>
              <a:t>: </a:t>
            </a:r>
            <a:endParaRPr lang="en-US" altLang="zh-CN" sz="1050" b="1" kern="0" dirty="0"/>
          </a:p>
        </p:txBody>
      </p:sp>
    </p:spTree>
    <p:extLst>
      <p:ext uri="{BB962C8B-B14F-4D97-AF65-F5344CB8AC3E}">
        <p14:creationId xmlns:p14="http://schemas.microsoft.com/office/powerpoint/2010/main" val="27659202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a:t>
            </a:r>
            <a:r>
              <a:rPr lang="en-US" altLang="zh-CN" sz="4000" dirty="0" smtClean="0"/>
              <a:t>MDR </a:t>
            </a:r>
            <a:r>
              <a:rPr lang="en-US" altLang="zh-CN" sz="4000" dirty="0"/>
              <a:t>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145908</TotalTime>
  <Words>4635</Words>
  <Application>Microsoft Office PowerPoint</Application>
  <PresentationFormat>宽屏</PresentationFormat>
  <Paragraphs>1207</Paragraphs>
  <Slides>65</Slides>
  <Notes>64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65</vt:i4>
      </vt:variant>
    </vt:vector>
  </HeadingPairs>
  <TitlesOfParts>
    <vt:vector size="77"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550</cp:revision>
  <cp:lastPrinted>2014-11-04T15:04:57Z</cp:lastPrinted>
  <dcterms:created xsi:type="dcterms:W3CDTF">2007-04-17T18:10:23Z</dcterms:created>
  <dcterms:modified xsi:type="dcterms:W3CDTF">2024-03-12T17:09:18Z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(3)eANdzZZQWvxPNdSsBHqkF1/EoNKQGUp21y8yz9KsfX+89oYWFxwZkz877HZwpnIV+SxWILgc
nvu57JCGoN5mfPSpYTSoYEA8gdysUrm5qvbFIAJb47z0GTJ2fJI1OOeSNs9psiFK53r92TVV
/IdY76JxWlZTgY1+ge8LUcczPkQ5UbKgeI2lXbGqPkoI1OR5oohO699bpPW3EYLkMAT9mmAi
vr/K49pQ7SJmlVRioJ</vt:lpwstr>
  </property>
  <property fmtid="{D5CDD505-2E9C-101B-9397-08002B2CF9AE}" pid="27" name="_2015_ms_pID_7253431">
    <vt:lpwstr>6oeZ+psrtRqsmaNE/TrWWBYoMckcz6r2p3tUuQr3J0RXgzpFO448CR
7IJ4u6wYQngaIKFYX8QigrGkaaoWxXR3qCqniDMbBGrQGF1RVhtG8wY7fMheQzrcl0ntFE5U
9My/c4nPgR7TOJ9VsRV5+HQmTVDbTDzE4yJap9YjSwH54EbAXv5iUyCDvMjGLUo+jV0otO6Q
Y5nbfJFgwIFJf6qIcXl6EPRRwBa5MbfvPhD5</vt:lpwstr>
  </property>
  <property fmtid="{D5CDD505-2E9C-101B-9397-08002B2CF9AE}" pid="28" name="_2015_ms_pID_7253432">
    <vt:lpwstr>d6vmbbM0peJp1FlQFdVEYnY=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