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comments/comment1.xml" ContentType="application/vnd.openxmlformats-officedocument.presentationml.comments+xml"/>
  <Override PartName="/ppt/notesSlides/notesSlide52.xml" ContentType="application/vnd.openxmlformats-officedocument.presentationml.notesSlide+xml"/>
  <Override PartName="/ppt/notesSlides/notesSlide5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6"/>
  </p:notesMasterIdLst>
  <p:handoutMasterIdLst>
    <p:handoutMasterId r:id="rId57"/>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331" r:id="rId18"/>
    <p:sldId id="1294" r:id="rId19"/>
    <p:sldId id="1370" r:id="rId20"/>
    <p:sldId id="877" r:id="rId21"/>
    <p:sldId id="1367" r:id="rId22"/>
    <p:sldId id="897" r:id="rId23"/>
    <p:sldId id="1380" r:id="rId24"/>
    <p:sldId id="1389" r:id="rId25"/>
    <p:sldId id="1390" r:id="rId26"/>
    <p:sldId id="905" r:id="rId27"/>
    <p:sldId id="1163" r:id="rId28"/>
    <p:sldId id="1391" r:id="rId29"/>
    <p:sldId id="1121" r:id="rId30"/>
    <p:sldId id="1122" r:id="rId31"/>
    <p:sldId id="1123" r:id="rId32"/>
    <p:sldId id="1124" r:id="rId33"/>
    <p:sldId id="1125" r:id="rId34"/>
    <p:sldId id="1131" r:id="rId35"/>
    <p:sldId id="1132" r:id="rId36"/>
    <p:sldId id="1133" r:id="rId37"/>
    <p:sldId id="1136" r:id="rId38"/>
    <p:sldId id="1134" r:id="rId39"/>
    <p:sldId id="1137" r:id="rId40"/>
    <p:sldId id="1135" r:id="rId41"/>
    <p:sldId id="1392" r:id="rId42"/>
    <p:sldId id="1393" r:id="rId43"/>
    <p:sldId id="1394" r:id="rId44"/>
    <p:sldId id="1395" r:id="rId45"/>
    <p:sldId id="1138" r:id="rId46"/>
    <p:sldId id="1126" r:id="rId47"/>
    <p:sldId id="1127" r:id="rId48"/>
    <p:sldId id="1139" r:id="rId49"/>
    <p:sldId id="1141" r:id="rId50"/>
    <p:sldId id="1142" r:id="rId51"/>
    <p:sldId id="1143" r:id="rId52"/>
    <p:sldId id="1140" r:id="rId53"/>
    <p:sldId id="842" r:id="rId54"/>
    <p:sldId id="1024" r:id="rId5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6"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1622" autoAdjust="0"/>
  </p:normalViewPr>
  <p:slideViewPr>
    <p:cSldViewPr>
      <p:cViewPr varScale="1">
        <p:scale>
          <a:sx n="87" d="100"/>
          <a:sy n="87" d="100"/>
        </p:scale>
        <p:origin x="91" y="13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commentAuthors" Target="commentAuthors.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D3.0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153</c:v>
                </c:pt>
                <c:pt idx="1">
                  <c:v>15</c:v>
                </c:pt>
                <c:pt idx="2">
                  <c:v>140</c:v>
                </c:pt>
              </c:numCache>
            </c:numRef>
          </c:val>
          <c:extLst xmlns:c16r2="http://schemas.microsoft.com/office/drawing/2015/06/char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124</c:v>
                </c:pt>
                <c:pt idx="1">
                  <c:v>13</c:v>
                </c:pt>
                <c:pt idx="2">
                  <c:v>140</c:v>
                </c:pt>
              </c:numCache>
            </c:numRef>
          </c:val>
          <c:extLst xmlns:c16r2="http://schemas.microsoft.com/office/drawing/2015/06/char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85155456"/>
        <c:axId val="-85152192"/>
      </c:barChart>
      <c:catAx>
        <c:axId val="-8515545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85152192"/>
        <c:crosses val="autoZero"/>
        <c:auto val="1"/>
        <c:lblAlgn val="ctr"/>
        <c:lblOffset val="100"/>
        <c:noMultiLvlLbl val="0"/>
      </c:catAx>
      <c:valAx>
        <c:axId val="-8515219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85155456"/>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11-02T14:53:24.103" idx="4">
    <p:pos x="6851" y="1352"/>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0402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08491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87650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2909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113885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6730200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572917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7190916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2022895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494918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886592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34459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192231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731833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3285995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532099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59271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2036604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4790241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584183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462559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006094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zh-CN" altLang="en-US" dirty="0"/>
          </a:p>
        </p:txBody>
      </p:sp>
    </p:spTree>
    <p:extLst>
      <p:ext uri="{BB962C8B-B14F-4D97-AF65-F5344CB8AC3E}">
        <p14:creationId xmlns:p14="http://schemas.microsoft.com/office/powerpoint/2010/main" val="351611315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dirty="0"/>
              <a:t>Need count</a:t>
            </a:r>
            <a:endParaRPr lang="zh-CN" altLang="en-US" dirty="0"/>
          </a:p>
        </p:txBody>
      </p:sp>
    </p:spTree>
    <p:extLst>
      <p:ext uri="{BB962C8B-B14F-4D97-AF65-F5344CB8AC3E}">
        <p14:creationId xmlns:p14="http://schemas.microsoft.com/office/powerpoint/2010/main" val="81404622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994335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932239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385623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5967541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0622460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802.11-23/0</a:t>
            </a:r>
            <a:r>
              <a:rPr lang="en-US" altLang="zh-CN" sz="1800" b="1" dirty="0" smtClean="0"/>
              <a:t>239</a:t>
            </a:r>
            <a:r>
              <a:rPr lang="en-US" altLang="en-US" sz="1800" b="1" dirty="0" smtClean="0"/>
              <a:t>r3</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March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0185-01-00bf-ieee-802-11bf-january-2024-interim-meeting-minutes.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hyperlink" Target="https://mentor.ieee.org/802.11/dcn/24/11-24-0211-06-00bf-ieee-802-11bf-teleconference-minutes-january-march-2024.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ec/dcn/20/ec-20-0203-00-ACSD-p802-11bf.docx" TargetMode="External"/><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2/11-22-1795-02-00bf-tgbf-coexistence-assessment.docx" TargetMode="External"/><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4/11-24-0028-11-00bf-lb281-comments-and-approved-resolutions.xlsx" TargetMode="External"/><Relationship Id="rId2" Type="http://schemas.openxmlformats.org/officeDocument/2006/relationships/notesSlide" Target="../notesSlides/notesSlide51.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en-US" sz="3600" dirty="0">
                <a:solidFill>
                  <a:srgbClr val="0000FF"/>
                </a:solidFill>
              </a:rPr>
              <a:t>March</a:t>
            </a:r>
            <a:r>
              <a:rPr lang="en-US" altLang="zh-CN" sz="3600" dirty="0">
                <a:solidFill>
                  <a:srgbClr val="0000FF"/>
                </a:solidFill>
              </a:rPr>
              <a:t> Plenary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2024-03-11</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11 (AM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78439390"/>
              </p:ext>
            </p:extLst>
          </p:nvPr>
        </p:nvGraphicFramePr>
        <p:xfrm>
          <a:off x="3429000" y="1600200"/>
          <a:ext cx="8305801" cy="381871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24/0464</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rPr>
                        <a:t>Mahmoud Kamel (InterDigital)</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Enhancements for the SBP Procedure</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45 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23"/>
                  </a:ext>
                </a:extLst>
              </a:tr>
              <a:tr h="89561">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24/0383r0</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B050"/>
                          </a:solidFill>
                          <a:effectLst/>
                          <a:latin typeface="Times New Roman" panose="02020603050405020304" pitchFamily="18" charset="0"/>
                          <a:ea typeface="宋体" panose="02010600030101010101" pitchFamily="2" charset="-122"/>
                        </a:rPr>
                        <a:t>Naren (Huawei)</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LB281 resolutions on editorial comments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10 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24"/>
                  </a:ext>
                </a:extLst>
              </a:tr>
              <a:tr h="89561">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24/0308r0</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Rui Du (Huawei)</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B050"/>
                          </a:solidFill>
                          <a:effectLst/>
                          <a:latin typeface="Times New Roman" panose="02020603050405020304" pitchFamily="18" charset="0"/>
                          <a:ea typeface="宋体" panose="02010600030101010101" pitchFamily="2" charset="-122"/>
                        </a:rPr>
                        <a:t>LB 281 comment resolutions for DMG part 2</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10 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25"/>
                  </a:ext>
                </a:extLst>
              </a:tr>
              <a:tr h="89561">
                <a:tc>
                  <a:txBody>
                    <a:bodyPr/>
                    <a:lstStyle/>
                    <a:p>
                      <a:pPr>
                        <a:spcAft>
                          <a:spcPts val="0"/>
                        </a:spcAft>
                      </a:pPr>
                      <a:r>
                        <a:rPr lang="en-US" sz="1200" kern="1200" dirty="0">
                          <a:solidFill>
                            <a:srgbClr val="00B050"/>
                          </a:solidFill>
                          <a:effectLst/>
                          <a:latin typeface="Times New Roman" panose="02020603050405020304" pitchFamily="18" charset="0"/>
                          <a:ea typeface="宋体" panose="02010600030101010101" pitchFamily="2" charset="-122"/>
                          <a:cs typeface="+mn-cs"/>
                        </a:rPr>
                        <a:t>24/0336</a:t>
                      </a:r>
                      <a:endParaRPr lang="zh-CN" sz="1200" kern="1200" dirty="0">
                        <a:solidFill>
                          <a:srgbClr val="00B050"/>
                        </a:solidFill>
                        <a:effectLst/>
                        <a:latin typeface="Times New Roman" panose="02020603050405020304" pitchFamily="18"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B050"/>
                          </a:solidFill>
                          <a:effectLst/>
                          <a:latin typeface="Times New Roman" panose="02020603050405020304" pitchFamily="18" charset="0"/>
                          <a:ea typeface="宋体" panose="02010600030101010101" pitchFamily="2" charset="-122"/>
                          <a:cs typeface="+mn-cs"/>
                        </a:rPr>
                        <a:t>Atsushi Shirakawa (Sharp)</a:t>
                      </a:r>
                      <a:endParaRPr lang="zh-CN" sz="1200" kern="1200" dirty="0">
                        <a:solidFill>
                          <a:srgbClr val="00B050"/>
                        </a:solidFill>
                        <a:effectLst/>
                        <a:latin typeface="Times New Roman" panose="02020603050405020304" pitchFamily="18"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B050"/>
                          </a:solidFill>
                          <a:effectLst/>
                          <a:latin typeface="Times New Roman" panose="02020603050405020304" pitchFamily="18" charset="0"/>
                          <a:ea typeface="宋体" panose="02010600030101010101" pitchFamily="2" charset="-122"/>
                          <a:cs typeface="+mn-cs"/>
                        </a:rPr>
                        <a:t>LB281 CR for 11.55.1.5.2 TB sensing measurement exchange Part2</a:t>
                      </a:r>
                      <a:endParaRPr lang="zh-CN" sz="1200" kern="1200" dirty="0">
                        <a:solidFill>
                          <a:srgbClr val="00B050"/>
                        </a:solidFill>
                        <a:effectLst/>
                        <a:latin typeface="Times New Roman" panose="02020603050405020304" pitchFamily="18"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B050"/>
                          </a:solidFill>
                          <a:effectLst/>
                          <a:latin typeface="Times New Roman" panose="02020603050405020304" pitchFamily="18" charset="0"/>
                          <a:ea typeface="宋体" panose="02010600030101010101" pitchFamily="2" charset="-122"/>
                          <a:cs typeface="+mn-cs"/>
                        </a:rPr>
                        <a:t>10 </a:t>
                      </a:r>
                      <a:r>
                        <a:rPr lang="en-US" sz="1200" kern="1200" dirty="0" err="1" smtClean="0">
                          <a:solidFill>
                            <a:srgbClr val="00B050"/>
                          </a:solidFill>
                          <a:effectLst/>
                          <a:latin typeface="Times New Roman" panose="02020603050405020304" pitchFamily="18" charset="0"/>
                          <a:ea typeface="宋体" panose="02010600030101010101" pitchFamily="2" charset="-122"/>
                          <a:cs typeface="+mn-cs"/>
                        </a:rPr>
                        <a:t>mins</a:t>
                      </a:r>
                      <a:endParaRPr lang="zh-CN" sz="1200" kern="1200" dirty="0">
                        <a:solidFill>
                          <a:srgbClr val="00B050"/>
                        </a:solidFill>
                        <a:effectLst/>
                        <a:latin typeface="Times New Roman" panose="02020603050405020304" pitchFamily="18" charset="0"/>
                        <a:ea typeface="宋体" panose="02010600030101010101" pitchFamily="2" charset="-122"/>
                        <a:cs typeface="+mn-cs"/>
                      </a:endParaRPr>
                    </a:p>
                  </a:txBody>
                  <a:tcPr marL="36195" marR="36195" marT="17780" marB="17780" anchor="ctr"/>
                </a:tc>
                <a:extLst>
                  <a:ext uri="{0D108BD9-81ED-4DB2-BD59-A6C34878D82A}">
                    <a16:rowId xmlns:a16="http://schemas.microsoft.com/office/drawing/2014/main" xmlns="" val="86467573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24/0527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Henry Ptasinski (Element78 Communications LLC)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Protected Sensing frame replay counters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24/0542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(German Aerospace Center (DLR))</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LB281 CR for OST CIDs (11.55.1 Sensing Procedure)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Uniform Tone Spacing for Ng=8 and Ng=16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PDT Uniform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24/0141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Robert Stacey (Intel)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Claudio</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P802.11bf/D3.0 MDR report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45 mins</a:t>
                      </a:r>
                    </a:p>
                  </a:txBody>
                  <a:tcPr marL="36000" marR="36000" marT="17901" marB="17901" anchor="ctr"/>
                </a:tc>
                <a:extLst>
                  <a:ext uri="{0D108BD9-81ED-4DB2-BD59-A6C34878D82A}">
                    <a16:rowId xmlns:a16="http://schemas.microsoft.com/office/drawing/2014/main" xmlns=""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282951375"/>
                  </a:ext>
                </a:extLst>
              </a:tr>
            </a:tbl>
          </a:graphicData>
        </a:graphic>
      </p:graphicFrame>
    </p:spTree>
    <p:extLst>
      <p:ext uri="{BB962C8B-B14F-4D97-AF65-F5344CB8AC3E}">
        <p14:creationId xmlns:p14="http://schemas.microsoft.com/office/powerpoint/2010/main" val="33582641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11 (</a:t>
            </a:r>
            <a:r>
              <a:rPr lang="en-US" altLang="zh-CN" sz="3200" dirty="0">
                <a:solidFill>
                  <a:srgbClr val="0000FF"/>
                </a:solidFill>
                <a:cs typeface="Times New Roman" panose="02020603050405020304" pitchFamily="18" charset="0"/>
              </a:rPr>
              <a:t>P</a:t>
            </a:r>
            <a:r>
              <a:rPr lang="en-US" altLang="en-US" sz="32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Motion </a:t>
            </a:r>
            <a:r>
              <a:rPr lang="en-US" altLang="en-US" sz="1400" dirty="0" smtClean="0">
                <a:solidFill>
                  <a:srgbClr val="0000FF"/>
                </a:solidFill>
              </a:rPr>
              <a:t>(515-529)</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784211846"/>
              </p:ext>
            </p:extLst>
          </p:nvPr>
        </p:nvGraphicFramePr>
        <p:xfrm>
          <a:off x="3429000" y="1600200"/>
          <a:ext cx="8305801" cy="341787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24/0464</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rPr>
                        <a:t>Mahmoud Kamel (InterDigital)</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Enhancements for the SBP Procedure</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45 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24/0527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Henry Ptasinski (Element78 Communications LLC)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Protected Sensing frame replay counters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24/0542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(German Aerospace Center (DLR))</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LB281 CR for OST CIDs (11.55.1 Sensing Procedure)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24/0555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 Inc.)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LB281 Comment Resolutions for Exchange bucket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24/0564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 Inc.)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LB281 Comment Resolutions for CID 4186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Uniform Tone Spacing for Ng=8 and Ng=16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PDT Uniform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24/0141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Robert Stacey (Intel)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Claudio</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P802.11bf/D3.0 MDR report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45 mins</a:t>
                      </a:r>
                    </a:p>
                  </a:txBody>
                  <a:tcPr marL="36000" marR="36000" marT="17901" marB="17901" anchor="ctr"/>
                </a:tc>
                <a:extLst>
                  <a:ext uri="{0D108BD9-81ED-4DB2-BD59-A6C34878D82A}">
                    <a16:rowId xmlns:a16="http://schemas.microsoft.com/office/drawing/2014/main" xmlns=""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282951375"/>
                  </a:ext>
                </a:extLst>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14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a:solidFill>
                  <a:srgbClr val="0000FF"/>
                </a:solidFill>
              </a:rPr>
              <a:t>XXX-XXX</a:t>
            </a:r>
            <a:r>
              <a:rPr lang="en-US" altLang="zh-CN" sz="1400" dirty="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648582278"/>
              </p:ext>
            </p:extLst>
          </p:nvPr>
        </p:nvGraphicFramePr>
        <p:xfrm>
          <a:off x="3429000" y="16002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5"/>
                  </a:ext>
                </a:extLst>
              </a:tr>
            </a:tbl>
          </a:graphicData>
        </a:graphic>
      </p:graphicFrame>
    </p:spTree>
    <p:extLst>
      <p:ext uri="{BB962C8B-B14F-4D97-AF65-F5344CB8AC3E}">
        <p14:creationId xmlns:p14="http://schemas.microsoft.com/office/powerpoint/2010/main" val="31485091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January </a:t>
            </a:r>
            <a:r>
              <a:rPr lang="en-US" altLang="zh-CN" sz="2000" dirty="0"/>
              <a:t>2023 meeting to today:</a:t>
            </a:r>
          </a:p>
          <a:p>
            <a:pPr lvl="1" algn="just">
              <a:buFont typeface="Arial" panose="020B0604020202020204" pitchFamily="34" charset="0"/>
              <a:buChar char="•"/>
            </a:pPr>
            <a:r>
              <a:rPr lang="en-US" altLang="zh-CN" sz="1600" dirty="0"/>
              <a:t>January Interim: </a:t>
            </a:r>
          </a:p>
          <a:p>
            <a:pPr marL="457200" lvl="1" indent="0" algn="just">
              <a:buNone/>
            </a:pPr>
            <a:r>
              <a:rPr lang="en-US" altLang="zh-CN" sz="1600" dirty="0"/>
              <a:t>	</a:t>
            </a:r>
            <a:r>
              <a:rPr lang="en-US" altLang="zh-CN" sz="1600" dirty="0">
                <a:hlinkClick r:id="rId3"/>
              </a:rPr>
              <a:t>https</a:t>
            </a:r>
            <a:r>
              <a:rPr lang="en-US" altLang="zh-CN" sz="1600">
                <a:hlinkClick r:id="rId3"/>
              </a:rPr>
              <a:t>://</a:t>
            </a:r>
            <a:r>
              <a:rPr lang="en-US" altLang="zh-CN" sz="1600" smtClean="0">
                <a:hlinkClick r:id="rId3"/>
              </a:rPr>
              <a:t>mentor.ieee.org/802.11/dcn/24/11-24-0185-01-00bf-ieee-802-11bf-january-2024-interim-meeting-minutes.docx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January - March: </a:t>
            </a:r>
          </a:p>
          <a:p>
            <a:pPr marL="457200" lvl="1" indent="0" algn="just">
              <a:buNone/>
            </a:pPr>
            <a:r>
              <a:rPr lang="en-US" altLang="zh-CN" sz="1600" dirty="0"/>
              <a:t>	 </a:t>
            </a:r>
            <a:r>
              <a:rPr lang="en-US" altLang="zh-CN" sz="1600" dirty="0">
                <a:hlinkClick r:id="rId4"/>
              </a:rPr>
              <a:t>https://mentor.ieee.org/802.11/dcn/24/11-24-0211-06-00bf-ieee-802-11bf-teleconference-minutes-january-march-2024.docx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a:t>
            </a:r>
          </a:p>
          <a:p>
            <a:pPr algn="just"/>
            <a:endParaRPr lang="en-US" altLang="zh-CN" sz="2000" dirty="0"/>
          </a:p>
          <a:p>
            <a:pPr algn="just"/>
            <a:r>
              <a:rPr lang="en-US" altLang="zh-CN" sz="2000" dirty="0"/>
              <a:t>Result:</a:t>
            </a:r>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xmlns=""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285750"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a:t>
            </a:r>
            <a:r>
              <a:rPr lang="en-US" altLang="zh-CN" sz="1400" i="1" dirty="0">
                <a:solidFill>
                  <a:srgbClr val="00B0F0"/>
                </a:solidFill>
                <a:ea typeface="宋体" panose="02010600030101010101" pitchFamily="2" charset="-122"/>
              </a:rPr>
              <a:t>Apr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SA  Ballot pool formation      		Apr 2024</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May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xmlns=""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xmlns=""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9742827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March Plenary 2024,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Denver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22:00-00:00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16:00-18:00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07:00-09:00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00:30-02:30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18:30-20:30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09:30-11:30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03:30-05:30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21:30-23:30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12:30-14:30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06:00-08:00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00:00-02:00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15:00-17:00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09:30-11:30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03:30-05:30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18:30-20:30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5638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243155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March Plenary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April 	  17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April 	  25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May 	  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a16="http://schemas.microsoft.com/office/drawing/2014/main" xmlns=""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150315890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May Interim 2024,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Warsaw</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23:00-01:00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4:30-6:30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01:30-03:30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7:30-9:30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04:30-06:30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07:00-09:00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13:30-15:30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10:30-12:30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32113144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D3.0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D3.0 (802.11bf LB281 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89.9351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277 /308,</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xmlns="" id="{5913DE59-0E1E-4D6B-B0B4-4E37CCBA3423}"/>
              </a:ext>
            </a:extLst>
          </p:cNvPr>
          <p:cNvGraphicFramePr/>
          <p:nvPr>
            <p:extLst>
              <p:ext uri="{D42A27DB-BD31-4B8C-83A1-F6EECF244321}">
                <p14:modId xmlns:p14="http://schemas.microsoft.com/office/powerpoint/2010/main" val="2321075107"/>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a16="http://schemas.microsoft.com/office/drawing/2014/main" xmlns="" id="{DB42ED4E-CE37-477B-B5D7-B1A783F08C74}"/>
              </a:ext>
            </a:extLst>
          </p:cNvPr>
          <p:cNvGraphicFramePr>
            <a:graphicFrameLocks noGrp="1"/>
          </p:cNvGraphicFramePr>
          <p:nvPr>
            <p:extLst>
              <p:ext uri="{D42A27DB-BD31-4B8C-83A1-F6EECF244321}">
                <p14:modId xmlns:p14="http://schemas.microsoft.com/office/powerpoint/2010/main" val="1751026595"/>
              </p:ext>
            </p:extLst>
          </p:nvPr>
        </p:nvGraphicFramePr>
        <p:xfrm>
          <a:off x="533400" y="4429125"/>
          <a:ext cx="5702299" cy="1809750"/>
        </p:xfrm>
        <a:graphic>
          <a:graphicData uri="http://schemas.openxmlformats.org/drawingml/2006/table">
            <a:tbl>
              <a:tblPr/>
              <a:tblGrid>
                <a:gridCol w="761576">
                  <a:extLst>
                    <a:ext uri="{9D8B030D-6E8A-4147-A177-3AD203B41FA5}">
                      <a16:colId xmlns:a16="http://schemas.microsoft.com/office/drawing/2014/main" xmlns="" val="454794694"/>
                    </a:ext>
                  </a:extLst>
                </a:gridCol>
                <a:gridCol w="761576">
                  <a:extLst>
                    <a:ext uri="{9D8B030D-6E8A-4147-A177-3AD203B41FA5}">
                      <a16:colId xmlns:a16="http://schemas.microsoft.com/office/drawing/2014/main" xmlns="" val="27831069"/>
                    </a:ext>
                  </a:extLst>
                </a:gridCol>
                <a:gridCol w="1294679">
                  <a:extLst>
                    <a:ext uri="{9D8B030D-6E8A-4147-A177-3AD203B41FA5}">
                      <a16:colId xmlns:a16="http://schemas.microsoft.com/office/drawing/2014/main" xmlns="" val="1813041955"/>
                    </a:ext>
                  </a:extLst>
                </a:gridCol>
                <a:gridCol w="761576">
                  <a:extLst>
                    <a:ext uri="{9D8B030D-6E8A-4147-A177-3AD203B41FA5}">
                      <a16:colId xmlns:a16="http://schemas.microsoft.com/office/drawing/2014/main" xmlns="" val="506620921"/>
                    </a:ext>
                  </a:extLst>
                </a:gridCol>
                <a:gridCol w="685418">
                  <a:extLst>
                    <a:ext uri="{9D8B030D-6E8A-4147-A177-3AD203B41FA5}">
                      <a16:colId xmlns:a16="http://schemas.microsoft.com/office/drawing/2014/main" xmlns="" val="314894588"/>
                    </a:ext>
                  </a:extLst>
                </a:gridCol>
                <a:gridCol w="685418">
                  <a:extLst>
                    <a:ext uri="{9D8B030D-6E8A-4147-A177-3AD203B41FA5}">
                      <a16:colId xmlns:a16="http://schemas.microsoft.com/office/drawing/2014/main" xmlns="" val="2292879680"/>
                    </a:ext>
                  </a:extLst>
                </a:gridCol>
                <a:gridCol w="752056">
                  <a:extLst>
                    <a:ext uri="{9D8B030D-6E8A-4147-A177-3AD203B41FA5}">
                      <a16:colId xmlns:a16="http://schemas.microsoft.com/office/drawing/2014/main" xmlns="" val="3354473923"/>
                    </a:ext>
                  </a:extLst>
                </a:gridCol>
              </a:tblGrid>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PoC</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581744929"/>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DMG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84177724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Editorial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91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228930983"/>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Exchange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55209186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121773385"/>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Reporting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92930388"/>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SBP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882974230"/>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964497537"/>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308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756950882"/>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0.474025974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0.4253247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0.899351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707626175"/>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a16="http://schemas.microsoft.com/office/drawing/2014/main" xmlns="" id="{78B4BB70-1D22-4F14-B5FD-5222C184BC6D}"/>
              </a:ext>
            </a:extLst>
          </p:cNvPr>
          <p:cNvGraphicFramePr>
            <a:graphicFrameLocks noGrp="1"/>
          </p:cNvGraphicFramePr>
          <p:nvPr>
            <p:extLst>
              <p:ext uri="{D42A27DB-BD31-4B8C-83A1-F6EECF244321}">
                <p14:modId xmlns:p14="http://schemas.microsoft.com/office/powerpoint/2010/main" val="799785892"/>
              </p:ext>
            </p:extLst>
          </p:nvPr>
        </p:nvGraphicFramePr>
        <p:xfrm>
          <a:off x="2057400" y="824198"/>
          <a:ext cx="7772400" cy="5434439"/>
        </p:xfrm>
        <a:graphic>
          <a:graphicData uri="http://schemas.openxmlformats.org/drawingml/2006/table">
            <a:tbl>
              <a:tblPr/>
              <a:tblGrid>
                <a:gridCol w="1110343">
                  <a:extLst>
                    <a:ext uri="{9D8B030D-6E8A-4147-A177-3AD203B41FA5}">
                      <a16:colId xmlns:a16="http://schemas.microsoft.com/office/drawing/2014/main" xmlns="" val="611200940"/>
                    </a:ext>
                  </a:extLst>
                </a:gridCol>
                <a:gridCol w="1110343">
                  <a:extLst>
                    <a:ext uri="{9D8B030D-6E8A-4147-A177-3AD203B41FA5}">
                      <a16:colId xmlns:a16="http://schemas.microsoft.com/office/drawing/2014/main" xmlns="" val="4059359357"/>
                    </a:ext>
                  </a:extLst>
                </a:gridCol>
                <a:gridCol w="1513114">
                  <a:extLst>
                    <a:ext uri="{9D8B030D-6E8A-4147-A177-3AD203B41FA5}">
                      <a16:colId xmlns:a16="http://schemas.microsoft.com/office/drawing/2014/main" xmlns="" val="1158145895"/>
                    </a:ext>
                  </a:extLst>
                </a:gridCol>
                <a:gridCol w="838200">
                  <a:extLst>
                    <a:ext uri="{9D8B030D-6E8A-4147-A177-3AD203B41FA5}">
                      <a16:colId xmlns:a16="http://schemas.microsoft.com/office/drawing/2014/main" xmlns="" val="517798951"/>
                    </a:ext>
                  </a:extLst>
                </a:gridCol>
                <a:gridCol w="1066800">
                  <a:extLst>
                    <a:ext uri="{9D8B030D-6E8A-4147-A177-3AD203B41FA5}">
                      <a16:colId xmlns:a16="http://schemas.microsoft.com/office/drawing/2014/main" xmlns="" val="1306143447"/>
                    </a:ext>
                  </a:extLst>
                </a:gridCol>
                <a:gridCol w="2133600">
                  <a:extLst>
                    <a:ext uri="{9D8B030D-6E8A-4147-A177-3AD203B41FA5}">
                      <a16:colId xmlns:a16="http://schemas.microsoft.com/office/drawing/2014/main" xmlns=""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March</a:t>
                      </a:r>
                      <a:r>
                        <a:rPr lang="en-US" altLang="zh-CN" sz="1200" b="1" baseline="0" dirty="0">
                          <a:solidFill>
                            <a:srgbClr val="0000FF"/>
                          </a:solidFill>
                          <a:effectLst/>
                          <a:latin typeface="Calibri" panose="020F0502020204030204" pitchFamily="34" charset="0"/>
                          <a:ea typeface="宋体" panose="02010600030101010101" pitchFamily="2" charset="-122"/>
                        </a:rPr>
                        <a:t> P</a:t>
                      </a:r>
                      <a:r>
                        <a:rPr lang="en-US" altLang="zh-CN" sz="1200" b="1" dirty="0">
                          <a:solidFill>
                            <a:srgbClr val="0000FF"/>
                          </a:solidFill>
                          <a:effectLst/>
                          <a:latin typeface="Calibri" panose="020F0502020204030204" pitchFamily="34" charset="0"/>
                          <a:ea typeface="宋体" panose="02010600030101010101" pitchFamily="2" charset="-122"/>
                        </a:rPr>
                        <a:t>lenary</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4093168364"/>
                  </a:ext>
                </a:extLst>
              </a:tr>
              <a:tr h="219985">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Alecs</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xmlns="" val="293748529"/>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4</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677599882"/>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Assaf</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2210357643"/>
                  </a:ext>
                </a:extLst>
              </a:tr>
              <a:tr h="219985">
                <a:tc>
                  <a:txBody>
                    <a:bodyPr/>
                    <a:lstStyle/>
                    <a:p>
                      <a:pPr>
                        <a:spcAft>
                          <a:spcPts val="0"/>
                        </a:spcAft>
                      </a:pPr>
                      <a:r>
                        <a:rPr lang="en-US" sz="1100">
                          <a:effectLst/>
                          <a:latin typeface="Calibri" panose="020F0502020204030204" pitchFamily="34" charset="0"/>
                          <a:ea typeface="宋体" panose="02010600030101010101" pitchFamily="2" charset="-122"/>
                        </a:rPr>
                        <a:t>Atsushi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19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19</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577779994"/>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Chaoming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xmlns="" val="779136937"/>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1181458438"/>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Chris Beg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3357427078"/>
                  </a:ext>
                </a:extLst>
              </a:tr>
              <a:tr h="219985">
                <a:tc>
                  <a:txBody>
                    <a:bodyPr/>
                    <a:lstStyle/>
                    <a:p>
                      <a:pPr>
                        <a:spcAft>
                          <a:spcPts val="0"/>
                        </a:spcAft>
                      </a:pPr>
                      <a:r>
                        <a:rPr lang="en-US" sz="1100">
                          <a:effectLst/>
                          <a:latin typeface="Calibri" panose="020F0502020204030204" pitchFamily="34" charset="0"/>
                          <a:ea typeface="宋体" panose="02010600030101010101" pitchFamily="2" charset="-122"/>
                        </a:rPr>
                        <a:t>Christian Berger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403945372"/>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1071886618"/>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Dong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xmlns="" val="475164255"/>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Henry Ptasinski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2</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540414685"/>
                  </a:ext>
                </a:extLst>
              </a:tr>
              <a:tr h="219985">
                <a:tc>
                  <a:txBody>
                    <a:bodyPr/>
                    <a:lstStyle/>
                    <a:p>
                      <a:pPr>
                        <a:spcAft>
                          <a:spcPts val="0"/>
                        </a:spcAft>
                      </a:pPr>
                      <a:r>
                        <a:rPr lang="en-US" sz="1100">
                          <a:effectLst/>
                          <a:latin typeface="Calibri" panose="020F0502020204030204" pitchFamily="34" charset="0"/>
                          <a:ea typeface="宋体" panose="02010600030101010101" pitchFamily="2" charset="-122"/>
                        </a:rPr>
                        <a:t>Mahmoud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206060167"/>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Mengshi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1141818337"/>
                  </a:ext>
                </a:extLst>
              </a:tr>
              <a:tr h="219985">
                <a:tc>
                  <a:txBody>
                    <a:bodyPr/>
                    <a:lstStyle/>
                    <a:p>
                      <a:pPr>
                        <a:spcAft>
                          <a:spcPts val="0"/>
                        </a:spcAft>
                      </a:pPr>
                      <a:r>
                        <a:rPr lang="en-US" sz="1100" dirty="0" err="1">
                          <a:effectLst/>
                          <a:latin typeface="Calibri" panose="020F0502020204030204" pitchFamily="34" charset="0"/>
                          <a:ea typeface="宋体" panose="02010600030101010101" pitchFamily="2" charset="-122"/>
                        </a:rPr>
                        <a:t>Naren</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5</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130994721"/>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Ning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xmlns="" val="2995864541"/>
                  </a:ext>
                </a:extLst>
              </a:tr>
              <a:tr h="219985">
                <a:tc>
                  <a:txBody>
                    <a:bodyPr/>
                    <a:lstStyle/>
                    <a:p>
                      <a:pPr>
                        <a:spcAft>
                          <a:spcPts val="0"/>
                        </a:spcAft>
                      </a:pPr>
                      <a:r>
                        <a:rPr lang="en-US" sz="1100">
                          <a:effectLst/>
                          <a:latin typeface="Calibri" panose="020F0502020204030204" pitchFamily="34" charset="0"/>
                          <a:ea typeface="宋体" panose="02010600030101010101" pitchFamily="2" charset="-122"/>
                        </a:rPr>
                        <a:t>Rui Du</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51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45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48</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3996981589"/>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Shuling (Julia)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xmlns="" val="3685221812"/>
                  </a:ext>
                </a:extLst>
              </a:tr>
              <a:tr h="219985">
                <a:tc>
                  <a:txBody>
                    <a:bodyPr/>
                    <a:lstStyle/>
                    <a:p>
                      <a:pPr>
                        <a:spcAft>
                          <a:spcPts val="0"/>
                        </a:spcAft>
                      </a:pPr>
                      <a:r>
                        <a:rPr lang="en-US" sz="1100">
                          <a:effectLst/>
                          <a:latin typeface="Calibri" panose="020F0502020204030204" pitchFamily="34" charset="0"/>
                          <a:ea typeface="宋体" panose="02010600030101010101" pitchFamily="2" charset="-122"/>
                        </a:rPr>
                        <a:t>Stephan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11</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312463791"/>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Xiandong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xmlns="" val="1349183664"/>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Zhuqing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2865660413"/>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510782417"/>
                  </a:ext>
                </a:extLst>
              </a:tr>
              <a:tr h="219985">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308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146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131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277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3499473319"/>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0.474025974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0.4253247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0.8993506</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1" i="0" u="none" strike="noStrike" dirty="0">
                        <a:solidFill>
                          <a:srgbClr val="FF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3353528664"/>
                  </a:ext>
                </a:extLst>
              </a:tr>
            </a:tbl>
          </a:graphicData>
        </a:graphic>
      </p:graphicFrame>
    </p:spTree>
    <p:extLst>
      <p:ext uri="{BB962C8B-B14F-4D97-AF65-F5344CB8AC3E}">
        <p14:creationId xmlns:p14="http://schemas.microsoft.com/office/powerpoint/2010/main" val="18670110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March 11    (Monday PM 2), 16:00-18:00  Denver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9760720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6" name="Table 6">
            <a:extLst>
              <a:ext uri="{FF2B5EF4-FFF2-40B4-BE49-F238E27FC236}">
                <a16:creationId xmlns:a16="http://schemas.microsoft.com/office/drawing/2014/main" xmlns="" id="{A4E22D49-3428-465A-866F-CBFFB55C8854}"/>
              </a:ext>
            </a:extLst>
          </p:cNvPr>
          <p:cNvGraphicFramePr>
            <a:graphicFrameLocks noGrp="1"/>
          </p:cNvGraphicFramePr>
          <p:nvPr>
            <p:extLst>
              <p:ext uri="{D42A27DB-BD31-4B8C-83A1-F6EECF244321}">
                <p14:modId xmlns:p14="http://schemas.microsoft.com/office/powerpoint/2010/main" val="1001013146"/>
              </p:ext>
            </p:extLst>
          </p:nvPr>
        </p:nvGraphicFramePr>
        <p:xfrm>
          <a:off x="1143000" y="3124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4000, 4001, 4010, 4011, 4012, 4016, 4018, 4019, 4030, 4075, 4077, 4101, 4103, 4104, 4105, 4106, 4107, 4108, 4109, 4110, 4111, 4112, 4113, 4114, 4115, 4116, 4120, 4122, 4123, 4124, 4125, 4126, 4133, 4134, 4135, 4138, 4140, 4141, 4147, 4254, 4255, 4266, 4269, 4275, 4276, 4277, 4286, 4290</a:t>
            </a:r>
          </a:p>
          <a:p>
            <a:pPr lvl="1" algn="just">
              <a:buFont typeface="Arial" panose="020B0604020202020204" pitchFamily="34" charset="0"/>
              <a:buChar char="–"/>
              <a:defRPr/>
            </a:pPr>
            <a:r>
              <a:rPr lang="en-US" altLang="zh-CN" sz="1600" dirty="0"/>
              <a:t>as specified in doc.: 11-24/0327r0 ‘Proposed resolutions for editorial comments on D3.0’.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11-24/0327r0 ‘Proposed resolutions for editorial comments on D3.0’.</a:t>
            </a:r>
            <a:endParaRPr lang="en-US" altLang="zh-CN" kern="0" dirty="0"/>
          </a:p>
          <a:p>
            <a:pPr marL="628650" lvl="2">
              <a:buFont typeface="微软雅黑" panose="020B0503020204020204" pitchFamily="34" charset="-122"/>
              <a:buChar char="–"/>
              <a:defRPr/>
            </a:pPr>
            <a:r>
              <a:rPr lang="en-US" altLang="zh-CN" kern="0" dirty="0"/>
              <a:t>SP Result:</a:t>
            </a:r>
            <a:endParaRPr lang="en-US" altLang="zh-CN" sz="1050" b="1" kern="0" dirty="0"/>
          </a:p>
        </p:txBody>
      </p:sp>
    </p:spTree>
    <p:extLst>
      <p:ext uri="{BB962C8B-B14F-4D97-AF65-F5344CB8AC3E}">
        <p14:creationId xmlns:p14="http://schemas.microsoft.com/office/powerpoint/2010/main" val="12589906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4047 </a:t>
            </a:r>
          </a:p>
          <a:p>
            <a:pPr lvl="1" algn="just">
              <a:buFont typeface="Arial" panose="020B0604020202020204" pitchFamily="34" charset="0"/>
              <a:buChar char="–"/>
              <a:defRPr/>
            </a:pPr>
            <a:r>
              <a:rPr lang="en-US" altLang="zh-CN" sz="1600" dirty="0"/>
              <a:t>as specified in doc.: 24/0333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24/0333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5079779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4164, 4166, 4173, 4258, 4282, 4283, 4293</a:t>
            </a:r>
          </a:p>
          <a:p>
            <a:pPr lvl="1" algn="just">
              <a:buFont typeface="Arial" panose="020B0604020202020204" pitchFamily="34" charset="0"/>
              <a:buChar char="–"/>
              <a:defRPr/>
            </a:pPr>
            <a:r>
              <a:rPr lang="en-US" altLang="zh-CN" sz="1600" dirty="0"/>
              <a:t>as specified in doc.: 24/0207r1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Shirakawa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24/0207r1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5899489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4031, 4165, 4298, 4300</a:t>
            </a:r>
          </a:p>
          <a:p>
            <a:pPr lvl="1" algn="just">
              <a:buFont typeface="Arial" panose="020B0604020202020204" pitchFamily="34" charset="0"/>
              <a:buChar char="–"/>
              <a:defRPr/>
            </a:pPr>
            <a:r>
              <a:rPr lang="en-US" altLang="zh-CN" sz="1600" dirty="0"/>
              <a:t>as specified in doc.: 24/0351r2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a:t>Move: Chaoming </a:t>
            </a:r>
            <a:r>
              <a:rPr lang="en-US" altLang="zh-CN" sz="1800" b="1" kern="0" dirty="0"/>
              <a:t>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24/0351r2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858777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4121, 4132, 4130, 4131</a:t>
            </a:r>
          </a:p>
          <a:p>
            <a:pPr lvl="1" algn="just">
              <a:buFont typeface="Arial" panose="020B0604020202020204" pitchFamily="34" charset="0"/>
              <a:buChar char="–"/>
              <a:defRPr/>
            </a:pPr>
            <a:r>
              <a:rPr lang="en-US" altLang="zh-CN" sz="1600" dirty="0"/>
              <a:t>as specified in doc.: 11-24-361r2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da-DK" altLang="zh-CN" sz="1800" b="1" kern="0" dirty="0"/>
              <a:t>Assaf Kasher </a:t>
            </a:r>
            <a:r>
              <a:rPr lang="en-US" altLang="zh-CN" sz="1800" b="1" kern="0" dirty="0"/>
              <a:t>(Need mover)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11-24-361r2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494045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4079, 4081 and 4204</a:t>
            </a:r>
          </a:p>
          <a:p>
            <a:pPr lvl="1" algn="just">
              <a:buFont typeface="Arial" panose="020B0604020202020204" pitchFamily="34" charset="0"/>
              <a:buChar char="–"/>
              <a:defRPr/>
            </a:pPr>
            <a:r>
              <a:rPr lang="en-US" altLang="zh-CN" sz="1600" dirty="0"/>
              <a:t>as specified in doc.: 11-24/0307r1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11-24/0307r1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941807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4005, 4026, 4027, 4028, 4029, 4070</a:t>
            </a:r>
          </a:p>
          <a:p>
            <a:pPr lvl="1" algn="just">
              <a:buFont typeface="Arial" panose="020B0604020202020204" pitchFamily="34" charset="0"/>
              <a:buChar char="–"/>
              <a:defRPr/>
            </a:pPr>
            <a:r>
              <a:rPr lang="en-US" altLang="zh-CN" sz="1600" dirty="0"/>
              <a:t>as specified in doc.: 11-24/0301r1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11-24/0301r1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842689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4022, 4023, 4024, 4025, 4072, 4159, 4161, 4252</a:t>
            </a:r>
          </a:p>
          <a:p>
            <a:pPr lvl="1" algn="just">
              <a:buFont typeface="Arial" panose="020B0604020202020204" pitchFamily="34" charset="0"/>
              <a:buChar char="–"/>
              <a:defRPr/>
            </a:pPr>
            <a:r>
              <a:rPr lang="en-US" altLang="zh-CN" sz="1600" dirty="0"/>
              <a:t>as specified in doc.: 11-24/0302r1.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11-24/0302r1.</a:t>
            </a:r>
            <a:endParaRPr lang="zh-CN" altLang="zh-CN"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73182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4167 and 4168</a:t>
            </a:r>
          </a:p>
          <a:p>
            <a:pPr lvl="1" algn="just">
              <a:buFont typeface="Arial" panose="020B0604020202020204" pitchFamily="34" charset="0"/>
              <a:buChar char="–"/>
              <a:defRPr/>
            </a:pPr>
            <a:r>
              <a:rPr lang="en-US" altLang="zh-CN" sz="1600" dirty="0"/>
              <a:t>as specified in doc.: 11-24/0314r1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11-24/0314r1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46884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4040, 4041, 4042, 4043, 4044, 4142, 4143, 4279</a:t>
            </a:r>
          </a:p>
          <a:p>
            <a:pPr lvl="1" algn="just">
              <a:buFont typeface="Arial" panose="020B0604020202020204" pitchFamily="34" charset="0"/>
              <a:buChar char="–"/>
              <a:defRPr/>
            </a:pPr>
            <a:r>
              <a:rPr lang="en-US" altLang="zh-CN" sz="1600" dirty="0"/>
              <a:t>as specified in doc.: 11-24/0149r1 ‘LB281 Reporting CID Resolutions’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11-24/0149r1 ‘LB281 Reporting CID Resolutions’</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0030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4038, 4057, 4146, 4169, 4170, 4214, 4215, 4216, 4217, 4218, 4219, 4260</a:t>
            </a:r>
          </a:p>
          <a:p>
            <a:pPr lvl="1" algn="just">
              <a:buFont typeface="Arial" panose="020B0604020202020204" pitchFamily="34" charset="0"/>
              <a:buChar char="–"/>
              <a:defRPr/>
            </a:pPr>
            <a:r>
              <a:rPr lang="en-US" altLang="zh-CN" sz="1600" dirty="0"/>
              <a:t>as specified in doc.: 24/0310r0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Shirakawa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24/0310r0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810233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526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CIDs:4267, 4268, 4270, and 4271</a:t>
            </a:r>
          </a:p>
          <a:p>
            <a:pPr lvl="1" algn="just">
              <a:buFont typeface="Arial" panose="020B0604020202020204" pitchFamily="34" charset="0"/>
              <a:buChar char="–"/>
              <a:defRPr/>
            </a:pPr>
            <a:r>
              <a:rPr lang="en-US" altLang="zh-CN" sz="1600" dirty="0" smtClean="0"/>
              <a:t>As </a:t>
            </a:r>
            <a:r>
              <a:rPr lang="en-US" altLang="zh-CN" sz="1600" dirty="0"/>
              <a:t>specified in doc.: 11-24/0383r1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t>
            </a:r>
            <a:r>
              <a:rPr lang="en-US" altLang="zh-CN" sz="1800" b="1" kern="0" dirty="0" smtClean="0"/>
              <a:t>arengerile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11-24/0383r1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686011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4195 and 4071</a:t>
            </a:r>
          </a:p>
          <a:p>
            <a:pPr lvl="1" algn="just">
              <a:buFont typeface="Arial" panose="020B0604020202020204" pitchFamily="34" charset="0"/>
              <a:buChar char="–"/>
              <a:defRPr/>
            </a:pPr>
            <a:r>
              <a:rPr lang="en-US" altLang="zh-CN" sz="1600" dirty="0" smtClean="0"/>
              <a:t>As </a:t>
            </a:r>
            <a:r>
              <a:rPr lang="en-US" altLang="zh-CN" sz="1600" dirty="0"/>
              <a:t>specified in doc.: 11-24/0308r0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11-24/0308r0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304022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528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a:t>4196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Rui Du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p:txBody>
      </p:sp>
    </p:spTree>
    <p:extLst>
      <p:ext uri="{BB962C8B-B14F-4D97-AF65-F5344CB8AC3E}">
        <p14:creationId xmlns:p14="http://schemas.microsoft.com/office/powerpoint/2010/main" val="9674543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529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a:t>: 4294, 4297</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a:t>.: 24/0336r0</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Atsushi Shirakawa </a:t>
            </a:r>
            <a:r>
              <a:rPr lang="en-US" altLang="zh-CN" sz="1800" b="1" kern="0" dirty="0" smtClean="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a:t>document 24/0336r0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6246629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March 14    (Thursday AM 2), 10:30-12:30  Denver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7005008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a:solidFill>
                  <a:srgbClr val="FF0000"/>
                </a:solidFill>
              </a:rPr>
              <a:t>5xx</a:t>
            </a:r>
            <a:r>
              <a:rPr lang="en-US" altLang="zh-CN" sz="4000" dirty="0"/>
              <a:t>: </a:t>
            </a:r>
            <a:r>
              <a:rPr lang="en-US" altLang="zh-CN" sz="4000" dirty="0" smtClean="0"/>
              <a:t>MDR </a:t>
            </a:r>
            <a:r>
              <a:rPr lang="en-US" altLang="zh-CN" sz="4000" dirty="0"/>
              <a:t>approval</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dirty="0"/>
              <a:t>Move to approve the P802.11bf Mandatory Draft Review (MDR) report in </a:t>
            </a:r>
            <a:r>
              <a:rPr lang="en-US" altLang="zh-CN" sz="1800" dirty="0">
                <a:solidFill>
                  <a:srgbClr val="FF0000"/>
                </a:solidFill>
              </a:rPr>
              <a:t>11-24-0141rXX </a:t>
            </a:r>
            <a:r>
              <a:rPr lang="en-US" altLang="zh-CN" sz="1800" dirty="0"/>
              <a:t>and apply to the </a:t>
            </a:r>
            <a:r>
              <a:rPr lang="en-US" altLang="zh-CN" sz="1800" dirty="0" err="1"/>
              <a:t>TGbf</a:t>
            </a:r>
            <a:r>
              <a:rPr lang="en-US" altLang="zh-CN" sz="1800" dirty="0"/>
              <a:t> draft.</a:t>
            </a:r>
          </a:p>
          <a:p>
            <a:pPr marL="342900" lvl="1" indent="-342900" algn="just">
              <a:buFont typeface="Arial" panose="020B0604020202020204" pitchFamily="34" charset="0"/>
              <a:buChar char="•"/>
              <a:defRPr/>
            </a:pPr>
            <a:endParaRPr lang="en-US" altLang="zh-CN" sz="18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solidFill>
                  <a:srgbClr val="FF0000"/>
                </a:solidFill>
              </a:rPr>
              <a:t>11-24-0141rXX</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869336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a:solidFill>
                  <a:srgbClr val="FF0000"/>
                </a:solidFill>
              </a:rPr>
              <a:t>xx</a:t>
            </a:r>
            <a:r>
              <a:rPr lang="en-US" altLang="zh-CN" sz="4000" dirty="0"/>
              <a:t>: Report to EC</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Approve document </a:t>
            </a:r>
            <a:r>
              <a:rPr lang="en-US" altLang="zh-CN" sz="2000" dirty="0">
                <a:solidFill>
                  <a:srgbClr val="FF0000"/>
                </a:solidFill>
              </a:rPr>
              <a:t>11-24-0419rX</a:t>
            </a:r>
            <a:r>
              <a:rPr lang="en-US" altLang="zh-CN" sz="2000" dirty="0"/>
              <a:t> as the report to the IEEE 802 Executive Committee on the requirements for conditional approval to forward P802.11bf to SA ballot, and grant editorial license to the </a:t>
            </a:r>
            <a:r>
              <a:rPr lang="en-US" altLang="zh-CN" sz="2000" dirty="0" err="1"/>
              <a:t>TGbf</a:t>
            </a:r>
            <a:r>
              <a:rPr lang="en-US" altLang="zh-CN" sz="2000" dirty="0"/>
              <a:t> chair.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dirty="0">
              <a:highlight>
                <a:srgbClr val="00FF00"/>
              </a:highlight>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solidFill>
                  <a:srgbClr val="FF0000"/>
                </a:solidFill>
              </a:rPr>
              <a:t>11-24-0419rXX</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600" kern="0" dirty="0"/>
          </a:p>
        </p:txBody>
      </p:sp>
    </p:spTree>
    <p:extLst>
      <p:ext uri="{BB962C8B-B14F-4D97-AF65-F5344CB8AC3E}">
        <p14:creationId xmlns:p14="http://schemas.microsoft.com/office/powerpoint/2010/main" val="294157128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a:solidFill>
                  <a:srgbClr val="FF0000"/>
                </a:solidFill>
              </a:rPr>
              <a:t>xx</a:t>
            </a:r>
            <a:r>
              <a:rPr lang="en-US" altLang="zh-CN" sz="4000" dirty="0"/>
              <a:t>: Conditional SA Ballot</a:t>
            </a:r>
            <a:endParaRPr lang="en-US" altLang="en-US" sz="3600" dirty="0"/>
          </a:p>
        </p:txBody>
      </p:sp>
      <p:sp>
        <p:nvSpPr>
          <p:cNvPr id="5" name="Rectangle 3"/>
          <p:cNvSpPr txBox="1">
            <a:spLocks noChangeArrowheads="1"/>
          </p:cNvSpPr>
          <p:nvPr/>
        </p:nvSpPr>
        <p:spPr bwMode="auto">
          <a:xfrm>
            <a:off x="723900" y="1600200"/>
            <a:ext cx="107442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Request the IEEE 802 Executive Committee to conditionally approve forwarding P802.11bf to SA ballot.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dirty="0">
              <a:highlight>
                <a:srgbClr val="00FF00"/>
              </a:highlight>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561553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Motion </a:t>
            </a:r>
            <a:r>
              <a:rPr lang="en-US" altLang="zh-CN" sz="3200" dirty="0">
                <a:solidFill>
                  <a:srgbClr val="FF0000"/>
                </a:solidFill>
              </a:rPr>
              <a:t>xx</a:t>
            </a:r>
            <a:r>
              <a:rPr lang="en-US" altLang="zh-CN" sz="3200" dirty="0"/>
              <a:t>: </a:t>
            </a:r>
            <a:r>
              <a:rPr lang="en-GB" altLang="zh-CN" sz="3200" dirty="0"/>
              <a:t>PAR Re-affirmation</a:t>
            </a:r>
            <a:endParaRPr lang="en-US" altLang="en-US" sz="3200" dirty="0">
              <a:solidFill>
                <a:srgbClr val="FF0000"/>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Re-affirm the P802.11bf PAR in 11-23-2095r1</a:t>
            </a:r>
          </a:p>
          <a:p>
            <a:pPr algn="just"/>
            <a:endParaRPr lang="en-US" altLang="zh-CN" sz="2000" dirty="0"/>
          </a:p>
          <a:p>
            <a:pPr algn="just"/>
            <a:endParaRPr lang="zh-CN" altLang="zh-CN" sz="2000" dirty="0"/>
          </a:p>
          <a:p>
            <a:pPr lvl="0"/>
            <a:r>
              <a:rPr lang="en-GB" altLang="zh-CN" sz="2000" dirty="0"/>
              <a:t>Moved:	  	Seconded:</a:t>
            </a:r>
          </a:p>
          <a:p>
            <a:r>
              <a:rPr lang="en-US" altLang="zh-CN" sz="2000" kern="0" dirty="0"/>
              <a:t>Preliminary Result: (  Y/  N/  A)</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11-23-2095r1</a:t>
            </a:r>
            <a:endParaRPr lang="en-US" altLang="zh-CN"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57495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March</a:t>
            </a:r>
            <a:r>
              <a:rPr lang="en-US" altLang="zh-CN" dirty="0"/>
              <a:t> IEEE 802 </a:t>
            </a:r>
            <a:r>
              <a:rPr lang="en-US" altLang="zh-CN" dirty="0">
                <a:solidFill>
                  <a:srgbClr val="0000FF"/>
                </a:solidFill>
              </a:rPr>
              <a:t>plenary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March</a:t>
            </a:r>
            <a:r>
              <a:rPr lang="en-US" altLang="zh-CN" dirty="0"/>
              <a:t> IEEE 802 </a:t>
            </a:r>
            <a:r>
              <a:rPr lang="en-US" altLang="zh-CN" dirty="0">
                <a:solidFill>
                  <a:srgbClr val="0000FF"/>
                </a:solidFill>
              </a:rPr>
              <a:t>plenary</a:t>
            </a:r>
            <a:r>
              <a:rPr lang="en-US" altLang="zh-CN" dirty="0"/>
              <a:t> 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https://cvent.me/PE85XZ</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Motion </a:t>
            </a:r>
            <a:r>
              <a:rPr lang="en-US" altLang="zh-CN" sz="3200" dirty="0">
                <a:solidFill>
                  <a:srgbClr val="FF0000"/>
                </a:solidFill>
              </a:rPr>
              <a:t>xx</a:t>
            </a:r>
            <a:r>
              <a:rPr lang="en-US" altLang="zh-CN" sz="3200" dirty="0"/>
              <a:t>: CSD</a:t>
            </a:r>
            <a:r>
              <a:rPr lang="en-US" altLang="zh-CN" sz="3200" dirty="0">
                <a:solidFill>
                  <a:srgbClr val="FF0000"/>
                </a:solidFill>
              </a:rPr>
              <a:t> </a:t>
            </a:r>
            <a:r>
              <a:rPr lang="en-GB" altLang="zh-CN" sz="3200" dirty="0"/>
              <a:t>Re-affirmation</a:t>
            </a:r>
            <a:endParaRPr lang="en-US" altLang="en-US" sz="3200" dirty="0">
              <a:solidFill>
                <a:srgbClr val="FF0000"/>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Re-affirm the P802.11bf CSD in ec-20-0203r0</a:t>
            </a:r>
          </a:p>
          <a:p>
            <a:pPr lvl="1"/>
            <a:r>
              <a:rPr lang="en-US" altLang="zh-CN" sz="1600" dirty="0">
                <a:hlinkClick r:id="rId3"/>
              </a:rPr>
              <a:t>https://mentor.ieee.org/802-ec/dcn/20/ec-20-0203-00-ACSD-p802-11bf.docx</a:t>
            </a:r>
            <a:endParaRPr lang="en-US" altLang="zh-CN" sz="1600" dirty="0"/>
          </a:p>
          <a:p>
            <a:pPr lvl="1"/>
            <a:endParaRPr lang="en-US" altLang="zh-CN" sz="1600" dirty="0"/>
          </a:p>
          <a:p>
            <a:pPr algn="just"/>
            <a:endParaRPr lang="en-US" altLang="zh-CN" sz="2000" dirty="0"/>
          </a:p>
          <a:p>
            <a:pPr algn="just"/>
            <a:endParaRPr lang="zh-CN" altLang="zh-CN" sz="2000" dirty="0"/>
          </a:p>
          <a:p>
            <a:pPr lvl="0"/>
            <a:r>
              <a:rPr lang="en-GB" altLang="zh-CN" sz="2000" dirty="0"/>
              <a:t>Moved:	  	Seconded:</a:t>
            </a:r>
          </a:p>
          <a:p>
            <a:r>
              <a:rPr lang="en-US" altLang="zh-CN" sz="2000" kern="0" dirty="0"/>
              <a:t>Preliminary Result: (  Y/  N/  A)</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ec-20-0203r0</a:t>
            </a:r>
            <a:endParaRPr lang="en-US" altLang="zh-CN"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1101971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Motion </a:t>
            </a:r>
            <a:r>
              <a:rPr lang="en-US" altLang="zh-CN" sz="3200" dirty="0">
                <a:solidFill>
                  <a:srgbClr val="FF0000"/>
                </a:solidFill>
              </a:rPr>
              <a:t>xx</a:t>
            </a:r>
            <a:r>
              <a:rPr lang="en-US" altLang="zh-CN" sz="3200" dirty="0"/>
              <a:t>: CAD</a:t>
            </a:r>
            <a:r>
              <a:rPr lang="en-US" altLang="zh-CN" sz="3200" dirty="0">
                <a:solidFill>
                  <a:srgbClr val="FF0000"/>
                </a:solidFill>
              </a:rPr>
              <a:t> </a:t>
            </a:r>
            <a:r>
              <a:rPr lang="en-GB" altLang="zh-CN" sz="3200" dirty="0"/>
              <a:t>Re-affirmation</a:t>
            </a:r>
            <a:endParaRPr lang="en-US" altLang="en-US" sz="3200" dirty="0">
              <a:solidFill>
                <a:srgbClr val="FF0000"/>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Re-affirm the P802.11bf CAD in 11-22-1795r2</a:t>
            </a:r>
          </a:p>
          <a:p>
            <a:pPr lvl="1"/>
            <a:r>
              <a:rPr lang="en-US" altLang="zh-CN" sz="1600" dirty="0">
                <a:hlinkClick r:id="rId3"/>
              </a:rPr>
              <a:t>https://mentor.ieee.org/802.11/dcn/22/11-22-1795-02-00bf-tgbf-coexistence-assessment.docx</a:t>
            </a:r>
            <a:endParaRPr lang="en-US" altLang="zh-CN" sz="1600" dirty="0"/>
          </a:p>
          <a:p>
            <a:pPr lvl="1"/>
            <a:endParaRPr lang="en-US" altLang="zh-CN" sz="1600" dirty="0"/>
          </a:p>
          <a:p>
            <a:pPr algn="just"/>
            <a:endParaRPr lang="en-US" altLang="zh-CN" sz="2000" dirty="0"/>
          </a:p>
          <a:p>
            <a:pPr algn="just"/>
            <a:endParaRPr lang="zh-CN" altLang="zh-CN" sz="2000" dirty="0"/>
          </a:p>
          <a:p>
            <a:pPr lvl="0"/>
            <a:r>
              <a:rPr lang="en-GB" altLang="zh-CN" sz="2000" dirty="0"/>
              <a:t>Moved:	  	Seconded:</a:t>
            </a:r>
          </a:p>
          <a:p>
            <a:r>
              <a:rPr lang="en-US" altLang="zh-CN" sz="2000" kern="0" dirty="0"/>
              <a:t>Preliminary Result: (  Y/  N/  A)</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11-22-1795r2</a:t>
            </a:r>
            <a:endParaRPr lang="en-US" altLang="zh-CN"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7130046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Motion </a:t>
            </a:r>
            <a:r>
              <a:rPr lang="en-US" altLang="zh-CN" sz="3200" dirty="0">
                <a:solidFill>
                  <a:srgbClr val="FF0000"/>
                </a:solidFill>
              </a:rPr>
              <a:t>xx</a:t>
            </a:r>
            <a:r>
              <a:rPr lang="en-US" altLang="zh-CN" sz="3200" dirty="0"/>
              <a:t>: R</a:t>
            </a:r>
            <a:r>
              <a:rPr lang="en-US" altLang="en-US" sz="3200" dirty="0"/>
              <a:t>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LB281 on P802.11bf D3.0 as contained in document 11-24/0028r</a:t>
            </a:r>
            <a:r>
              <a:rPr lang="en-US" altLang="zh-CN" sz="2000" dirty="0">
                <a:solidFill>
                  <a:srgbClr val="FF0000"/>
                </a:solidFill>
              </a:rPr>
              <a:t>XX</a:t>
            </a:r>
            <a:r>
              <a:rPr lang="en-US" altLang="zh-CN" sz="2000" dirty="0"/>
              <a:t>,</a:t>
            </a:r>
          </a:p>
          <a:p>
            <a:pPr marL="354013" indent="0" algn="just">
              <a:buNone/>
            </a:pPr>
            <a:r>
              <a:rPr lang="en-US" altLang="zh-CN" sz="2000" dirty="0">
                <a:hlinkClick r:id="rId3"/>
              </a:rPr>
              <a:t>https://mentor.ieee.org/802.11/dcn/24/11-24-0028-11-00bf-lb281-comments-and-approved-resolutions.xlsx</a:t>
            </a:r>
            <a:endParaRPr lang="en-US" altLang="zh-CN" sz="2000" dirty="0"/>
          </a:p>
          <a:p>
            <a:pPr marL="354013" indent="0" algn="just">
              <a:buNone/>
            </a:pPr>
            <a:r>
              <a:rPr lang="en-US" altLang="zh-CN" sz="2000" dirty="0"/>
              <a:t>Instruct the editor to prepare P802.11bf </a:t>
            </a:r>
            <a:r>
              <a:rPr lang="en-US" altLang="zh-CN" sz="2000" dirty="0">
                <a:solidFill>
                  <a:srgbClr val="FF0000"/>
                </a:solidFill>
              </a:rPr>
              <a:t>D4.0</a:t>
            </a:r>
            <a:r>
              <a:rPr lang="en-US" altLang="zh-CN" sz="2000" dirty="0"/>
              <a:t> incorporating these resolutions and,</a:t>
            </a:r>
          </a:p>
          <a:p>
            <a:pPr algn="just"/>
            <a:r>
              <a:rPr lang="en-US" altLang="zh-CN" sz="2000" dirty="0"/>
              <a:t>Approve a </a:t>
            </a:r>
            <a:r>
              <a:rPr lang="en-US" altLang="zh-CN" sz="2000" dirty="0">
                <a:solidFill>
                  <a:srgbClr val="FF0000"/>
                </a:solidFill>
              </a:rPr>
              <a:t>20</a:t>
            </a:r>
            <a:r>
              <a:rPr lang="en-US" altLang="zh-CN" sz="2000" dirty="0"/>
              <a:t> day Working Group Recirculation Ballot asking the question “Should P802.11bf </a:t>
            </a:r>
            <a:r>
              <a:rPr lang="en-US" altLang="zh-CN" sz="2000" dirty="0">
                <a:solidFill>
                  <a:srgbClr val="FF0000"/>
                </a:solidFill>
              </a:rPr>
              <a:t>D4.0</a:t>
            </a:r>
            <a:r>
              <a:rPr lang="en-US" altLang="zh-CN" sz="2000" dirty="0"/>
              <a:t> be forwarded to SA Ballot?”</a:t>
            </a:r>
          </a:p>
          <a:p>
            <a:endParaRPr lang="zh-CN" altLang="zh-CN" sz="2000" dirty="0"/>
          </a:p>
          <a:p>
            <a:pPr lvl="0"/>
            <a:r>
              <a:rPr lang="en-GB" altLang="zh-CN" sz="2000" dirty="0"/>
              <a:t>Moved:	  Seconded:</a:t>
            </a:r>
          </a:p>
          <a:p>
            <a:r>
              <a:rPr lang="en-US" altLang="zh-CN" sz="2000" kern="0" dirty="0"/>
              <a:t>Preliminary Result: (  Y/  N/  A)</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204119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73362085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145581</TotalTime>
  <Words>3906</Words>
  <Application>Microsoft Office PowerPoint</Application>
  <PresentationFormat>宽屏</PresentationFormat>
  <Paragraphs>1020</Paragraphs>
  <Slides>54</Slides>
  <Notes>53</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54</vt:i4>
      </vt:variant>
    </vt:vector>
  </HeadingPairs>
  <TitlesOfParts>
    <vt:vector size="66"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March Plenary 2024</vt:lpstr>
      <vt:lpstr>IEEE 802.11 Task Group bf WLAN Sensing </vt:lpstr>
      <vt:lpstr>PowerPoint 演示文稿</vt:lpstr>
      <vt:lpstr>PowerPoint 演示文稿</vt:lpstr>
      <vt:lpstr>Registration for the March IEEE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PowerPoint 演示文稿</vt:lpstr>
      <vt:lpstr>PowerPoint 演示文稿</vt:lpstr>
      <vt:lpstr>PowerPoint 演示文稿</vt:lpstr>
      <vt:lpstr>PowerPoint 演示文稿</vt:lpstr>
      <vt:lpstr>D3.0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492</cp:revision>
  <cp:lastPrinted>2014-11-04T15:04:57Z</cp:lastPrinted>
  <dcterms:created xsi:type="dcterms:W3CDTF">2007-04-17T18:10:23Z</dcterms:created>
  <dcterms:modified xsi:type="dcterms:W3CDTF">2024-03-11T21:59:19Z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(3)LWWpXhYl6pRfXVSdSMkX0mtjl2PjGpEi6z2MJvWrRkxAAkBI4uJNu92C3k04MLJyrCecQzq2
1K8LMsBddlxbtPL7+SCU3hn8Is6aw+/qQZyp7UVAW48HeSUkz1SvLiUPTLwvgCnnH68iZ9Wy
0XoQzR9huDZlUp/h7vBn6j3ZJwXgPfLLEITPP2q4/rZr0Z18Zrt/Q3m4bSk6cAe1UrRVkRbU
+Z4Wz1DaT869Brmxyz</vt:lpwstr>
  </property>
  <property fmtid="{D5CDD505-2E9C-101B-9397-08002B2CF9AE}" pid="27" name="_2015_ms_pID_7253431">
    <vt:lpwstr>H6AVdUq89kFleIwJZvaN02H56y5pHShxBEn3JPv/Hvttgl7+DZBoPj
SFyDrfcsbwCqPhZiMoSP2GYl9Xy+p/PP2v9JBKonxJKFilIDVLKnvTuVqb7vD6Y3bSYYuP8k
h0Tk9NekHpuG++BeopqjF6vUuXEokichaYZGw4lrKP6BaQLZbthulBhdCbWX4EoffX8ZZlne
0RGi+eZ3DSobp/LQ2/RaTgdFS6gGosXp3Sxa</vt:lpwstr>
  </property>
  <property fmtid="{D5CDD505-2E9C-101B-9397-08002B2CF9AE}" pid="28" name="_2015_ms_pID_7253432">
    <vt:lpwstr>YpsWi972LzIwvH0ynip1HBo=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