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omments/comment1.xml" ContentType="application/vnd.openxmlformats-officedocument.presentationml.comments+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877" r:id="rId21"/>
    <p:sldId id="1367" r:id="rId22"/>
    <p:sldId id="897" r:id="rId23"/>
    <p:sldId id="1380" r:id="rId24"/>
    <p:sldId id="1389" r:id="rId25"/>
    <p:sldId id="1390" r:id="rId26"/>
    <p:sldId id="905" r:id="rId27"/>
    <p:sldId id="1163" r:id="rId28"/>
    <p:sldId id="1391" r:id="rId29"/>
    <p:sldId id="1121" r:id="rId30"/>
    <p:sldId id="1122" r:id="rId31"/>
    <p:sldId id="1123" r:id="rId32"/>
    <p:sldId id="1124" r:id="rId33"/>
    <p:sldId id="1125" r:id="rId34"/>
    <p:sldId id="1131" r:id="rId35"/>
    <p:sldId id="1132" r:id="rId36"/>
    <p:sldId id="1133" r:id="rId37"/>
    <p:sldId id="1136" r:id="rId38"/>
    <p:sldId id="1134" r:id="rId39"/>
    <p:sldId id="1137" r:id="rId40"/>
    <p:sldId id="1135" r:id="rId41"/>
    <p:sldId id="1138" r:id="rId42"/>
    <p:sldId id="1126" r:id="rId43"/>
    <p:sldId id="1127" r:id="rId44"/>
    <p:sldId id="1139" r:id="rId45"/>
    <p:sldId id="1141" r:id="rId46"/>
    <p:sldId id="1142" r:id="rId47"/>
    <p:sldId id="1143" r:id="rId48"/>
    <p:sldId id="1140" r:id="rId49"/>
    <p:sldId id="842" r:id="rId50"/>
    <p:sldId id="1024"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596040896"/>
        <c:axId val="-1596040352"/>
      </c:barChart>
      <c:catAx>
        <c:axId val="-15960408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596040352"/>
        <c:crosses val="autoZero"/>
        <c:auto val="1"/>
        <c:lblAlgn val="ctr"/>
        <c:lblOffset val="100"/>
        <c:noMultiLvlLbl val="0"/>
      </c:catAx>
      <c:valAx>
        <c:axId val="-15960403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9604089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35161131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8140462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99433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56233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67541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622460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185-00-00bf-ieee-802-11bf-januar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028-11-00bf-lb281-comments-and-approved-resolutions.xlsx"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719195740"/>
              </p:ext>
            </p:extLst>
          </p:nvPr>
        </p:nvGraphicFramePr>
        <p:xfrm>
          <a:off x="3429000" y="1600200"/>
          <a:ext cx="8305801" cy="381871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24/0464</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Mahmoud Kamel (InterDigital)</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Enhancements for the SBP Procedure</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45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2</a:t>
                      </a:r>
                      <a:r>
                        <a:rPr lang="en-US" sz="1200" dirty="0">
                          <a:effectLst/>
                          <a:latin typeface="Times New Roman" panose="02020603050405020304" pitchFamily="18" charset="0"/>
                          <a:ea typeface="宋体" panose="02010600030101010101" pitchFamily="2" charset="-122"/>
                        </a:rPr>
                        <a:t>4</a:t>
                      </a:r>
                      <a:r>
                        <a:rPr lang="en-US" sz="1200" dirty="0">
                          <a:solidFill>
                            <a:srgbClr val="000000"/>
                          </a:solidFill>
                          <a:effectLst/>
                          <a:latin typeface="Times New Roman" panose="02020603050405020304" pitchFamily="18" charset="0"/>
                          <a:ea typeface="宋体" panose="02010600030101010101" pitchFamily="2" charset="-122"/>
                        </a:rPr>
                        <a:t>/0383r0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Naren (Huawei)</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LB281 resolutions on editorial comments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10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4"/>
                  </a:ext>
                </a:extLst>
              </a:tr>
              <a:tr h="89561">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2</a:t>
                      </a:r>
                      <a:r>
                        <a:rPr lang="en-US" sz="1200" dirty="0">
                          <a:effectLst/>
                          <a:latin typeface="Times New Roman" panose="02020603050405020304" pitchFamily="18" charset="0"/>
                          <a:ea typeface="宋体" panose="02010600030101010101" pitchFamily="2" charset="-122"/>
                        </a:rPr>
                        <a:t>4</a:t>
                      </a:r>
                      <a:r>
                        <a:rPr lang="en-US" sz="1200" dirty="0">
                          <a:solidFill>
                            <a:srgbClr val="000000"/>
                          </a:solidFill>
                          <a:effectLst/>
                          <a:latin typeface="Times New Roman" panose="02020603050405020304" pitchFamily="18" charset="0"/>
                          <a:ea typeface="宋体" panose="02010600030101010101" pitchFamily="2" charset="-122"/>
                        </a:rPr>
                        <a:t>/0308r0</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Rui Du (Huawei)</a:t>
                      </a:r>
                      <a:endParaRPr lang="zh-CN" sz="1100" dirty="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rPr>
                        <a:t>LB 281 comment resolutions for DMG part 2</a:t>
                      </a:r>
                      <a:endParaRPr lang="zh-CN" sz="1100">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rPr>
                        <a:t>10 mins</a:t>
                      </a:r>
                      <a:endParaRPr lang="zh-CN" sz="1100" dirty="0">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5"/>
                  </a:ext>
                </a:extLst>
              </a:tr>
              <a:tr h="89561">
                <a:tc>
                  <a:txBody>
                    <a:bodyPr/>
                    <a:lstStyle/>
                    <a:p>
                      <a:pPr>
                        <a:spcAft>
                          <a:spcPts val="0"/>
                        </a:spcAft>
                      </a:pPr>
                      <a:r>
                        <a:rPr lang="en-US" sz="1200" kern="1200" dirty="0">
                          <a:solidFill>
                            <a:srgbClr val="00000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000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000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000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000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0000"/>
                          </a:solidFill>
                          <a:effectLst/>
                          <a:latin typeface="Times New Roman" panose="02020603050405020304" pitchFamily="18" charset="0"/>
                          <a:ea typeface="宋体" panose="02010600030101010101" pitchFamily="2" charset="-122"/>
                          <a:cs typeface="+mn-cs"/>
                        </a:rPr>
                        <a:t>mins</a:t>
                      </a:r>
                      <a:endParaRPr lang="zh-CN" sz="1200" kern="1200" dirty="0">
                        <a:solidFill>
                          <a:srgbClr val="00000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 xmlns:a16="http://schemas.microsoft.com/office/drawing/2014/main"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358264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556763111"/>
              </p:ext>
            </p:extLst>
          </p:nvPr>
        </p:nvGraphicFramePr>
        <p:xfrm>
          <a:off x="3429000" y="1600200"/>
          <a:ext cx="8305801" cy="243163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9"/>
                  </a:ext>
                </a:extLst>
              </a:tr>
              <a:tr h="89561">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0"/>
                  </a:ext>
                </a:extLst>
              </a:tr>
              <a:tr h="0">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alt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 xmlns:a16="http://schemas.microsoft.com/office/drawing/2014/main" val="1002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648582278"/>
              </p:ext>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3148509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https://mentor.ieee.org/802.11/dcn/24/11-24-0185-00-00bf-ieee-802-11bf-january-2024-interim-meeting-minutes.docx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21131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 xmlns:a16="http://schemas.microsoft.com/office/drawing/2014/main" val="454794694"/>
                    </a:ext>
                  </a:extLst>
                </a:gridCol>
                <a:gridCol w="761576">
                  <a:extLst>
                    <a:ext uri="{9D8B030D-6E8A-4147-A177-3AD203B41FA5}">
                      <a16:colId xmlns="" xmlns:a16="http://schemas.microsoft.com/office/drawing/2014/main" val="27831069"/>
                    </a:ext>
                  </a:extLst>
                </a:gridCol>
                <a:gridCol w="1294679">
                  <a:extLst>
                    <a:ext uri="{9D8B030D-6E8A-4147-A177-3AD203B41FA5}">
                      <a16:colId xmlns="" xmlns:a16="http://schemas.microsoft.com/office/drawing/2014/main" val="1813041955"/>
                    </a:ext>
                  </a:extLst>
                </a:gridCol>
                <a:gridCol w="761576">
                  <a:extLst>
                    <a:ext uri="{9D8B030D-6E8A-4147-A177-3AD203B41FA5}">
                      <a16:colId xmlns="" xmlns:a16="http://schemas.microsoft.com/office/drawing/2014/main" val="506620921"/>
                    </a:ext>
                  </a:extLst>
                </a:gridCol>
                <a:gridCol w="685418">
                  <a:extLst>
                    <a:ext uri="{9D8B030D-6E8A-4147-A177-3AD203B41FA5}">
                      <a16:colId xmlns="" xmlns:a16="http://schemas.microsoft.com/office/drawing/2014/main" val="314894588"/>
                    </a:ext>
                  </a:extLst>
                </a:gridCol>
                <a:gridCol w="685418">
                  <a:extLst>
                    <a:ext uri="{9D8B030D-6E8A-4147-A177-3AD203B41FA5}">
                      <a16:colId xmlns="" xmlns:a16="http://schemas.microsoft.com/office/drawing/2014/main" val="2292879680"/>
                    </a:ext>
                  </a:extLst>
                </a:gridCol>
                <a:gridCol w="752056">
                  <a:extLst>
                    <a:ext uri="{9D8B030D-6E8A-4147-A177-3AD203B41FA5}">
                      <a16:colId xmlns=""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799785892"/>
              </p:ext>
            </p:extLst>
          </p:nvPr>
        </p:nvGraphicFramePr>
        <p:xfrm>
          <a:off x="2057400" y="824198"/>
          <a:ext cx="7772400" cy="5434439"/>
        </p:xfrm>
        <a:graphic>
          <a:graphicData uri="http://schemas.openxmlformats.org/drawingml/2006/table">
            <a:tbl>
              <a:tblPr/>
              <a:tblGrid>
                <a:gridCol w="1110343">
                  <a:extLst>
                    <a:ext uri="{9D8B030D-6E8A-4147-A177-3AD203B41FA5}">
                      <a16:colId xmlns="" xmlns:a16="http://schemas.microsoft.com/office/drawing/2014/main" val="611200940"/>
                    </a:ext>
                  </a:extLst>
                </a:gridCol>
                <a:gridCol w="1110343">
                  <a:extLst>
                    <a:ext uri="{9D8B030D-6E8A-4147-A177-3AD203B41FA5}">
                      <a16:colId xmlns="" xmlns:a16="http://schemas.microsoft.com/office/drawing/2014/main" val="4059359357"/>
                    </a:ext>
                  </a:extLst>
                </a:gridCol>
                <a:gridCol w="1513114">
                  <a:extLst>
                    <a:ext uri="{9D8B030D-6E8A-4147-A177-3AD203B41FA5}">
                      <a16:colId xmlns="" xmlns:a16="http://schemas.microsoft.com/office/drawing/2014/main" val="1158145895"/>
                    </a:ext>
                  </a:extLst>
                </a:gridCol>
                <a:gridCol w="838200">
                  <a:extLst>
                    <a:ext uri="{9D8B030D-6E8A-4147-A177-3AD203B41FA5}">
                      <a16:colId xmlns="" xmlns:a16="http://schemas.microsoft.com/office/drawing/2014/main" val="517798951"/>
                    </a:ext>
                  </a:extLst>
                </a:gridCol>
                <a:gridCol w="1066800">
                  <a:extLst>
                    <a:ext uri="{9D8B030D-6E8A-4147-A177-3AD203B41FA5}">
                      <a16:colId xmlns="" xmlns:a16="http://schemas.microsoft.com/office/drawing/2014/main" val="1306143447"/>
                    </a:ext>
                  </a:extLst>
                </a:gridCol>
                <a:gridCol w="2133600">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29374852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210357643"/>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41818337"/>
                  </a:ext>
                </a:extLst>
              </a:tr>
              <a:tr h="219985">
                <a:tc>
                  <a:txBody>
                    <a:bodyPr/>
                    <a:lstStyle/>
                    <a:p>
                      <a:pPr>
                        <a:spcAft>
                          <a:spcPts val="0"/>
                        </a:spcAft>
                      </a:pPr>
                      <a:r>
                        <a:rPr lang="en-US" sz="1100" dirty="0" err="1">
                          <a:effectLst/>
                          <a:latin typeface="Calibri" panose="020F0502020204030204" pitchFamily="34" charset="0"/>
                          <a:ea typeface="宋体" panose="02010600030101010101" pitchFamily="2" charset="-122"/>
                        </a:rPr>
                        <a:t>Naren</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2995864541"/>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3685221812"/>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146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131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277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0.474025974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0.4253247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0.8993506</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 xmlns:a16="http://schemas.microsoft.com/office/drawing/2014/main" id="{A4E22D49-3428-465A-866F-CBFFB55C8854}"/>
              </a:ext>
            </a:extLst>
          </p:cNvPr>
          <p:cNvGraphicFramePr>
            <a:graphicFrameLocks noGrp="1"/>
          </p:cNvGraphicFramePr>
          <p:nvPr>
            <p:extLst>
              <p:ext uri="{D42A27DB-BD31-4B8C-83A1-F6EECF244321}">
                <p14:modId xmlns:p14="http://schemas.microsoft.com/office/powerpoint/2010/main" val="1001013146"/>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endParaRPr lang="en-US" altLang="zh-CN" kern="0" dirty="0"/>
          </a:p>
          <a:p>
            <a:pPr marL="628650" lvl="2">
              <a:buFont typeface="微软雅黑" panose="020B0503020204020204" pitchFamily="34" charset="-122"/>
              <a:buChar char="–"/>
              <a:defRPr/>
            </a:pPr>
            <a:r>
              <a:rPr lang="en-US" altLang="zh-CN" kern="0" dirty="0"/>
              <a:t>SP Result:</a:t>
            </a:r>
            <a:endParaRPr lang="en-US" altLang="zh-CN" sz="1050" b="1" kern="0" dirty="0"/>
          </a:p>
        </p:txBody>
      </p:sp>
    </p:spTree>
    <p:extLst>
      <p:ext uri="{BB962C8B-B14F-4D97-AF65-F5344CB8AC3E}">
        <p14:creationId xmlns:p14="http://schemas.microsoft.com/office/powerpoint/2010/main" val="1258990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24/0333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24/0333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a:t>Move: Chaoming </a:t>
            </a:r>
            <a:r>
              <a:rPr lang="en-US" altLang="zh-CN" sz="1800" b="1" kern="0" dirty="0"/>
              <a:t>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a-DK" altLang="zh-CN" sz="1800" b="1" kern="0" dirty="0"/>
              <a:t>Assaf Kasher </a:t>
            </a:r>
            <a:r>
              <a:rPr lang="en-US" altLang="zh-CN" sz="1800" b="1" kern="0" dirty="0"/>
              <a:t>(Need mover)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5xx</a:t>
            </a:r>
            <a:r>
              <a:rPr lang="en-US" altLang="zh-CN" sz="4000" dirty="0"/>
              <a:t>: MRD 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a:solidFill>
                  <a:srgbClr val="FF0000"/>
                </a:solidFill>
              </a:rPr>
              <a:t>11-24-0141rXX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11-24-0141rXX</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869336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a:solidFill>
                  <a:srgbClr val="FF0000"/>
                </a:solidFill>
              </a:rPr>
              <a:t>11-24-0419rX</a:t>
            </a:r>
            <a:r>
              <a:rPr lang="en-US" altLang="zh-CN" sz="2000" dirty="0"/>
              <a:t> 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11-24-0419rXX</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29415712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6155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10197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713004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11-24/0028r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https://mentor.ieee.org/802.11/dcn/24/11-24-0028-11-00bf-lb281-comments-and-approved-resolutions.xlsx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2041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145103</TotalTime>
  <Words>3622</Words>
  <Application>Microsoft Office PowerPoint</Application>
  <PresentationFormat>宽屏</PresentationFormat>
  <Paragraphs>943</Paragraphs>
  <Slides>50</Slides>
  <Notes>49</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50</vt:i4>
      </vt:variant>
    </vt:vector>
  </HeadingPairs>
  <TitlesOfParts>
    <vt:vector size="62"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480</cp:revision>
  <cp:lastPrinted>2014-11-04T15:04:57Z</cp:lastPrinted>
  <dcterms:created xsi:type="dcterms:W3CDTF">2007-04-17T18:10:23Z</dcterms:created>
  <dcterms:modified xsi:type="dcterms:W3CDTF">2024-03-11T13:59:48Z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(3)LWWpXhYl6pRfXVSdSMkX0mtjl2PjGpEi6z2MJvWrRkxAAkBI4uJNu92C3k04MLJyrCecQzq2
1K8LMsBddlxbtPL7+SCU3hn8Is6aw+/qQZyp7UVAW48HeSUkz1SvLiUPTLwvgCnnH68iZ9Wy
0XoQzR9huDZlUp/h7vBn6j3ZJwXgPfLLEITPP2q4/rZr0Z18Zrt/Q3m4bSk6cAe1UrRVkRbU
+Z4Wz1DaT869Brmxyz</vt:lpwstr>
  </property>
  <property fmtid="{D5CDD505-2E9C-101B-9397-08002B2CF9AE}" pid="27" name="_2015_ms_pID_7253431">
    <vt:lpwstr>H6AVdUq89kFleIwJZvaN02H56y5pHShxBEn3JPv/Hvttgl7+DZBoPj
SFyDrfcsbwCqPhZiMoSP2GYl9Xy+p/PP2v9JBKonxJKFilIDVLKnvTuVqb7vD6Y3bSYYuP8k
h0Tk9NekHpuG++BeopqjF6vUuXEokichaYZGw4lrKP6BaQLZbthulBhdCbWX4EoffX8ZZlne
0RGi+eZ3DSobp/LQ2/RaTgdFS6gGosXp3Sxa</vt:lpwstr>
  </property>
  <property fmtid="{D5CDD505-2E9C-101B-9397-08002B2CF9AE}" pid="28" name="_2015_ms_pID_7253432">
    <vt:lpwstr>YpsWi972LzIwvH0ynip1HBo=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