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13" r:id="rId52"/>
    <p:sldId id="1103" r:id="rId53"/>
    <p:sldId id="1100" r:id="rId54"/>
    <p:sldId id="1114" r:id="rId55"/>
    <p:sldId id="1104" r:id="rId56"/>
    <p:sldId id="1105" r:id="rId57"/>
    <p:sldId id="1116" r:id="rId58"/>
    <p:sldId id="356" r:id="rId59"/>
    <p:sldId id="1039" r:id="rId60"/>
    <p:sldId id="1115" r:id="rId61"/>
    <p:sldId id="1069" r:id="rId62"/>
    <p:sldId id="997" r:id="rId63"/>
    <p:sldId id="362"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320" dt="2024-03-14T21:52:36.2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15T01:09:59.836" v="5727"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3T23:03:46.948" v="4848"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3T23:03:46.948" v="4848"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103-00-0uhr-in-device-interference-discussion.pptx" TargetMode="External"/><Relationship Id="rId3" Type="http://schemas.openxmlformats.org/officeDocument/2006/relationships/hyperlink" Target="https://mentor.ieee.org/802.11/dcn/23/11-23-2003-01-00bn-client-power-save.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hyperlink" Target="https://mentor.ieee.org/802.11/dcn/23/11-23-1875-01-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40-01-00bn-enabling-ap-power-save-follow-up.pptx" TargetMode="External"/><Relationship Id="rId5"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65-02-00bn-dynamic-power-save-follow-up.pptx" TargetMode="External"/><Relationship Id="rId9" Type="http://schemas.openxmlformats.org/officeDocument/2006/relationships/hyperlink" Target="https://mentor.ieee.org/802.11/dcn/24/11-24-0097-00-00bn-ap-power-management-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417-00-00bn-impact-of-tx-evm-on-mimo-detection-follow-up.pptx" TargetMode="External"/><Relationship Id="rId3" Type="http://schemas.openxmlformats.org/officeDocument/2006/relationships/hyperlink" Target="https://mentor.ieee.org/802.11/dcn/24/11-24-0500-00-00bn-follow-up-on-high-level-thoughts-on-dru-design.pptx" TargetMode="External"/><Relationship Id="rId7" Type="http://schemas.openxmlformats.org/officeDocument/2006/relationships/hyperlink" Target="https://mentor.ieee.org/802.11/dcn/24/11-24-0457-00-00bn-hierarchical-modulation-for-802-11-initial-results.pptx" TargetMode="External"/><Relationship Id="rId12" Type="http://schemas.openxmlformats.org/officeDocument/2006/relationships/hyperlink" Target="https://mentor.ieee.org/802.11/dcn/24/11-24-0508-00-00bn-extended-6-ghz-channelization.pptx" TargetMode="External"/><Relationship Id="rId2" Type="http://schemas.openxmlformats.org/officeDocument/2006/relationships/hyperlink" Target="https://mentor.ieee.org/802.11/dcn/24/11-24-0476-00-00bn-11-24-xxxx-00-tone-plan-design-principles-for-distributed-ru-v0.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9-03-00bn-hierarchical-modulation-for-802-11.pptx" TargetMode="External"/><Relationship Id="rId11" Type="http://schemas.openxmlformats.org/officeDocument/2006/relationships/hyperlink" Target="https://mentor.ieee.org/802.11/dcn/24/11-24-0437-00-00bn-interference-mitigation-for-improved-reliability-more-insights.pptx" TargetMode="External"/><Relationship Id="rId5" Type="http://schemas.openxmlformats.org/officeDocument/2006/relationships/hyperlink" Target="https://mentor.ieee.org/802.11/dcn/24/11-24-0520-00-00bn-discussion-on-dru.pptx" TargetMode="External"/><Relationship Id="rId10" Type="http://schemas.openxmlformats.org/officeDocument/2006/relationships/hyperlink" Target="https://mentor.ieee.org/802.11/dcn/24/11-24-0435-00-00bn-ideas-related-to-achieving-ultra-high-reliability.pptx" TargetMode="External"/><Relationship Id="rId4" Type="http://schemas.openxmlformats.org/officeDocument/2006/relationships/hyperlink" Target="https://mentor.ieee.org/802.11/dcn/24/11-24-0501-00-00bn-pilot-design-considerations-for-dru.pptx" TargetMode="External"/><Relationship Id="rId9" Type="http://schemas.openxmlformats.org/officeDocument/2006/relationships/hyperlink" Target="https://mentor.ieee.org/802.11/dcn/24/11-24-0428-00-00bn-uhr-preamble-design-option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31-00-00bn-deterministic-backoff.pptx" TargetMode="External"/><Relationship Id="rId7" Type="http://schemas.openxmlformats.org/officeDocument/2006/relationships/hyperlink" Target="https://mentor.ieee.org/802.11/dcn/24/11-24-0074-00-00bn-relay-operation-follow-up.pptx" TargetMode="External"/><Relationship Id="rId2" Type="http://schemas.openxmlformats.org/officeDocument/2006/relationships/hyperlink" Target="https://mentor.ieee.org/802.11/dcn/23/11-23-2211-00-00bn-txop-bandwidth-expan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42-00-00bn-thoughts-on-flexible-control-frames.pptx"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3/11-23-1517-00-0uhr-follow-up-on-the-relay-transmission.pptx" TargetMode="External"/><Relationship Id="rId13" Type="http://schemas.openxmlformats.org/officeDocument/2006/relationships/hyperlink" Target="https://mentor.ieee.org/802.11/dcn/23/11-23-1889-00-00bn-considerations-for-relay-operation-in-next-generation-wi-fi-networks.pptx" TargetMode="External"/><Relationship Id="rId18" Type="http://schemas.openxmlformats.org/officeDocument/2006/relationships/hyperlink" Target="https://mentor.ieee.org/802.11/dcn/23/11-23-1955-01-00bn-considerations-for-relay-operation-in-next-generation-wi-fi-networks-part-3.pptx" TargetMode="External"/><Relationship Id="rId3" Type="http://schemas.openxmlformats.org/officeDocument/2006/relationships/hyperlink" Target="https://mentor.ieee.org/802.11/dcn/23/11-23-1138-01-0uhr-features-to-consider-for-efficient-relay-operation.pptx" TargetMode="External"/><Relationship Id="rId21" Type="http://schemas.openxmlformats.org/officeDocument/2006/relationships/hyperlink" Target="https://mentor.ieee.org/802.11/dcn/24/11-24-0105-00-00bn-txop-for-relay-communication-in-11bn.pptx" TargetMode="External"/><Relationship Id="rId7" Type="http://schemas.openxmlformats.org/officeDocument/2006/relationships/hyperlink" Target="https://mentor.ieee.org/802.11/dcn/23/11-23-1450-01-0uhr-consideration-on-uhr-relay-architecture.pptx" TargetMode="External"/><Relationship Id="rId12" Type="http://schemas.openxmlformats.org/officeDocument/2006/relationships/hyperlink" Target="https://mentor.ieee.org/802.11/dcn/23/11-23-1840-02-00bn-relay-for-11bn.pptx" TargetMode="External"/><Relationship Id="rId17"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2/11-22-1908-01-0uhr-uhr-rate-vs-range-enhancement-with-relay.pptx" TargetMode="External"/><Relationship Id="rId16" Type="http://schemas.openxmlformats.org/officeDocument/2006/relationships/hyperlink" Target="https://mentor.ieee.org/802.11/dcn/23/11-23-1948-00-00bn-txop-sharing-based-ul-relaying.pptx" TargetMode="External"/><Relationship Id="rId20"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75-00-0uhr-uhr-relay-follow-up.pptx" TargetMode="External"/><Relationship Id="rId11" Type="http://schemas.openxmlformats.org/officeDocument/2006/relationships/hyperlink" Target="https://mentor.ieee.org/802.11/dcn/23/11-23-1839-00-00bn-evaluation-for-the-relay-transmission.pptx" TargetMode="External"/><Relationship Id="rId5" Type="http://schemas.openxmlformats.org/officeDocument/2006/relationships/hyperlink" Target="https://mentor.ieee.org/802.11/dcn/23/11-23-1146-01-0uhr-relaying-for-low-latency-traffic-in-uhr.pptx" TargetMode="External"/><Relationship Id="rId15" Type="http://schemas.openxmlformats.org/officeDocument/2006/relationships/hyperlink" Target="https://mentor.ieee.org/802.11/dcn/23/11-23-1928-00-00bn-considerations-for-relay-operation-in-next-generation-wi-fi-networks-part-2.pptx" TargetMode="External"/><Relationship Id="rId23" Type="http://schemas.openxmlformats.org/officeDocument/2006/relationships/hyperlink" Target="https://mentor.ieee.org/802.11/dcn/24/11-24-0386-00-00bn-lower-mac-relay-follow-up.pptx" TargetMode="External"/><Relationship Id="rId10" Type="http://schemas.openxmlformats.org/officeDocument/2006/relationships/hyperlink" Target="https://mentor.ieee.org/802.11/dcn/23/11-23-1838-00-00bn-follow-up-on-the-relay-transmission.pptx" TargetMode="External"/><Relationship Id="rId19" Type="http://schemas.openxmlformats.org/officeDocument/2006/relationships/hyperlink" Target="https://mentor.ieee.org/802.11/dcn/23/11-23-2217-01-00bn-some-thoughts-on-relay-improvement.pptx" TargetMode="External"/><Relationship Id="rId4" Type="http://schemas.openxmlformats.org/officeDocument/2006/relationships/hyperlink" Target="https://mentor.ieee.org/802.11/dcn/23/11-23-1139-00-0uhr-relay-transmission-in-uhr.pptx" TargetMode="External"/><Relationship Id="rId9" Type="http://schemas.openxmlformats.org/officeDocument/2006/relationships/hyperlink" Target="https://mentor.ieee.org/802.11/dcn/23/11-23-1518-00-0uhr-evaluation-for-the-relay-transmission.pptx" TargetMode="External"/><Relationship Id="rId14" Type="http://schemas.openxmlformats.org/officeDocument/2006/relationships/hyperlink" Target="https://mentor.ieee.org/802.11/dcn/23/11-23-1899-00-00bn-relay-operation-for-11bn.pptx" TargetMode="External"/><Relationship Id="rId22" Type="http://schemas.openxmlformats.org/officeDocument/2006/relationships/hyperlink" Target="https://mentor.ieee.org/802.11/dcn/24/11-24-0385-00-00bn-discussion-on-11bn-relay-operation.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094-00-00bn-probe-before-talk-and-unsolicited-unavailability-announcement-for-co-ex-management.pptx" TargetMode="External"/><Relationship Id="rId3" Type="http://schemas.openxmlformats.org/officeDocument/2006/relationships/hyperlink" Target="https://mentor.ieee.org/802.11/dcn/24/11-24-0073-00-00bn-thoughts-on-proxy-scs.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52-00-00bn-seamless-roam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3-00-00bn-smooth-roaming-follow-up-2.pptx" TargetMode="External"/><Relationship Id="rId4" Type="http://schemas.openxmlformats.org/officeDocument/2006/relationships/hyperlink" Target="https://mentor.ieee.org/802.11/dcn/24/11-24-0074-00-00bn-relay-operation-follow-up.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91-00-00bn-emlsr-secondary-channel-operation.pptx" TargetMode="External"/><Relationship Id="rId13" Type="http://schemas.openxmlformats.org/officeDocument/2006/relationships/hyperlink" Target="https://mentor.ieee.org/802.11/dcn/24/11-24-0486-00-00bn-some-considerations-on-non-primary-channel-access.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2027-02-00bn-considerations-for-dso-sub-band-switch-delay.pptx" TargetMode="External"/><Relationship Id="rId12" Type="http://schemas.openxmlformats.org/officeDocument/2006/relationships/hyperlink" Target="https://mentor.ieee.org/802.11/dcn/24/11-24-0458-00-00bn-considerations-on-non-primary-channel-access.pptx" TargetMode="External"/><Relationship Id="rId17" Type="http://schemas.openxmlformats.org/officeDocument/2006/relationships/hyperlink" Target="https://mentor.ieee.org/802.11/dcn/23/11-23-1911-00-00bn-secondary-channel-access-and-frame-transmission.pptx" TargetMode="External"/><Relationship Id="rId2" Type="http://schemas.openxmlformats.org/officeDocument/2006/relationships/hyperlink" Target="https://mentor.ieee.org/802.11/dcn/22/11-22-2204-00-0uhr-dynamic-subband-operation.pptx" TargetMode="External"/><Relationship Id="rId16" Type="http://schemas.openxmlformats.org/officeDocument/2006/relationships/hyperlink" Target="https://mentor.ieee.org/802.11/dcn/23/11-23-1913-02-00bn-secondary-channel-access-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4/11-24-0070-01-00bn-some-details-about-non-primary-channel-access.pptx" TargetMode="External"/><Relationship Id="rId5" Type="http://schemas.openxmlformats.org/officeDocument/2006/relationships/hyperlink" Target="https://mentor.ieee.org/802.11/dcn/23/11-23-1496-00-0uhr-emlsr-dynamic-subband-operation.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3/11-23-2023-01-00bn-further-discussion-on-non-primary-channel-access.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05-01-00bn-non-primary-channel-access-npca.pptx" TargetMode="External"/><Relationship Id="rId14" Type="http://schemas.openxmlformats.org/officeDocument/2006/relationships/hyperlink" Target="https://mentor.ieee.org/802.11/dcn/24/11-24-0538-00-00bn-sp-based-non-primary-channel-acces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895-02-00bn-c-tdma-frame-sequenc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0249-01-0uhr-extended-txop-sharing.pptx" TargetMode="External"/><Relationship Id="rId7" Type="http://schemas.openxmlformats.org/officeDocument/2006/relationships/hyperlink" Target="https://mentor.ieee.org/802.11/dcn/23/11-23-1962-01-00bn-gain-analysis-for-coordinated-ap-transmissions.pptx" TargetMode="External"/><Relationship Id="rId12" Type="http://schemas.openxmlformats.org/officeDocument/2006/relationships/hyperlink" Target="https://mentor.ieee.org/802.11/dcn/23/11-23-1917-00-00bn-coordinated-spatial-reuse.pptx" TargetMode="External"/><Relationship Id="rId2" Type="http://schemas.openxmlformats.org/officeDocument/2006/relationships/hyperlink" Target="https://mentor.ieee.org/802.11/dcn/23/11-23-0041-00-0uhr-considerations-on-coordinated-tdma.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85-00-0uhr-thoughts-on-coordinated-tdma.pptx" TargetMode="External"/><Relationship Id="rId11" Type="http://schemas.openxmlformats.org/officeDocument/2006/relationships/hyperlink" Target="https://mentor.ieee.org/802.11/dcn/23/11-23-1868-02-00bn-coordinated-spatial-reuse-design.pptx" TargetMode="External"/><Relationship Id="rId5" Type="http://schemas.openxmlformats.org/officeDocument/2006/relationships/hyperlink" Target="https://mentor.ieee.org/802.11/dcn/23/11-23-0739-01-0uhr-follow-up-on-coordinated-tdma-c-tdma.pptx" TargetMode="External"/><Relationship Id="rId15" Type="http://schemas.openxmlformats.org/officeDocument/2006/relationships/hyperlink" Target="https://mentor.ieee.org/802.11/dcn/24/11-24-0577-00-00bn-thoughts-on-coordinated-spatial-reuse-c-sr.pptx" TargetMode="External"/><Relationship Id="rId10" Type="http://schemas.openxmlformats.org/officeDocument/2006/relationships/hyperlink" Target="https://mentor.ieee.org/802.11/dcn/23/11-23-1912-01-00bn-coordinated-tdma-procedure.pptx" TargetMode="External"/><Relationship Id="rId4" Type="http://schemas.openxmlformats.org/officeDocument/2006/relationships/hyperlink" Target="https://mentor.ieee.org/802.11/dcn/23/11-23-0261-00-0uhr-tdma-for-wifi-8.pptx" TargetMode="External"/><Relationship Id="rId9" Type="http://schemas.openxmlformats.org/officeDocument/2006/relationships/hyperlink" Target="https://mentor.ieee.org/802.11/dcn/23/11-23-1910-01-00bn-coordinated-tdma-follow-up.pptx" TargetMode="External"/><Relationship Id="rId14" Type="http://schemas.openxmlformats.org/officeDocument/2006/relationships/hyperlink" Target="https://mentor.ieee.org/802.11/dcn/23/11-23-1972-01-00bn-evaluation-of-coordinated-spatial-reuse-follow-up.pptx" TargetMode="Externa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0591-00-00bn-emlsr-secondary-channel-operation.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2027-02-00bn-considerations-for-dso-sub-band-switch-delay.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5" Type="http://schemas.openxmlformats.org/officeDocument/2006/relationships/hyperlink" Target="https://mentor.ieee.org/802.11/dcn/23/11-23-1496-00-0uhr-emlsr-dynamic-subband-operation.pptx" TargetMode="External"/><Relationship Id="rId4" Type="http://schemas.openxmlformats.org/officeDocument/2006/relationships/hyperlink" Target="https://mentor.ieee.org/802.11/dcn/23/11-23-0843-01-0uhr-considerations-on-dynamic-subchannel-operation.pptx"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6786987"/>
              </p:ext>
            </p:extLst>
          </p:nvPr>
        </p:nvGraphicFramePr>
        <p:xfrm>
          <a:off x="851217" y="1587465"/>
          <a:ext cx="7736268" cy="49711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rPr>
                        <a:t>589r0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Dynamic TID-To-Link Mapping for AP MLD Power Save</a:t>
                      </a:r>
                    </a:p>
                  </a:txBody>
                  <a:tcPr anchor="b"/>
                </a:tc>
                <a:tc>
                  <a:txBody>
                    <a:bodyPr/>
                    <a:lstStyle/>
                    <a:p>
                      <a:pPr marL="0" marR="0" algn="ctr">
                        <a:spcBef>
                          <a:spcPts val="0"/>
                        </a:spcBef>
                        <a:spcAft>
                          <a:spcPts val="0"/>
                        </a:spcAft>
                      </a:pPr>
                      <a:r>
                        <a:rPr lang="en-US" sz="1000" dirty="0" err="1">
                          <a:effectLst/>
                          <a:latin typeface="+mn-lt"/>
                          <a:ea typeface="Times New Roman" panose="02020603050405020304" pitchFamily="18" charset="0"/>
                        </a:rPr>
                        <a:t>Yongsen</a:t>
                      </a:r>
                      <a:r>
                        <a:rPr lang="en-US" sz="1000" dirty="0">
                          <a:effectLst/>
                          <a:latin typeface="+mn-lt"/>
                          <a:ea typeface="Times New Roman" panose="02020603050405020304" pitchFamily="18" charset="0"/>
                        </a:rPr>
                        <a:t> Ma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591</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Morteza Mehrnoush</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DSO</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916324636"/>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450</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a-proposal-for-</a:t>
                      </a:r>
                      <a:r>
                        <a:rPr lang="en-GB" sz="1000" b="0" i="0" u="none" strike="noStrike" dirty="0" err="1">
                          <a:solidFill>
                            <a:srgbClr val="000000"/>
                          </a:solidFill>
                          <a:effectLst/>
                          <a:latin typeface="Times New Roman" panose="02020603050405020304" pitchFamily="18" charset="0"/>
                        </a:rPr>
                        <a:t>uhr</a:t>
                      </a:r>
                      <a:r>
                        <a:rPr lang="en-GB" sz="1000" b="0" i="0" u="none" strike="noStrike" dirty="0">
                          <a:solidFill>
                            <a:srgbClr val="000000"/>
                          </a:solidFill>
                          <a:effectLst/>
                          <a:latin typeface="Times New Roman" panose="02020603050405020304" pitchFamily="18" charset="0"/>
                        </a:rPr>
                        <a:t>-soft-ap-power-save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Yong Liu</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SP </a:t>
            </a:r>
            <a:r>
              <a:rPr lang="en-US" sz="1200" i="1">
                <a:effectLst/>
                <a:latin typeface="Times New Roman" panose="02020603050405020304" pitchFamily="18" charset="0"/>
                <a:ea typeface="Calibri" panose="020F0502020204030204" pitchFamily="34" charset="0"/>
                <a:cs typeface="Times New Roman" panose="02020603050405020304" pitchFamily="18" charset="0"/>
              </a:rPr>
              <a:t>Deferred.</a:t>
            </a:r>
          </a:p>
          <a:p>
            <a:pPr marL="0" marR="0">
              <a:lnSpc>
                <a:spcPct val="107000"/>
              </a:lnSpc>
              <a:spcBef>
                <a:spcPts val="0"/>
              </a:spcBef>
              <a:spcAft>
                <a:spcPts val="0"/>
              </a:spcAft>
            </a:pPr>
            <a:endParaRPr lang="en-US" sz="1600" i="1"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p>
          <a:p>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SP Deferred.</a:t>
            </a:r>
            <a:endParaRPr lang="en-US" sz="120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24/0429</a:t>
            </a:r>
            <a:r>
              <a:rPr lang="en-GB" sz="1200" dirty="0">
                <a:solidFill>
                  <a:srgbClr val="00B050"/>
                </a:solidFill>
              </a:rPr>
              <a:t> Range Extension with </a:t>
            </a:r>
            <a:r>
              <a:rPr lang="en-GB" sz="1200" dirty="0" err="1">
                <a:solidFill>
                  <a:srgbClr val="00B050"/>
                </a:solidFill>
              </a:rPr>
              <a:t>dRU</a:t>
            </a:r>
            <a:r>
              <a:rPr lang="en-GB" sz="1200" dirty="0">
                <a:solidFill>
                  <a:srgbClr val="00B050"/>
                </a:solidFill>
              </a:rPr>
              <a:t>					Sigurd Schelstraete</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24/0468</a:t>
            </a:r>
            <a:r>
              <a:rPr lang="en-GB" sz="1200" dirty="0">
                <a:solidFill>
                  <a:srgbClr val="00B050"/>
                </a:solidFill>
              </a:rPr>
              <a:t> DRU Tone Plan for 11bn 					</a:t>
            </a:r>
            <a:r>
              <a:rPr lang="en-GB" sz="1200" dirty="0" err="1">
                <a:solidFill>
                  <a:srgbClr val="00B050"/>
                </a:solidFill>
              </a:rPr>
              <a:t>Shengquan</a:t>
            </a:r>
            <a:r>
              <a:rPr lang="en-GB" sz="1200" dirty="0">
                <a:solidFill>
                  <a:srgbClr val="00B050"/>
                </a:solidFill>
              </a:rPr>
              <a:t> Hu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24/0477</a:t>
            </a:r>
            <a:r>
              <a:rPr lang="en-US" sz="1200" dirty="0">
                <a:solidFill>
                  <a:srgbClr val="00B050"/>
                </a:solidFill>
              </a:rPr>
              <a:t> High Level Perspective on DRU-Follow Up 			</a:t>
            </a:r>
            <a:r>
              <a:rPr lang="en-US" sz="1200" dirty="0" err="1">
                <a:solidFill>
                  <a:srgbClr val="00B050"/>
                </a:solidFill>
              </a:rPr>
              <a:t>Shengquan</a:t>
            </a:r>
            <a:r>
              <a:rPr lang="en-US" sz="1200" dirty="0">
                <a:solidFill>
                  <a:srgbClr val="00B050"/>
                </a:solidFill>
              </a:rPr>
              <a:t> Hu</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24/0476</a:t>
            </a:r>
            <a:r>
              <a:rPr lang="en-US" sz="1200" dirty="0">
                <a:solidFill>
                  <a:srgbClr val="00B050"/>
                </a:solidFill>
              </a:rPr>
              <a:t> Tone Plan Design Principles for Distributed RU		Bo Gong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24/0500</a:t>
            </a:r>
            <a:r>
              <a:rPr lang="en-US" sz="1200" dirty="0">
                <a:solidFill>
                  <a:schemeClr val="bg1">
                    <a:lumMod val="65000"/>
                  </a:schemeClr>
                </a:solidFill>
              </a:rPr>
              <a:t> Follow up on high level thoughts on </a:t>
            </a:r>
            <a:r>
              <a:rPr lang="en-US" sz="1200" dirty="0" err="1">
                <a:solidFill>
                  <a:schemeClr val="bg1">
                    <a:lumMod val="65000"/>
                  </a:schemeClr>
                </a:solidFill>
              </a:rPr>
              <a:t>dRU</a:t>
            </a:r>
            <a:r>
              <a:rPr lang="en-US" sz="1200" dirty="0">
                <a:solidFill>
                  <a:schemeClr val="bg1">
                    <a:lumMod val="65000"/>
                  </a:schemeClr>
                </a:solidFill>
              </a:rPr>
              <a:t> design		Lin Yang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24/0501</a:t>
            </a:r>
            <a:r>
              <a:rPr lang="en-US" sz="1200" dirty="0">
                <a:solidFill>
                  <a:schemeClr val="bg1">
                    <a:lumMod val="65000"/>
                  </a:schemeClr>
                </a:solidFill>
              </a:rPr>
              <a:t> Pilot design considerations for </a:t>
            </a:r>
            <a:r>
              <a:rPr lang="en-US" sz="1200" dirty="0" err="1">
                <a:solidFill>
                  <a:schemeClr val="bg1">
                    <a:lumMod val="65000"/>
                  </a:schemeClr>
                </a:solidFill>
              </a:rPr>
              <a:t>dRU</a:t>
            </a:r>
            <a:r>
              <a:rPr lang="en-US" sz="1200" dirty="0">
                <a:solidFill>
                  <a:schemeClr val="bg1">
                    <a:lumMod val="65000"/>
                  </a:schemeClr>
                </a:solidFill>
              </a:rPr>
              <a:t>				Lin Yang</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24/0520</a:t>
            </a:r>
            <a:r>
              <a:rPr lang="en-US" sz="1200" dirty="0">
                <a:solidFill>
                  <a:schemeClr val="bg1">
                    <a:lumMod val="65000"/>
                  </a:schemeClr>
                </a:solidFill>
              </a:rPr>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00B050"/>
                </a:solidFill>
              </a:rPr>
              <a:t>SP on Power Save [10’] – see next slide</a:t>
            </a:r>
          </a:p>
          <a:p>
            <a:pPr lvl="2">
              <a:buFont typeface="Arial" panose="020B0604020202020204" pitchFamily="34" charset="0"/>
              <a:buChar char="•"/>
            </a:pPr>
            <a:r>
              <a:rPr lang="en-US" sz="1000" dirty="0">
                <a:solidFill>
                  <a:srgbClr val="FFC000"/>
                </a:solidFill>
              </a:rPr>
              <a:t>SP on Power Save [10’] – see next slide</a:t>
            </a:r>
            <a:endParaRPr lang="en-GB" sz="1000" dirty="0">
              <a:solidFill>
                <a:srgbClr val="FFC000"/>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23/2126</a:t>
            </a:r>
            <a:r>
              <a:rPr lang="en-US" sz="1200" dirty="0">
                <a:solidFill>
                  <a:srgbClr val="00B050"/>
                </a:solidFill>
              </a:rPr>
              <a:t> Low latency channel access follow up				Dmitry Akhmetov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23/2127</a:t>
            </a:r>
            <a:r>
              <a:rPr lang="en-US" sz="1200" dirty="0">
                <a:solidFill>
                  <a:srgbClr val="00B050"/>
                </a:solidFill>
              </a:rPr>
              <a:t> 11bn Power Save							Jeongki Kim</a:t>
            </a:r>
            <a:endParaRPr lang="en-GB" sz="14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23/2147</a:t>
            </a:r>
            <a:r>
              <a:rPr lang="en-GB" sz="1200" dirty="0">
                <a:solidFill>
                  <a:srgbClr val="00B050"/>
                </a:solidFill>
              </a:rPr>
              <a:t> Improved UHR Seamless Roaming for MLD				Hui Che</a:t>
            </a:r>
            <a:r>
              <a:rPr lang="en-GB" sz="1200" dirty="0"/>
              <a:t>	</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23/2150</a:t>
            </a:r>
            <a:r>
              <a:rPr lang="en-GB" sz="1200" dirty="0">
                <a:solidFill>
                  <a:srgbClr val="00B050"/>
                </a:solidFill>
              </a:rPr>
              <a:t> Low STA Cost UHR Seamless Roaming for MLD			Hui Che</a:t>
            </a:r>
            <a:r>
              <a:rPr lang="en-GB" sz="1200" dirty="0"/>
              <a:t>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23/2211</a:t>
            </a:r>
            <a:r>
              <a:rPr lang="en-GB" sz="1200" dirty="0">
                <a:solidFill>
                  <a:schemeClr val="bg1">
                    <a:lumMod val="75000"/>
                  </a:schemeClr>
                </a:solidFill>
              </a:rPr>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Power Save</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in 11bn a power save mode for a STA that is a UHR Mobile AP or a UHR non-AP STA wherein the STA may transition from a lower capability mode to a higher capability mode upon reception of an initial control frame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Lower capability mode (e.g., 20 MHz BW, one SS, limited data rates, PPDU format)</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Higher capability mode (e.g., operating BW, NSS and MCSs, with at least one higher capability than that in the lower power capability mode)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Initial Control frame is TBD</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Whether that applies for a non-mobile AP is TBD</a:t>
            </a:r>
          </a:p>
          <a:p>
            <a:pPr marL="0" marR="0" indent="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2"/>
              </a:rPr>
              <a:t>23/1875</a:t>
            </a:r>
            <a:r>
              <a:rPr lang="en-US" sz="1200" b="0" i="1" dirty="0">
                <a:solidFill>
                  <a:srgbClr val="222222"/>
                </a:solidFill>
                <a:effectLst/>
              </a:rPr>
              <a:t>, </a:t>
            </a:r>
            <a:r>
              <a:rPr lang="en-US" sz="1200" b="0" i="1" dirty="0">
                <a:solidFill>
                  <a:srgbClr val="222222"/>
                </a:solidFill>
                <a:effectLst/>
                <a:hlinkClick r:id="rId3"/>
              </a:rPr>
              <a:t>23/2003</a:t>
            </a:r>
            <a:r>
              <a:rPr lang="en-US" sz="1200" b="0" i="1" dirty="0">
                <a:solidFill>
                  <a:srgbClr val="222222"/>
                </a:solidFill>
                <a:effectLst/>
              </a:rPr>
              <a:t>, </a:t>
            </a:r>
            <a:r>
              <a:rPr lang="en-US" sz="1200" b="0" i="1" dirty="0">
                <a:solidFill>
                  <a:srgbClr val="222222"/>
                </a:solidFill>
                <a:effectLst/>
                <a:hlinkClick r:id="rId4"/>
              </a:rPr>
              <a:t>23/1965</a:t>
            </a:r>
            <a:r>
              <a:rPr lang="en-US" sz="1200" b="0" i="1" dirty="0">
                <a:solidFill>
                  <a:srgbClr val="222222"/>
                </a:solidFill>
                <a:effectLst/>
              </a:rPr>
              <a:t>, </a:t>
            </a:r>
            <a:r>
              <a:rPr lang="en-US" sz="1200" b="0" i="1" dirty="0">
                <a:solidFill>
                  <a:srgbClr val="222222"/>
                </a:solidFill>
                <a:effectLst/>
                <a:hlinkClick r:id="rId5"/>
              </a:rPr>
              <a:t>23/1936</a:t>
            </a:r>
            <a:endParaRPr lang="en-US" sz="1200" b="0" i="1" dirty="0">
              <a:solidFill>
                <a:srgbClr val="222222"/>
              </a:solidFill>
              <a:effectLst/>
            </a:endParaRPr>
          </a:p>
          <a:p>
            <a:pPr marL="0">
              <a:lnSpc>
                <a:spcPct val="107000"/>
              </a:lnSpc>
              <a:spcBef>
                <a:spcPts val="0"/>
              </a:spcBef>
              <a:spcAft>
                <a:spcPts val="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101Y/11N/23A</a:t>
            </a:r>
          </a:p>
          <a:p>
            <a:r>
              <a:rPr lang="en-US" sz="1200" dirty="0"/>
              <a:t>SP 2 on Power Save:</a:t>
            </a:r>
          </a:p>
          <a:p>
            <a:r>
              <a:rPr lang="en-US" sz="1200" b="0" i="0" dirty="0">
                <a:solidFill>
                  <a:srgbClr val="222222"/>
                </a:solidFill>
                <a:effectLst/>
              </a:rPr>
              <a:t>Do you agree to define in 11bn a mechanism to allow a STA to optionally indicate or update a periodic unavailability in time to its peer STA</a:t>
            </a:r>
          </a:p>
          <a:p>
            <a:pPr>
              <a:buFont typeface="Arial" panose="020B0604020202020204" pitchFamily="34" charset="0"/>
              <a:buChar char="•"/>
            </a:pPr>
            <a:r>
              <a:rPr lang="en-US" sz="1200" b="0" i="0" dirty="0">
                <a:solidFill>
                  <a:srgbClr val="222222"/>
                </a:solidFill>
                <a:effectLst/>
              </a:rPr>
              <a:t>Expectation is to use existing protocols</a:t>
            </a:r>
          </a:p>
          <a:p>
            <a:pPr>
              <a:buFont typeface="Arial" panose="020B0604020202020204" pitchFamily="34" charset="0"/>
              <a:buChar char="•"/>
            </a:pPr>
            <a:r>
              <a:rPr lang="en-US" sz="1200" b="0" i="0" dirty="0">
                <a:solidFill>
                  <a:srgbClr val="222222"/>
                </a:solidFill>
                <a:effectLst/>
              </a:rPr>
              <a:t>Applies when the peer STA(s) supports the mechanism</a:t>
            </a:r>
          </a:p>
          <a:p>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6"/>
              </a:rPr>
              <a:t>23/2040</a:t>
            </a:r>
            <a:r>
              <a:rPr lang="en-US" sz="1200" b="0" i="1" dirty="0">
                <a:solidFill>
                  <a:srgbClr val="222222"/>
                </a:solidFill>
                <a:effectLst/>
              </a:rPr>
              <a:t>, </a:t>
            </a:r>
            <a:r>
              <a:rPr lang="en-US" sz="1200" b="0" i="1" dirty="0">
                <a:solidFill>
                  <a:srgbClr val="222222"/>
                </a:solidFill>
                <a:effectLst/>
                <a:hlinkClick r:id="rId7"/>
              </a:rPr>
              <a:t>23/2002</a:t>
            </a:r>
            <a:r>
              <a:rPr lang="en-US" sz="1200" b="0" i="1" dirty="0">
                <a:solidFill>
                  <a:srgbClr val="222222"/>
                </a:solidFill>
                <a:effectLst/>
              </a:rPr>
              <a:t>, </a:t>
            </a:r>
            <a:r>
              <a:rPr lang="en-US" sz="1200" b="0" i="1" dirty="0">
                <a:solidFill>
                  <a:srgbClr val="222222"/>
                </a:solidFill>
                <a:effectLst/>
                <a:hlinkClick r:id="rId8"/>
              </a:rPr>
              <a:t>23/1103</a:t>
            </a:r>
            <a:r>
              <a:rPr lang="en-US" sz="1200" b="0" i="1" dirty="0">
                <a:solidFill>
                  <a:srgbClr val="222222"/>
                </a:solidFill>
                <a:effectLst/>
              </a:rPr>
              <a:t>, </a:t>
            </a:r>
            <a:r>
              <a:rPr lang="en-US" sz="1200" b="0" i="1" dirty="0">
                <a:solidFill>
                  <a:srgbClr val="222222"/>
                </a:solidFill>
                <a:effectLst/>
                <a:hlinkClick r:id="rId9"/>
              </a:rPr>
              <a:t>24/0097</a:t>
            </a:r>
            <a:endParaRPr lang="en-US" sz="1200" b="0" i="1" dirty="0">
              <a:solidFill>
                <a:srgbClr val="222222"/>
              </a:solidFill>
              <a:effectLst/>
            </a:endParaRPr>
          </a:p>
          <a:p>
            <a:r>
              <a:rPr lang="en-US" sz="1200" i="1" dirty="0">
                <a:solidFill>
                  <a:srgbClr val="222222"/>
                </a:solidFill>
              </a:rPr>
              <a:t>Result: SP Deferred.</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132934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Distributed RU – Cont.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24/0476</a:t>
            </a:r>
            <a:r>
              <a:rPr lang="en-US" sz="1100" dirty="0">
                <a:solidFill>
                  <a:srgbClr val="00B050"/>
                </a:solidFill>
              </a:rPr>
              <a:t> Tone Plan Design Principles for Distributed RU				Bo Gong	 Q&amp;A</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24/0500</a:t>
            </a:r>
            <a:r>
              <a:rPr lang="en-US" sz="1100" dirty="0">
                <a:solidFill>
                  <a:srgbClr val="00B050"/>
                </a:solidFill>
              </a:rPr>
              <a:t> Follow up on high level thoughts on </a:t>
            </a:r>
            <a:r>
              <a:rPr lang="en-US" sz="1100" dirty="0" err="1">
                <a:solidFill>
                  <a:srgbClr val="00B050"/>
                </a:solidFill>
              </a:rPr>
              <a:t>dRU</a:t>
            </a:r>
            <a:r>
              <a:rPr lang="en-US" sz="1100" dirty="0">
                <a:solidFill>
                  <a:srgbClr val="00B050"/>
                </a:solidFill>
              </a:rPr>
              <a:t> design				Lin Yang	</a:t>
            </a:r>
            <a:r>
              <a:rPr lang="en-US" sz="1100" dirty="0"/>
              <a:t> </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24/0501</a:t>
            </a:r>
            <a:r>
              <a:rPr lang="en-US" sz="1100" dirty="0">
                <a:solidFill>
                  <a:srgbClr val="00B050"/>
                </a:solidFill>
              </a:rPr>
              <a:t> Pilot design considerations for </a:t>
            </a:r>
            <a:r>
              <a:rPr lang="en-US" sz="1100" dirty="0" err="1">
                <a:solidFill>
                  <a:srgbClr val="00B050"/>
                </a:solidFill>
              </a:rPr>
              <a:t>dRU</a:t>
            </a:r>
            <a:r>
              <a:rPr lang="en-US" sz="1100" dirty="0">
                <a:solidFill>
                  <a:srgbClr val="00B050"/>
                </a:solidFill>
              </a:rPr>
              <a:t>					Lin Yang</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24/0520</a:t>
            </a:r>
            <a:r>
              <a:rPr lang="en-US" sz="1100" dirty="0">
                <a:solidFill>
                  <a:srgbClr val="00B050"/>
                </a:solidFill>
              </a:rPr>
              <a:t> Discussion on DRU							Mahmoud Kamel </a:t>
            </a:r>
            <a:endParaRPr lang="en-GB" sz="1400" dirty="0">
              <a:solidFill>
                <a:srgbClr val="00B050"/>
              </a:solidFill>
            </a:endParaRPr>
          </a:p>
          <a:p>
            <a:pPr>
              <a:buFont typeface="Arial" panose="020B0604020202020204" pitchFamily="34" charset="0"/>
              <a:buChar char="•"/>
            </a:pPr>
            <a:r>
              <a:rPr lang="en-GB" sz="1400" dirty="0"/>
              <a:t>Submissions – Miscellaneous part 2 (Modulation/MIMO/preamble, etc.)</a:t>
            </a:r>
          </a:p>
          <a:p>
            <a:pPr lvl="1">
              <a:buFont typeface="Arial" panose="020B0604020202020204" pitchFamily="34" charset="0"/>
              <a:buChar char="•"/>
            </a:pPr>
            <a:r>
              <a:rPr lang="en-US" sz="1100" dirty="0">
                <a:solidFill>
                  <a:schemeClr val="bg1">
                    <a:lumMod val="75000"/>
                  </a:schemeClr>
                </a:solidFill>
                <a:hlinkClick r:id="rId6">
                  <a:extLst>
                    <a:ext uri="{A12FA001-AC4F-418D-AE19-62706E023703}">
                      <ahyp:hlinkClr xmlns:ahyp="http://schemas.microsoft.com/office/drawing/2018/hyperlinkcolor" val="tx"/>
                    </a:ext>
                  </a:extLst>
                </a:hlinkClick>
              </a:rPr>
              <a:t>24/0409</a:t>
            </a:r>
            <a:r>
              <a:rPr lang="en-US" sz="1100" dirty="0">
                <a:solidFill>
                  <a:schemeClr val="bg1">
                    <a:lumMod val="75000"/>
                  </a:schemeClr>
                </a:solidFill>
              </a:rPr>
              <a:t> Hierarchical Modulation for 802.11					</a:t>
            </a:r>
            <a:r>
              <a:rPr lang="en-US" sz="1100" dirty="0" err="1">
                <a:solidFill>
                  <a:schemeClr val="bg1">
                    <a:lumMod val="75000"/>
                  </a:schemeClr>
                </a:solidFill>
              </a:rPr>
              <a:t>Vamadevan</a:t>
            </a:r>
            <a:r>
              <a:rPr lang="en-US" sz="1100" dirty="0">
                <a:solidFill>
                  <a:schemeClr val="bg1">
                    <a:lumMod val="75000"/>
                  </a:schemeClr>
                </a:solidFill>
              </a:rPr>
              <a:t> Namboodiri	</a:t>
            </a:r>
          </a:p>
          <a:p>
            <a:pPr lvl="1">
              <a:buFont typeface="Arial" panose="020B0604020202020204" pitchFamily="34" charset="0"/>
              <a:buChar char="•"/>
            </a:pPr>
            <a:r>
              <a:rPr lang="en-US" sz="1100" dirty="0">
                <a:solidFill>
                  <a:schemeClr val="bg1">
                    <a:lumMod val="75000"/>
                  </a:schemeClr>
                </a:solidFill>
                <a:hlinkClick r:id="rId7">
                  <a:extLst>
                    <a:ext uri="{A12FA001-AC4F-418D-AE19-62706E023703}">
                      <ahyp:hlinkClr xmlns:ahyp="http://schemas.microsoft.com/office/drawing/2018/hyperlinkcolor" val="tx"/>
                    </a:ext>
                  </a:extLst>
                </a:hlinkClick>
              </a:rPr>
              <a:t>24/0457</a:t>
            </a:r>
            <a:r>
              <a:rPr lang="en-US" sz="1100" dirty="0">
                <a:solidFill>
                  <a:schemeClr val="bg1">
                    <a:lumMod val="75000"/>
                  </a:schemeClr>
                </a:solidFill>
              </a:rPr>
              <a:t>*	Hierarchical Modulation_for_802.11_initial_results			</a:t>
            </a:r>
            <a:r>
              <a:rPr lang="en-US" sz="1100" dirty="0" err="1">
                <a:solidFill>
                  <a:schemeClr val="bg1">
                    <a:lumMod val="75000"/>
                  </a:schemeClr>
                </a:solidFill>
              </a:rPr>
              <a:t>Vamadevan</a:t>
            </a:r>
            <a:r>
              <a:rPr lang="en-US" sz="1100" dirty="0">
                <a:solidFill>
                  <a:schemeClr val="bg1">
                    <a:lumMod val="75000"/>
                  </a:schemeClr>
                </a:solidFill>
              </a:rPr>
              <a:t> Namboodiri</a:t>
            </a:r>
          </a:p>
          <a:p>
            <a:pPr lvl="1">
              <a:buFont typeface="Arial" panose="020B0604020202020204" pitchFamily="34" charset="0"/>
              <a:buChar char="•"/>
            </a:pPr>
            <a:r>
              <a:rPr lang="en-US" sz="1100" dirty="0">
                <a:solidFill>
                  <a:schemeClr val="bg1">
                    <a:lumMod val="75000"/>
                  </a:schemeClr>
                </a:solidFill>
                <a:hlinkClick r:id="rId8">
                  <a:extLst>
                    <a:ext uri="{A12FA001-AC4F-418D-AE19-62706E023703}">
                      <ahyp:hlinkClr xmlns:ahyp="http://schemas.microsoft.com/office/drawing/2018/hyperlinkcolor" val="tx"/>
                    </a:ext>
                  </a:extLst>
                </a:hlinkClick>
              </a:rPr>
              <a:t>24/0417</a:t>
            </a:r>
            <a:r>
              <a:rPr lang="en-US" sz="1100" dirty="0">
                <a:solidFill>
                  <a:schemeClr val="bg1">
                    <a:lumMod val="75000"/>
                  </a:schemeClr>
                </a:solidFill>
              </a:rPr>
              <a:t> Impact of Tx EVM on MIMO Detection Follow Up			Genadiy Tsodik</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24/0428</a:t>
            </a:r>
            <a:r>
              <a:rPr lang="en-GB" sz="1100" dirty="0">
                <a:solidFill>
                  <a:schemeClr val="bg1">
                    <a:lumMod val="75000"/>
                  </a:schemeClr>
                </a:solidFill>
              </a:rPr>
              <a:t> UHR preamble design options						Sigurd Schelstraete	</a:t>
            </a:r>
          </a:p>
          <a:p>
            <a:pPr lvl="1">
              <a:buFont typeface="Arial" panose="020B0604020202020204" pitchFamily="34" charset="0"/>
              <a:buChar char="•"/>
            </a:pPr>
            <a:r>
              <a:rPr lang="en-US" sz="1100" dirty="0">
                <a:solidFill>
                  <a:schemeClr val="bg1">
                    <a:lumMod val="75000"/>
                  </a:schemeClr>
                </a:solidFill>
                <a:hlinkClick r:id="rId10">
                  <a:extLst>
                    <a:ext uri="{A12FA001-AC4F-418D-AE19-62706E023703}">
                      <ahyp:hlinkClr xmlns:ahyp="http://schemas.microsoft.com/office/drawing/2018/hyperlinkcolor" val="tx"/>
                    </a:ext>
                  </a:extLst>
                </a:hlinkClick>
              </a:rPr>
              <a:t>24/0435</a:t>
            </a:r>
            <a:r>
              <a:rPr lang="en-US" sz="1100" dirty="0">
                <a:solidFill>
                  <a:schemeClr val="bg1">
                    <a:lumMod val="75000"/>
                  </a:schemeClr>
                </a:solidFill>
              </a:rPr>
              <a:t> Ideas related to achieving (Ultra) High Reliability				Leif Wilhelmsson	</a:t>
            </a:r>
          </a:p>
          <a:p>
            <a:pPr lvl="1">
              <a:buFont typeface="Arial" panose="020B0604020202020204" pitchFamily="34" charset="0"/>
              <a:buChar char="•"/>
            </a:pPr>
            <a:r>
              <a:rPr lang="en-US" sz="1100" dirty="0">
                <a:solidFill>
                  <a:schemeClr val="bg1">
                    <a:lumMod val="75000"/>
                  </a:schemeClr>
                </a:solidFill>
                <a:hlinkClick r:id="rId11">
                  <a:extLst>
                    <a:ext uri="{A12FA001-AC4F-418D-AE19-62706E023703}">
                      <ahyp:hlinkClr xmlns:ahyp="http://schemas.microsoft.com/office/drawing/2018/hyperlinkcolor" val="tx"/>
                    </a:ext>
                  </a:extLst>
                </a:hlinkClick>
              </a:rPr>
              <a:t>24/0437</a:t>
            </a:r>
            <a:r>
              <a:rPr lang="en-US" sz="1100" dirty="0">
                <a:solidFill>
                  <a:schemeClr val="bg1">
                    <a:lumMod val="75000"/>
                  </a:schemeClr>
                </a:solidFill>
              </a:rPr>
              <a:t> Interference Mitigation for Improved Reliability – More Insights		Shimi Shilo</a:t>
            </a:r>
          </a:p>
          <a:p>
            <a:pPr lvl="1">
              <a:buFont typeface="Arial" panose="020B0604020202020204" pitchFamily="34" charset="0"/>
              <a:buChar char="•"/>
            </a:pPr>
            <a:r>
              <a:rPr lang="en-GB" sz="1100" dirty="0">
                <a:solidFill>
                  <a:schemeClr val="bg1">
                    <a:lumMod val="75000"/>
                  </a:schemeClr>
                </a:solidFill>
                <a:hlinkClick r:id="rId12">
                  <a:extLst>
                    <a:ext uri="{A12FA001-AC4F-418D-AE19-62706E023703}">
                      <ahyp:hlinkClr xmlns:ahyp="http://schemas.microsoft.com/office/drawing/2018/hyperlinkcolor" val="tx"/>
                    </a:ext>
                  </a:extLst>
                </a:hlinkClick>
              </a:rPr>
              <a:t>24/0508</a:t>
            </a:r>
            <a:r>
              <a:rPr lang="en-GB" sz="1100" dirty="0">
                <a:solidFill>
                  <a:schemeClr val="bg1">
                    <a:lumMod val="75000"/>
                  </a:schemeClr>
                </a:solidFill>
              </a:rPr>
              <a:t> Extended 6 GHz channelization						Thomas Derham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1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1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solidFill>
                  <a:srgbClr val="00B050"/>
                </a:solidFill>
              </a:rPr>
              <a:t>SP on Relay [10’] – see next slide</a:t>
            </a:r>
          </a:p>
          <a:p>
            <a:pPr lvl="2">
              <a:buFont typeface="Arial" panose="020B0604020202020204" pitchFamily="34" charset="0"/>
              <a:buChar char="•"/>
            </a:pPr>
            <a:r>
              <a:rPr lang="en-US" sz="1000" dirty="0">
                <a:solidFill>
                  <a:srgbClr val="00B050"/>
                </a:solidFill>
              </a:rPr>
              <a:t>SP on Power Save [10’] – see next slide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23/2211</a:t>
            </a:r>
            <a:r>
              <a:rPr lang="en-GB" sz="1200" dirty="0">
                <a:solidFill>
                  <a:srgbClr val="00B050"/>
                </a:solidFill>
              </a:rPr>
              <a:t> TXOP bandwidth expansion				Shawn Kim</a:t>
            </a:r>
            <a:r>
              <a:rPr lang="en-GB" sz="1200" dirty="0"/>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24/0031</a:t>
            </a:r>
            <a:r>
              <a:rPr lang="en-GB" sz="1200" dirty="0">
                <a:solidFill>
                  <a:srgbClr val="00B050"/>
                </a:solidFill>
              </a:rPr>
              <a:t> Deterministic Backoff					Menzo Wentink </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24/0042</a:t>
            </a:r>
            <a:r>
              <a:rPr lang="en-GB" sz="1200" dirty="0">
                <a:solidFill>
                  <a:srgbClr val="00B050"/>
                </a:solidFill>
              </a:rPr>
              <a:t> Thoughts on Flexible Control frames			George Cherian</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24/0052</a:t>
            </a:r>
            <a:r>
              <a:rPr lang="en-GB" sz="1200" dirty="0">
                <a:solidFill>
                  <a:schemeClr val="bg1">
                    <a:lumMod val="75000"/>
                  </a:schemeClr>
                </a:solidFill>
              </a:rPr>
              <a:t> Seamless Roaming details				Duncan Ho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24/0073</a:t>
            </a:r>
            <a:r>
              <a:rPr lang="en-GB" sz="1200" dirty="0">
                <a:solidFill>
                  <a:schemeClr val="bg1">
                    <a:lumMod val="75000"/>
                  </a:schemeClr>
                </a:solidFill>
              </a:rPr>
              <a:t> Thoughts on proxy SCS				Guogang Huang</a:t>
            </a:r>
          </a:p>
          <a:p>
            <a:pPr lvl="1">
              <a:buFont typeface="Arial" panose="020B0604020202020204" pitchFamily="34" charset="0"/>
              <a:buChar char="•"/>
            </a:pPr>
            <a:r>
              <a:rPr lang="en-US" sz="1200" dirty="0">
                <a:solidFill>
                  <a:schemeClr val="bg1">
                    <a:lumMod val="75000"/>
                  </a:schemeClr>
                </a:solidFill>
                <a:hlinkClick r:id="rId7">
                  <a:extLst>
                    <a:ext uri="{A12FA001-AC4F-418D-AE19-62706E023703}">
                      <ahyp:hlinkClr xmlns:ahyp="http://schemas.microsoft.com/office/drawing/2018/hyperlinkcolor" val="tx"/>
                    </a:ext>
                  </a:extLst>
                </a:hlinkClick>
              </a:rPr>
              <a:t>24/0074</a:t>
            </a:r>
            <a:r>
              <a:rPr lang="en-US" sz="1200" dirty="0">
                <a:solidFill>
                  <a:schemeClr val="bg1">
                    <a:lumMod val="75000"/>
                  </a:schemeClr>
                </a:solidFill>
              </a:rPr>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relay protocol in 11bn?</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A UHR relay forwards frames between an AP and a non-AP STA.</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of the relay protocol are TBD.</a:t>
            </a: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pt-BR" sz="1200" b="0" i="1" dirty="0">
                <a:solidFill>
                  <a:srgbClr val="222222"/>
                </a:solidFill>
                <a:effectLst/>
                <a:hlinkClick r:id="rId2"/>
              </a:rPr>
              <a:t>22/1908r1</a:t>
            </a:r>
            <a:r>
              <a:rPr lang="pt-BR" sz="1200" b="0" i="1" dirty="0">
                <a:solidFill>
                  <a:srgbClr val="222222"/>
                </a:solidFill>
                <a:effectLst/>
              </a:rPr>
              <a:t>, </a:t>
            </a:r>
            <a:r>
              <a:rPr lang="pt-BR" sz="1200" b="0" i="1" dirty="0">
                <a:solidFill>
                  <a:srgbClr val="222222"/>
                </a:solidFill>
                <a:effectLst/>
                <a:hlinkClick r:id="rId3"/>
              </a:rPr>
              <a:t>23/1138r1</a:t>
            </a:r>
            <a:r>
              <a:rPr lang="pt-BR" sz="1200" b="0" i="1" dirty="0">
                <a:solidFill>
                  <a:srgbClr val="222222"/>
                </a:solidFill>
                <a:effectLst/>
              </a:rPr>
              <a:t>, </a:t>
            </a:r>
            <a:r>
              <a:rPr lang="pt-BR" sz="1200" b="0" i="1" dirty="0">
                <a:solidFill>
                  <a:srgbClr val="222222"/>
                </a:solidFill>
                <a:effectLst/>
                <a:hlinkClick r:id="rId4"/>
              </a:rPr>
              <a:t>23/1139r0</a:t>
            </a:r>
            <a:r>
              <a:rPr lang="pt-BR" sz="1200" b="0" i="1" dirty="0">
                <a:solidFill>
                  <a:srgbClr val="222222"/>
                </a:solidFill>
                <a:effectLst/>
              </a:rPr>
              <a:t>, </a:t>
            </a:r>
            <a:r>
              <a:rPr lang="pt-BR" sz="1200" b="0" i="1" dirty="0">
                <a:solidFill>
                  <a:srgbClr val="222222"/>
                </a:solidFill>
                <a:effectLst/>
                <a:hlinkClick r:id="rId5"/>
              </a:rPr>
              <a:t>23/1146r1</a:t>
            </a:r>
            <a:r>
              <a:rPr lang="pt-BR" sz="1200" b="0" i="1" dirty="0">
                <a:solidFill>
                  <a:srgbClr val="222222"/>
                </a:solidFill>
                <a:effectLst/>
              </a:rPr>
              <a:t>, </a:t>
            </a:r>
            <a:r>
              <a:rPr lang="pt-BR" sz="1200" b="0" i="1" dirty="0">
                <a:solidFill>
                  <a:srgbClr val="222222"/>
                </a:solidFill>
                <a:effectLst/>
                <a:hlinkClick r:id="rId6"/>
              </a:rPr>
              <a:t>23/1175r0</a:t>
            </a:r>
            <a:r>
              <a:rPr lang="pt-BR" sz="1200" b="0" i="1" dirty="0">
                <a:solidFill>
                  <a:srgbClr val="222222"/>
                </a:solidFill>
                <a:effectLst/>
              </a:rPr>
              <a:t>, </a:t>
            </a:r>
            <a:r>
              <a:rPr lang="pt-BR" sz="1200" b="0" i="1" dirty="0">
                <a:solidFill>
                  <a:srgbClr val="222222"/>
                </a:solidFill>
                <a:effectLst/>
                <a:hlinkClick r:id="rId7"/>
              </a:rPr>
              <a:t>23/1450r0</a:t>
            </a:r>
            <a:r>
              <a:rPr lang="pt-BR" sz="1200" b="0" i="1" dirty="0">
                <a:solidFill>
                  <a:srgbClr val="222222"/>
                </a:solidFill>
                <a:effectLst/>
              </a:rPr>
              <a:t>, </a:t>
            </a:r>
            <a:r>
              <a:rPr lang="pt-BR" sz="1200" b="0" i="1" dirty="0">
                <a:solidFill>
                  <a:srgbClr val="222222"/>
                </a:solidFill>
                <a:effectLst/>
                <a:hlinkClick r:id="rId8"/>
              </a:rPr>
              <a:t>23/1517r0</a:t>
            </a:r>
            <a:r>
              <a:rPr lang="pt-BR" sz="1200" b="0" i="1" dirty="0">
                <a:solidFill>
                  <a:srgbClr val="222222"/>
                </a:solidFill>
                <a:effectLst/>
              </a:rPr>
              <a:t>, </a:t>
            </a:r>
            <a:r>
              <a:rPr lang="pt-BR" sz="1200" b="0" i="1" dirty="0">
                <a:solidFill>
                  <a:srgbClr val="222222"/>
                </a:solidFill>
                <a:effectLst/>
                <a:hlinkClick r:id="rId9"/>
              </a:rPr>
              <a:t>23/1518r0</a:t>
            </a:r>
            <a:r>
              <a:rPr lang="pt-BR" sz="1200" b="0" i="1" dirty="0">
                <a:solidFill>
                  <a:srgbClr val="222222"/>
                </a:solidFill>
                <a:effectLst/>
              </a:rPr>
              <a:t>, </a:t>
            </a:r>
            <a:r>
              <a:rPr lang="pt-BR" sz="1200" b="0" i="1" dirty="0">
                <a:solidFill>
                  <a:srgbClr val="222222"/>
                </a:solidFill>
                <a:effectLst/>
                <a:hlinkClick r:id="rId7"/>
              </a:rPr>
              <a:t>23/1450r1</a:t>
            </a:r>
            <a:r>
              <a:rPr lang="pt-BR" sz="1200" b="0" i="1" dirty="0">
                <a:solidFill>
                  <a:srgbClr val="222222"/>
                </a:solidFill>
                <a:effectLst/>
              </a:rPr>
              <a:t>, </a:t>
            </a:r>
            <a:r>
              <a:rPr lang="pt-BR" sz="1200" b="0" i="1" dirty="0">
                <a:solidFill>
                  <a:srgbClr val="222222"/>
                </a:solidFill>
                <a:effectLst/>
                <a:hlinkClick r:id="rId10"/>
              </a:rPr>
              <a:t>23/1838r0</a:t>
            </a:r>
            <a:r>
              <a:rPr lang="pt-BR" sz="1200" b="0" i="1" dirty="0">
                <a:solidFill>
                  <a:srgbClr val="222222"/>
                </a:solidFill>
                <a:effectLst/>
              </a:rPr>
              <a:t>, </a:t>
            </a:r>
            <a:r>
              <a:rPr lang="pt-BR" sz="1200" b="0" i="1" dirty="0">
                <a:solidFill>
                  <a:srgbClr val="222222"/>
                </a:solidFill>
                <a:effectLst/>
                <a:hlinkClick r:id="rId11"/>
              </a:rPr>
              <a:t>23/1839r0</a:t>
            </a:r>
            <a:r>
              <a:rPr lang="pt-BR" sz="1200" b="0" i="1" dirty="0">
                <a:solidFill>
                  <a:srgbClr val="222222"/>
                </a:solidFill>
                <a:effectLst/>
              </a:rPr>
              <a:t>, </a:t>
            </a:r>
            <a:r>
              <a:rPr lang="pt-BR" sz="1200" b="0" i="1" dirty="0">
                <a:solidFill>
                  <a:srgbClr val="222222"/>
                </a:solidFill>
                <a:effectLst/>
                <a:hlinkClick r:id="rId12"/>
              </a:rPr>
              <a:t>23/1840r2</a:t>
            </a:r>
            <a:r>
              <a:rPr lang="pt-BR" sz="1200" b="0" i="1" dirty="0">
                <a:solidFill>
                  <a:srgbClr val="222222"/>
                </a:solidFill>
                <a:effectLst/>
              </a:rPr>
              <a:t>, </a:t>
            </a:r>
            <a:r>
              <a:rPr lang="pt-BR" sz="1200" b="0" i="1" dirty="0">
                <a:solidFill>
                  <a:srgbClr val="222222"/>
                </a:solidFill>
                <a:effectLst/>
                <a:hlinkClick r:id="rId13"/>
              </a:rPr>
              <a:t>23/1889r0</a:t>
            </a:r>
            <a:r>
              <a:rPr lang="pt-BR" sz="1200" b="0" i="1" dirty="0">
                <a:solidFill>
                  <a:srgbClr val="222222"/>
                </a:solidFill>
                <a:effectLst/>
              </a:rPr>
              <a:t>, </a:t>
            </a:r>
            <a:r>
              <a:rPr lang="pt-BR" sz="1200" b="0" i="1" dirty="0">
                <a:solidFill>
                  <a:srgbClr val="222222"/>
                </a:solidFill>
                <a:effectLst/>
                <a:hlinkClick r:id="rId14"/>
              </a:rPr>
              <a:t>23/1899r0</a:t>
            </a:r>
            <a:r>
              <a:rPr lang="pt-BR" sz="1200" b="0" i="1" dirty="0">
                <a:solidFill>
                  <a:srgbClr val="222222"/>
                </a:solidFill>
                <a:effectLst/>
              </a:rPr>
              <a:t>, </a:t>
            </a:r>
            <a:r>
              <a:rPr lang="pt-BR" sz="1200" b="0" i="1" dirty="0">
                <a:solidFill>
                  <a:srgbClr val="222222"/>
                </a:solidFill>
                <a:effectLst/>
                <a:hlinkClick r:id="rId15"/>
              </a:rPr>
              <a:t>23/1928r0</a:t>
            </a:r>
            <a:r>
              <a:rPr lang="pt-BR" sz="1200" b="0" i="1" dirty="0">
                <a:solidFill>
                  <a:srgbClr val="222222"/>
                </a:solidFill>
                <a:effectLst/>
              </a:rPr>
              <a:t>, </a:t>
            </a:r>
            <a:r>
              <a:rPr lang="pt-BR" sz="1200" b="0" i="1" dirty="0">
                <a:solidFill>
                  <a:srgbClr val="222222"/>
                </a:solidFill>
                <a:effectLst/>
                <a:hlinkClick r:id="rId16"/>
              </a:rPr>
              <a:t>23/1948r0</a:t>
            </a:r>
            <a:r>
              <a:rPr lang="pt-BR" sz="1200" b="0" i="1" dirty="0">
                <a:solidFill>
                  <a:srgbClr val="222222"/>
                </a:solidFill>
                <a:effectLst/>
              </a:rPr>
              <a:t>, </a:t>
            </a:r>
            <a:r>
              <a:rPr lang="pt-BR" sz="1200" b="0" i="1" dirty="0">
                <a:solidFill>
                  <a:srgbClr val="222222"/>
                </a:solidFill>
                <a:effectLst/>
                <a:hlinkClick r:id="rId17"/>
              </a:rPr>
              <a:t>23/1969r0</a:t>
            </a:r>
            <a:r>
              <a:rPr lang="pt-BR" sz="1200" b="0" i="1" dirty="0">
                <a:solidFill>
                  <a:srgbClr val="222222"/>
                </a:solidFill>
                <a:effectLst/>
              </a:rPr>
              <a:t>, </a:t>
            </a:r>
            <a:r>
              <a:rPr lang="pt-BR" sz="1200" b="0" i="1" dirty="0">
                <a:solidFill>
                  <a:srgbClr val="222222"/>
                </a:solidFill>
                <a:effectLst/>
                <a:hlinkClick r:id="rId18"/>
              </a:rPr>
              <a:t>23/1955r1,</a:t>
            </a:r>
            <a:r>
              <a:rPr lang="pt-BR" sz="1200" b="0" i="1" dirty="0">
                <a:solidFill>
                  <a:srgbClr val="222222"/>
                </a:solidFill>
                <a:effectLst/>
              </a:rPr>
              <a:t> </a:t>
            </a:r>
            <a:r>
              <a:rPr lang="pt-BR" sz="1200" b="0" i="1" dirty="0">
                <a:solidFill>
                  <a:srgbClr val="222222"/>
                </a:solidFill>
                <a:effectLst/>
                <a:hlinkClick r:id="rId19"/>
              </a:rPr>
              <a:t>23/2217r1</a:t>
            </a:r>
            <a:r>
              <a:rPr lang="pt-BR" sz="1200" b="0" i="1" dirty="0">
                <a:solidFill>
                  <a:srgbClr val="222222"/>
                </a:solidFill>
                <a:effectLst/>
              </a:rPr>
              <a:t>, </a:t>
            </a:r>
            <a:r>
              <a:rPr lang="pt-BR" sz="1200" b="0" i="1" dirty="0">
                <a:solidFill>
                  <a:srgbClr val="222222"/>
                </a:solidFill>
                <a:effectLst/>
                <a:hlinkClick r:id="rId20"/>
              </a:rPr>
              <a:t>24/74r0</a:t>
            </a:r>
            <a:r>
              <a:rPr lang="pt-BR" sz="1200" b="0" i="1" dirty="0">
                <a:solidFill>
                  <a:srgbClr val="222222"/>
                </a:solidFill>
                <a:effectLst/>
              </a:rPr>
              <a:t>, </a:t>
            </a:r>
            <a:r>
              <a:rPr lang="pt-BR" sz="1200" b="0" i="1" dirty="0">
                <a:solidFill>
                  <a:srgbClr val="222222"/>
                </a:solidFill>
                <a:effectLst/>
                <a:hlinkClick r:id="rId21"/>
              </a:rPr>
              <a:t>24/105r0</a:t>
            </a:r>
            <a:r>
              <a:rPr lang="pt-BR" sz="1200" b="0" i="1" dirty="0">
                <a:solidFill>
                  <a:srgbClr val="222222"/>
                </a:solidFill>
                <a:effectLst/>
              </a:rPr>
              <a:t>, </a:t>
            </a:r>
            <a:r>
              <a:rPr lang="pt-BR" sz="1200" b="0" i="1" dirty="0">
                <a:solidFill>
                  <a:srgbClr val="222222"/>
                </a:solidFill>
                <a:effectLst/>
                <a:hlinkClick r:id="rId22"/>
              </a:rPr>
              <a:t>24/385r0</a:t>
            </a:r>
            <a:r>
              <a:rPr lang="pt-BR" sz="1200" b="0" i="1" dirty="0">
                <a:solidFill>
                  <a:srgbClr val="222222"/>
                </a:solidFill>
                <a:effectLst/>
              </a:rPr>
              <a:t>, </a:t>
            </a:r>
            <a:r>
              <a:rPr lang="pt-BR" sz="1200" b="0" i="1" dirty="0">
                <a:solidFill>
                  <a:srgbClr val="222222"/>
                </a:solidFill>
                <a:effectLst/>
                <a:hlinkClick r:id="rId23"/>
              </a:rPr>
              <a:t>24/386r0</a:t>
            </a:r>
            <a:endParaRPr lang="en-US" sz="1200" b="0" i="1" dirty="0">
              <a:solidFill>
                <a:srgbClr val="222222"/>
              </a:solidFill>
              <a:effectLst/>
            </a:endParaRPr>
          </a:p>
          <a:p>
            <a:pPr marL="0">
              <a:lnSpc>
                <a:spcPct val="107000"/>
              </a:lnSpc>
              <a:spcBef>
                <a:spcPts val="0"/>
              </a:spcBef>
              <a:spcAft>
                <a:spcPts val="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110Y/78N/23A</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SP 2 on Power Save: </a:t>
            </a: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Do you agree to define cross link power save signaling mechanism</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Allowing a non-AP MLD to indicate to its associated AP MLD that supports the mechanism, in a frame sent on</a:t>
            </a:r>
          </a:p>
          <a:p>
            <a:pPr marL="0" indent="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one enabled link, the power management mode for one or more of its affiliated non-AP STAs</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Whether support for the mechanism is mandatory or optional is TBD</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[23/2003, 24/0602]</a:t>
            </a:r>
          </a:p>
          <a:p>
            <a:pPr marL="0">
              <a:lnSpc>
                <a:spcPct val="107000"/>
              </a:lnSpc>
              <a:spcBef>
                <a:spcPts val="0"/>
              </a:spcBef>
              <a:spcAft>
                <a:spcPts val="0"/>
              </a:spcAft>
            </a:pPr>
            <a:r>
              <a:rPr lang="en-US" sz="1200" i="1" dirty="0">
                <a:latin typeface="Times New Roman" panose="02020603050405020304" pitchFamily="18" charset="0"/>
                <a:ea typeface="Calibri" panose="020F0502020204030204" pitchFamily="34" charset="0"/>
                <a:cs typeface="Times New Roman" panose="02020603050405020304" pitchFamily="18" charset="0"/>
              </a:rPr>
              <a:t>Result: 122Y/23N/32A</a:t>
            </a:r>
            <a:endParaRPr lang="en-US" sz="12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7194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24/0409</a:t>
            </a:r>
            <a:r>
              <a:rPr lang="en-US" sz="1200" dirty="0">
                <a:solidFill>
                  <a:srgbClr val="00B050"/>
                </a:solidFill>
              </a:rPr>
              <a:t> Hierarchical Modulation for 802.11					</a:t>
            </a:r>
            <a:r>
              <a:rPr lang="en-US" sz="1200" dirty="0" err="1">
                <a:solidFill>
                  <a:srgbClr val="00B050"/>
                </a:solidFill>
              </a:rPr>
              <a:t>Vamadevan</a:t>
            </a:r>
            <a:r>
              <a:rPr lang="en-US" sz="1200" dirty="0">
                <a:solidFill>
                  <a:srgbClr val="00B050"/>
                </a:solidFill>
              </a:rPr>
              <a:t> Namboodiri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24/0457</a:t>
            </a:r>
            <a:r>
              <a:rPr lang="en-US" sz="1200" dirty="0">
                <a:solidFill>
                  <a:srgbClr val="00B050"/>
                </a:solidFill>
              </a:rPr>
              <a:t>*	Hierarchical Modulation_for_802.11_initial_results		</a:t>
            </a:r>
            <a:r>
              <a:rPr lang="en-US" sz="1200" dirty="0" err="1">
                <a:solidFill>
                  <a:srgbClr val="00B050"/>
                </a:solidFill>
              </a:rPr>
              <a:t>Vamadevan</a:t>
            </a:r>
            <a:r>
              <a:rPr lang="en-US" sz="1200" dirty="0">
                <a:solidFill>
                  <a:srgbClr val="00B050"/>
                </a:solidFill>
              </a:rPr>
              <a:t> Namboodiri</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24/0417</a:t>
            </a:r>
            <a:r>
              <a:rPr lang="en-US" sz="1200" dirty="0">
                <a:solidFill>
                  <a:srgbClr val="00B050"/>
                </a:solidFill>
              </a:rPr>
              <a:t> Impact of Tx EVM on MIMO Detection Follow Up			Genadiy Tsodik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24/0428</a:t>
            </a:r>
            <a:r>
              <a:rPr lang="en-GB" sz="1200" dirty="0">
                <a:solidFill>
                  <a:srgbClr val="00B050"/>
                </a:solidFill>
              </a:rPr>
              <a:t> UHR preamble design options						Sigurd Schelstraete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24/0435</a:t>
            </a:r>
            <a:r>
              <a:rPr lang="en-US" sz="1200" dirty="0">
                <a:solidFill>
                  <a:schemeClr val="bg1">
                    <a:lumMod val="65000"/>
                  </a:schemeClr>
                </a:solidFill>
              </a:rPr>
              <a:t> Ideas related to achieving (Ultra) High Reliability			Leif Wilhelmsson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24/0437</a:t>
            </a:r>
            <a:r>
              <a:rPr lang="en-US" sz="1200" dirty="0">
                <a:solidFill>
                  <a:schemeClr val="bg1">
                    <a:lumMod val="65000"/>
                  </a:schemeClr>
                </a:solidFill>
              </a:rPr>
              <a:t> Interference Mitigation for Improved Reliability – More Insights	Shimi Shilo</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24/0508</a:t>
            </a:r>
            <a:r>
              <a:rPr lang="en-GB" sz="1200" dirty="0">
                <a:solidFill>
                  <a:schemeClr val="bg1">
                    <a:lumMod val="65000"/>
                  </a:schemeClr>
                </a:solidFill>
              </a:rPr>
              <a:t> Extended 6 GHz channelization					Thomas Derham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endParaRPr lang="en-GB" sz="1600" dirty="0"/>
          </a:p>
          <a:p>
            <a:pPr marL="0" indent="0"/>
            <a:r>
              <a:rPr kumimoji="0" lang="en-GB" sz="12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solidFill>
                  <a:srgbClr val="00B050"/>
                </a:solidFill>
              </a:rPr>
              <a:t>Pending SPs (TBD) – 20 mins</a:t>
            </a:r>
          </a:p>
          <a:p>
            <a:pPr lvl="2">
              <a:buFont typeface="Arial" panose="020B0604020202020204" pitchFamily="34" charset="0"/>
              <a:buChar char="•"/>
            </a:pPr>
            <a:r>
              <a:rPr lang="en-US" sz="1000" dirty="0">
                <a:solidFill>
                  <a:srgbClr val="00B050"/>
                </a:solidFill>
              </a:rPr>
              <a:t>SP on DSO [10’] – see next slide</a:t>
            </a:r>
          </a:p>
          <a:p>
            <a:pPr lvl="2">
              <a:buFont typeface="Arial" panose="020B0604020202020204" pitchFamily="34" charset="0"/>
              <a:buChar char="•"/>
            </a:pPr>
            <a:r>
              <a:rPr lang="en-US" sz="1000" dirty="0">
                <a:solidFill>
                  <a:srgbClr val="00B050"/>
                </a:solidFill>
              </a:rPr>
              <a:t>SP on NPCA [10’] – see next slide</a:t>
            </a:r>
            <a:endParaRPr lang="en-GB" sz="1000" dirty="0">
              <a:solidFill>
                <a:srgbClr val="00B050"/>
              </a:solidFill>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24/0052</a:t>
            </a:r>
            <a:r>
              <a:rPr lang="en-GB" sz="1200" dirty="0">
                <a:solidFill>
                  <a:srgbClr val="00B050"/>
                </a:solidFill>
              </a:rPr>
              <a:t> Seamless Roaming details							Duncan Ho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24/0073</a:t>
            </a:r>
            <a:r>
              <a:rPr lang="en-GB" sz="1200" dirty="0">
                <a:solidFill>
                  <a:srgbClr val="00B050"/>
                </a:solidFill>
              </a:rPr>
              <a:t> Thoughts on proxy SCS							Guogang Huang</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24/0074</a:t>
            </a:r>
            <a:r>
              <a:rPr lang="en-US" sz="1200" dirty="0">
                <a:solidFill>
                  <a:srgbClr val="00B050"/>
                </a:solidFill>
              </a:rPr>
              <a:t> Relay operation follow-up							Guogang Huang</a:t>
            </a:r>
            <a:endParaRPr lang="en-GB" sz="1200" dirty="0">
              <a:solidFill>
                <a:srgbClr val="6B9F25"/>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24/0083</a:t>
            </a:r>
            <a:r>
              <a:rPr lang="en-GB" sz="1200" dirty="0">
                <a:solidFill>
                  <a:srgbClr val="00B050"/>
                </a:solidFill>
              </a:rPr>
              <a:t> Smooth roaming follow up 2							Liwen Chu	</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24/0090</a:t>
            </a:r>
            <a:r>
              <a:rPr lang="en-GB" sz="1200" dirty="0">
                <a:solidFill>
                  <a:schemeClr val="bg1">
                    <a:lumMod val="65000"/>
                  </a:schemeClr>
                </a:solidFill>
              </a:rPr>
              <a:t> Protected Low Latency Communications for MLO				Serhat Erkucuk	</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24/0091</a:t>
            </a:r>
            <a:r>
              <a:rPr lang="en-GB" sz="1200" dirty="0">
                <a:solidFill>
                  <a:schemeClr val="bg1">
                    <a:lumMod val="65000"/>
                  </a:schemeClr>
                </a:solidFill>
              </a:rPr>
              <a:t> Enhanced Scheduling Method for Low Latency Traffic – Follow Up	Serhat Erkucuk</a:t>
            </a:r>
            <a:endParaRPr lang="en-GB" sz="1200" b="1" dirty="0">
              <a:solidFill>
                <a:schemeClr val="bg1">
                  <a:lumMod val="65000"/>
                </a:schemeClr>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24/0094</a:t>
            </a:r>
            <a:r>
              <a:rPr lang="en-GB" sz="1200" b="0" i="0" u="sng"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Probe-before-Talk and Unsolicited Unavailability Announcement for Co-ex Management </a:t>
            </a:r>
            <a:r>
              <a:rPr lang="en-GB" sz="1200" b="0" i="0" u="none" strike="noStrike" kern="1200" dirty="0">
                <a:solidFill>
                  <a:schemeClr val="bg1">
                    <a:lumMod val="65000"/>
                  </a:schemeClr>
                </a:solidFill>
                <a:effectLst/>
                <a:ea typeface="MS Gothic" panose="020B0609070205080204" pitchFamily="49" charset="-128"/>
              </a:rPr>
              <a:t>Qi Wang</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7CE3-716E-3BAC-3804-125B593FB455}"/>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53EEADE1-BCB6-931B-2592-95104C011F30}"/>
              </a:ext>
            </a:extLst>
          </p:cNvPr>
          <p:cNvSpPr>
            <a:spLocks noGrp="1"/>
          </p:cNvSpPr>
          <p:nvPr>
            <p:ph idx="1"/>
          </p:nvPr>
        </p:nvSpPr>
        <p:spPr>
          <a:xfrm>
            <a:off x="685800" y="1981200"/>
            <a:ext cx="7770813" cy="4494213"/>
          </a:xfrm>
        </p:spPr>
        <p:txBody>
          <a:bodyPr/>
          <a:lstStyle/>
          <a:p>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SP 1 on DSO</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400" b="0" dirty="0"/>
              <a:t>Do you agree that TGbn will define a mechanism where a non-AP STA can be allocated resources dynamically (i.e., on a per-TXOP basis) outside of its current operating bandwidth and within the associated AP’s BSS bandwidth?</a:t>
            </a:r>
          </a:p>
          <a:p>
            <a:pPr algn="l"/>
            <a:r>
              <a:rPr lang="en-US" sz="1200" b="0" i="0" dirty="0">
                <a:solidFill>
                  <a:srgbClr val="222222"/>
                </a:solidFill>
                <a:effectLst/>
              </a:rPr>
              <a:t>Note: Discussed in several sessions and several submissions discuss similar concept, ref: </a:t>
            </a:r>
            <a:r>
              <a:rPr lang="en-US" sz="1200" b="0" i="0" dirty="0">
                <a:solidFill>
                  <a:srgbClr val="1155CC"/>
                </a:solidFill>
                <a:effectLst/>
                <a:hlinkClick r:id="rId2"/>
              </a:rPr>
              <a:t>11-22/2204</a:t>
            </a:r>
            <a:r>
              <a:rPr lang="en-US" sz="1200" b="0" i="0" dirty="0">
                <a:solidFill>
                  <a:srgbClr val="222222"/>
                </a:solidFill>
                <a:effectLst/>
              </a:rPr>
              <a:t>, </a:t>
            </a:r>
            <a:r>
              <a:rPr lang="en-US" sz="1200" b="0" i="0" dirty="0">
                <a:solidFill>
                  <a:srgbClr val="1155CC"/>
                </a:solidFill>
                <a:effectLst/>
                <a:hlinkClick r:id="rId3"/>
              </a:rPr>
              <a:t>11-23/2141</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4"/>
              </a:rPr>
              <a:t>11-23/843</a:t>
            </a:r>
            <a:r>
              <a:rPr lang="en-US" sz="1200" b="0" i="0" dirty="0">
                <a:solidFill>
                  <a:srgbClr val="222222"/>
                </a:solidFill>
                <a:effectLst/>
              </a:rPr>
              <a:t>, </a:t>
            </a:r>
            <a:r>
              <a:rPr lang="en-US" sz="1200" b="0" i="0" dirty="0">
                <a:solidFill>
                  <a:srgbClr val="1155CC"/>
                </a:solidFill>
                <a:effectLst/>
                <a:hlinkClick r:id="rId5"/>
              </a:rPr>
              <a:t>11-23/1496</a:t>
            </a:r>
            <a:r>
              <a:rPr lang="en-US" sz="1200" b="0" i="0" dirty="0">
                <a:solidFill>
                  <a:srgbClr val="222222"/>
                </a:solidFill>
                <a:effectLst/>
              </a:rPr>
              <a:t>, </a:t>
            </a:r>
            <a:r>
              <a:rPr lang="en-US" sz="1200" b="0" i="0" dirty="0">
                <a:solidFill>
                  <a:srgbClr val="1155CC"/>
                </a:solidFill>
                <a:effectLst/>
                <a:hlinkClick r:id="rId6"/>
              </a:rPr>
              <a:t>11-23/1892</a:t>
            </a:r>
            <a:r>
              <a:rPr lang="en-US" sz="1200" b="0" i="0" dirty="0">
                <a:solidFill>
                  <a:srgbClr val="222222"/>
                </a:solidFill>
                <a:effectLst/>
              </a:rPr>
              <a:t>, </a:t>
            </a:r>
            <a:r>
              <a:rPr lang="en-US" sz="1200" b="0" i="0" dirty="0">
                <a:solidFill>
                  <a:srgbClr val="1155CC"/>
                </a:solidFill>
                <a:effectLst/>
                <a:hlinkClick r:id="rId7"/>
              </a:rPr>
              <a:t>11-23/2027</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8"/>
              </a:rPr>
              <a:t>11-24/591</a:t>
            </a:r>
            <a:endParaRPr lang="en-US" sz="1200" b="0" i="0" dirty="0">
              <a:solidFill>
                <a:srgbClr val="1155CC"/>
              </a:solidFill>
              <a:effectLst/>
            </a:endParaRPr>
          </a:p>
          <a:p>
            <a:pPr algn="l"/>
            <a:r>
              <a:rPr lang="en-US" sz="1200" i="1" dirty="0">
                <a:solidFill>
                  <a:schemeClr val="tx1"/>
                </a:solidFill>
                <a:effectLst/>
              </a:rPr>
              <a:t>SP Deferred.</a:t>
            </a:r>
          </a:p>
          <a:p>
            <a:pPr algn="l"/>
            <a:r>
              <a:rPr lang="en-US" sz="1400" dirty="0">
                <a:solidFill>
                  <a:schemeClr val="tx1"/>
                </a:solidFill>
              </a:rPr>
              <a:t>SP2 on NPCA: </a:t>
            </a:r>
          </a:p>
          <a:p>
            <a:pPr algn="l"/>
            <a:r>
              <a:rPr lang="en-US" sz="1400" b="0" i="0" dirty="0">
                <a:solidFill>
                  <a:srgbClr val="222222"/>
                </a:solidFill>
                <a:effectLst/>
              </a:rPr>
              <a:t>Do you support to define in 11bn a mode of operation that enables a STA to access the secondary channel while the primary channel is known to be busy due to OBSS traffic or other TBD conditions?</a:t>
            </a:r>
          </a:p>
          <a:p>
            <a:pPr algn="l"/>
            <a:r>
              <a:rPr lang="en-US" sz="1400" b="0" i="0" dirty="0">
                <a:solidFill>
                  <a:srgbClr val="222222"/>
                </a:solidFill>
                <a:effectLst/>
              </a:rPr>
              <a:t>–      The mode of operation shall not assume that the STA is capable to detect or decode a frame and obtain NAV information of the secondary channel concurrently with the primary channel.</a:t>
            </a:r>
          </a:p>
          <a:p>
            <a:pPr algn="l"/>
            <a:r>
              <a:rPr lang="en-US" sz="1400" b="0" i="0" dirty="0">
                <a:solidFill>
                  <a:srgbClr val="222222"/>
                </a:solidFill>
                <a:effectLst/>
              </a:rPr>
              <a:t>–      A BSS shall only have a single NPCA primary channel (name TBD) on which the STA contends while the primary channel of the BSS is known to be busy due to OBSS traffic or other TBD conditions.</a:t>
            </a:r>
          </a:p>
          <a:p>
            <a:pPr algn="l"/>
            <a:r>
              <a:rPr lang="en-US" sz="1200" b="0" i="0" dirty="0">
                <a:solidFill>
                  <a:srgbClr val="222222"/>
                </a:solidFill>
                <a:effectLst/>
              </a:rPr>
              <a:t>Note: Discussed in several sessions and several submissions discuss similar concept, ref: </a:t>
            </a:r>
            <a:r>
              <a:rPr lang="en-US" sz="1200" b="0" i="0" dirty="0">
                <a:solidFill>
                  <a:srgbClr val="222222"/>
                </a:solidFill>
                <a:effectLst/>
                <a:hlinkClick r:id="rId9"/>
              </a:rPr>
              <a:t>11-23/2005r1</a:t>
            </a:r>
            <a:r>
              <a:rPr lang="en-US" sz="1200" b="0" i="0" dirty="0">
                <a:solidFill>
                  <a:srgbClr val="222222"/>
                </a:solidFill>
                <a:effectLst/>
              </a:rPr>
              <a:t>, </a:t>
            </a:r>
            <a:r>
              <a:rPr lang="en-US" sz="1200" b="0" i="0" dirty="0">
                <a:solidFill>
                  <a:srgbClr val="222222"/>
                </a:solidFill>
                <a:effectLst/>
                <a:hlinkClick r:id="rId10"/>
              </a:rPr>
              <a:t>11-23/2023r1</a:t>
            </a:r>
            <a:r>
              <a:rPr lang="en-US" sz="1200" b="0" i="0" dirty="0">
                <a:solidFill>
                  <a:srgbClr val="222222"/>
                </a:solidFill>
                <a:effectLst/>
              </a:rPr>
              <a:t>, </a:t>
            </a:r>
            <a:r>
              <a:rPr lang="en-US" sz="1200" b="0" i="0" dirty="0">
                <a:solidFill>
                  <a:srgbClr val="222222"/>
                </a:solidFill>
                <a:effectLst/>
                <a:hlinkClick r:id="rId11"/>
              </a:rPr>
              <a:t>11-24/70r1</a:t>
            </a:r>
            <a:r>
              <a:rPr lang="en-US" sz="1200" b="0" i="0" dirty="0">
                <a:solidFill>
                  <a:srgbClr val="222222"/>
                </a:solidFill>
                <a:effectLst/>
              </a:rPr>
              <a:t>, </a:t>
            </a:r>
            <a:r>
              <a:rPr lang="en-US" sz="1200" b="0" i="0" dirty="0">
                <a:solidFill>
                  <a:srgbClr val="222222"/>
                </a:solidFill>
                <a:effectLst/>
                <a:hlinkClick r:id="rId12"/>
              </a:rPr>
              <a:t>11-24/458r0</a:t>
            </a:r>
            <a:r>
              <a:rPr lang="en-US" sz="1200" b="0" i="0" dirty="0">
                <a:solidFill>
                  <a:srgbClr val="222222"/>
                </a:solidFill>
                <a:effectLst/>
              </a:rPr>
              <a:t>, </a:t>
            </a:r>
            <a:r>
              <a:rPr lang="en-US" sz="1200" b="0" i="0" dirty="0">
                <a:solidFill>
                  <a:srgbClr val="222222"/>
                </a:solidFill>
                <a:effectLst/>
                <a:hlinkClick r:id="rId13"/>
              </a:rPr>
              <a:t>11-24/486r0</a:t>
            </a:r>
            <a:r>
              <a:rPr lang="en-US" sz="1200" b="0" i="0" dirty="0">
                <a:solidFill>
                  <a:srgbClr val="222222"/>
                </a:solidFill>
                <a:effectLst/>
              </a:rPr>
              <a:t>, </a:t>
            </a:r>
            <a:r>
              <a:rPr lang="en-US" sz="1200" b="0" i="0" dirty="0">
                <a:solidFill>
                  <a:srgbClr val="222222"/>
                </a:solidFill>
                <a:effectLst/>
                <a:hlinkClick r:id="rId14"/>
              </a:rPr>
              <a:t>11-24/538r0</a:t>
            </a:r>
            <a:r>
              <a:rPr lang="en-US" sz="1200" b="0" i="0" dirty="0">
                <a:solidFill>
                  <a:srgbClr val="222222"/>
                </a:solidFill>
                <a:effectLst/>
              </a:rPr>
              <a:t>, </a:t>
            </a:r>
            <a:r>
              <a:rPr lang="en-US" sz="1200" b="0" i="0" dirty="0">
                <a:solidFill>
                  <a:srgbClr val="222222"/>
                </a:solidFill>
                <a:effectLst/>
                <a:hlinkClick r:id="rId15"/>
              </a:rPr>
              <a:t>11-23/1935r1</a:t>
            </a:r>
            <a:r>
              <a:rPr lang="en-US" sz="1200" b="0" i="0" dirty="0">
                <a:solidFill>
                  <a:srgbClr val="222222"/>
                </a:solidFill>
                <a:effectLst/>
              </a:rPr>
              <a:t>, </a:t>
            </a:r>
            <a:r>
              <a:rPr lang="en-US" sz="1200" b="0" i="0" dirty="0">
                <a:solidFill>
                  <a:srgbClr val="222222"/>
                </a:solidFill>
                <a:effectLst/>
                <a:hlinkClick r:id="rId16"/>
              </a:rPr>
              <a:t>11-23/1913r2</a:t>
            </a:r>
            <a:r>
              <a:rPr lang="en-US" sz="1200" b="0" i="0" dirty="0">
                <a:solidFill>
                  <a:srgbClr val="222222"/>
                </a:solidFill>
                <a:effectLst/>
              </a:rPr>
              <a:t>, </a:t>
            </a:r>
            <a:r>
              <a:rPr lang="en-US" sz="1200" b="0" i="0" dirty="0">
                <a:solidFill>
                  <a:srgbClr val="222222"/>
                </a:solidFill>
                <a:effectLst/>
                <a:hlinkClick r:id="rId17"/>
              </a:rPr>
              <a:t>11-23/1911r0</a:t>
            </a:r>
            <a:endParaRPr lang="en-US" sz="1200" b="0" i="0" dirty="0">
              <a:solidFill>
                <a:srgbClr val="222222"/>
              </a:solidFill>
              <a:effectLst/>
            </a:endParaRPr>
          </a:p>
          <a:p>
            <a:pPr algn="l"/>
            <a:r>
              <a:rPr lang="en-US" sz="1200" i="1" dirty="0">
                <a:solidFill>
                  <a:srgbClr val="222222"/>
                </a:solidFill>
                <a:effectLst/>
              </a:rPr>
              <a:t>Result: 99Y/42N/26A</a:t>
            </a:r>
          </a:p>
          <a:p>
            <a:pPr algn="l"/>
            <a:endParaRPr lang="en-US" sz="1400" b="0" i="0" dirty="0">
              <a:solidFill>
                <a:srgbClr val="222222"/>
              </a:solidFill>
              <a:effectLst/>
            </a:endParaRPr>
          </a:p>
          <a:p>
            <a:endParaRPr lang="en-US" sz="1600" dirty="0"/>
          </a:p>
        </p:txBody>
      </p:sp>
      <p:sp>
        <p:nvSpPr>
          <p:cNvPr id="4" name="Slide Number Placeholder 3">
            <a:extLst>
              <a:ext uri="{FF2B5EF4-FFF2-40B4-BE49-F238E27FC236}">
                <a16:creationId xmlns:a16="http://schemas.microsoft.com/office/drawing/2014/main" id="{BC26B658-AF5D-102D-0D75-727BD90AC9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6C84EFC-1086-49A4-F21F-233C64B6F74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3C8AFDA-F597-DBC4-AA35-37E4691CF3D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267677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lvl="1">
              <a:buFont typeface="Arial" panose="020B0604020202020204" pitchFamily="34" charset="0"/>
              <a:buChar char="•"/>
            </a:pPr>
            <a:r>
              <a:rPr lang="en-US" sz="1000" dirty="0">
                <a:solidFill>
                  <a:srgbClr val="00B050"/>
                </a:solidFill>
              </a:rPr>
              <a:t>SP on CTDMA [10’] – see next slide</a:t>
            </a:r>
            <a:endParaRPr lang="en-GB" sz="1000" dirty="0">
              <a:solidFill>
                <a:srgbClr val="00B050"/>
              </a:solidFill>
            </a:endParaRPr>
          </a:p>
          <a:p>
            <a:pPr lvl="1">
              <a:buFont typeface="Arial" panose="020B0604020202020204" pitchFamily="34" charset="0"/>
              <a:buChar char="•"/>
            </a:pPr>
            <a:r>
              <a:rPr lang="en-US" sz="1000" dirty="0">
                <a:solidFill>
                  <a:srgbClr val="00B050"/>
                </a:solidFill>
              </a:rPr>
              <a:t>SP on CSR [10’] – see next slide</a:t>
            </a:r>
            <a:endParaRPr lang="en-US" sz="1400" b="0" dirty="0">
              <a:solidFill>
                <a:srgbClr val="00B050"/>
              </a:solidFill>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24/0108</a:t>
            </a:r>
            <a:r>
              <a:rPr lang="en-US" sz="1400" b="0" dirty="0">
                <a:solidFill>
                  <a:srgbClr val="00B050"/>
                </a:solidFill>
              </a:rPr>
              <a:t> Triggered Beamforming in TGbn - Follow Up*				Shimi Shilo</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24/0142</a:t>
            </a:r>
            <a:r>
              <a:rPr lang="en-US" sz="1400" b="0" dirty="0">
                <a:solidFill>
                  <a:srgbClr val="00B050"/>
                </a:solidFill>
              </a:rPr>
              <a:t> Residual Interference in CBF							Dana </a:t>
            </a:r>
            <a:r>
              <a:rPr lang="en-US" sz="1400" b="0" dirty="0" err="1">
                <a:solidFill>
                  <a:srgbClr val="00B050"/>
                </a:solidFill>
              </a:rPr>
              <a:t>Ciochina</a:t>
            </a:r>
            <a:r>
              <a:rPr lang="en-US" sz="1400" b="0" dirty="0">
                <a:solidFill>
                  <a:srgbClr val="00B050"/>
                </a:solidFill>
              </a:rPr>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B9A8-A293-FAFA-E83C-79422D3B44FE}"/>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88469678-7F61-F0A5-3461-C52AA76EFC33}"/>
              </a:ext>
            </a:extLst>
          </p:cNvPr>
          <p:cNvSpPr>
            <a:spLocks noGrp="1"/>
          </p:cNvSpPr>
          <p:nvPr>
            <p:ph idx="1"/>
          </p:nvPr>
        </p:nvSpPr>
        <p:spPr>
          <a:xfrm>
            <a:off x="685800" y="1981200"/>
            <a:ext cx="7770813" cy="4267200"/>
          </a:xfrm>
        </p:spPr>
        <p:txBody>
          <a:bodyPr/>
          <a:lstStyle/>
          <a:p>
            <a:pPr marL="457200" marR="0" algn="l">
              <a:spcBef>
                <a:spcPts val="0"/>
              </a:spcBef>
              <a:spcAft>
                <a:spcPts val="0"/>
              </a:spcAft>
            </a:pPr>
            <a:r>
              <a:rPr lang="en-US" sz="1400" b="1" i="0" dirty="0">
                <a:solidFill>
                  <a:srgbClr val="222222"/>
                </a:solidFill>
                <a:effectLst/>
              </a:rPr>
              <a:t>SP on C-TDMA:</a:t>
            </a:r>
          </a:p>
          <a:p>
            <a:pPr marL="457200" marR="0" algn="l">
              <a:spcBef>
                <a:spcPts val="0"/>
              </a:spcBef>
              <a:spcAft>
                <a:spcPts val="0"/>
              </a:spcAft>
            </a:pPr>
            <a:r>
              <a:rPr lang="en-US" sz="1400" b="0" i="0" dirty="0">
                <a:solidFill>
                  <a:srgbClr val="222222"/>
                </a:solidFill>
                <a:effectLst/>
              </a:rPr>
              <a:t>Do you agree that TGbn shall define a Coordinated TDMA (C-TDMA) procedure for an AP to share its time resources of an obtained TXOP with a set of APs.</a:t>
            </a:r>
          </a:p>
          <a:p>
            <a:pPr marL="914400" marR="0" algn="l">
              <a:spcBef>
                <a:spcPts val="0"/>
              </a:spcBef>
              <a:spcAft>
                <a:spcPts val="0"/>
              </a:spcAft>
            </a:pPr>
            <a:r>
              <a:rPr lang="en-US" sz="1400" b="0" i="0" dirty="0">
                <a:solidFill>
                  <a:srgbClr val="222222"/>
                </a:solidFill>
                <a:effectLst/>
              </a:rPr>
              <a:t>–    Set of APs is TBD.</a:t>
            </a:r>
          </a:p>
          <a:p>
            <a:pPr marL="914400" marR="0" algn="l">
              <a:spcBef>
                <a:spcPts val="0"/>
              </a:spcBef>
              <a:spcAft>
                <a:spcPts val="0"/>
              </a:spcAft>
            </a:pPr>
            <a:r>
              <a:rPr lang="en-US" sz="1400" b="0" i="0" dirty="0">
                <a:solidFill>
                  <a:srgbClr val="222222"/>
                </a:solidFill>
                <a:effectLst/>
              </a:rPr>
              <a:t>–    The set can consist of one AP.</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2"/>
              </a:rPr>
              <a:t>11-23/0041</a:t>
            </a:r>
            <a:r>
              <a:rPr lang="en-US" sz="1400" b="0" i="0" dirty="0">
                <a:solidFill>
                  <a:srgbClr val="222222"/>
                </a:solidFill>
                <a:effectLst/>
              </a:rPr>
              <a:t>, </a:t>
            </a:r>
            <a:r>
              <a:rPr lang="en-US" sz="1400" b="0" i="0" dirty="0">
                <a:solidFill>
                  <a:srgbClr val="222222"/>
                </a:solidFill>
                <a:effectLst/>
                <a:hlinkClick r:id="rId3"/>
              </a:rPr>
              <a:t>11-23/249</a:t>
            </a:r>
            <a:r>
              <a:rPr lang="en-US" sz="1400" b="0" i="0" dirty="0">
                <a:solidFill>
                  <a:srgbClr val="222222"/>
                </a:solidFill>
                <a:effectLst/>
              </a:rPr>
              <a:t>, </a:t>
            </a:r>
            <a:r>
              <a:rPr lang="en-US" sz="1400" b="0" i="0" dirty="0">
                <a:solidFill>
                  <a:srgbClr val="222222"/>
                </a:solidFill>
                <a:effectLst/>
                <a:hlinkClick r:id="rId4"/>
              </a:rPr>
              <a:t>11-23/0261</a:t>
            </a:r>
            <a:r>
              <a:rPr lang="en-US" sz="1400" b="0" i="0" dirty="0">
                <a:solidFill>
                  <a:srgbClr val="222222"/>
                </a:solidFill>
                <a:effectLst/>
              </a:rPr>
              <a:t>, </a:t>
            </a:r>
            <a:r>
              <a:rPr lang="en-US" sz="1400" b="0" i="0" dirty="0">
                <a:solidFill>
                  <a:srgbClr val="222222"/>
                </a:solidFill>
                <a:effectLst/>
                <a:hlinkClick r:id="rId5"/>
              </a:rPr>
              <a:t>11-23/739</a:t>
            </a:r>
            <a:r>
              <a:rPr lang="en-US" sz="1400" b="0" i="0" dirty="0">
                <a:solidFill>
                  <a:srgbClr val="222222"/>
                </a:solidFill>
                <a:effectLst/>
              </a:rPr>
              <a:t>, </a:t>
            </a:r>
            <a:r>
              <a:rPr lang="en-US" sz="1400" b="0" i="0" dirty="0">
                <a:solidFill>
                  <a:srgbClr val="222222"/>
                </a:solidFill>
                <a:effectLst/>
                <a:hlinkClick r:id="rId6"/>
              </a:rPr>
              <a:t>11-23/1085</a:t>
            </a:r>
            <a:r>
              <a:rPr lang="en-US" sz="1400" b="0" i="0" dirty="0">
                <a:solidFill>
                  <a:srgbClr val="222222"/>
                </a:solidFill>
                <a:effectLst/>
              </a:rPr>
              <a:t>, </a:t>
            </a:r>
            <a:r>
              <a:rPr lang="en-US" sz="1400" b="0" i="0" dirty="0">
                <a:solidFill>
                  <a:srgbClr val="222222"/>
                </a:solidFill>
                <a:effectLst/>
                <a:hlinkClick r:id="rId7"/>
              </a:rPr>
              <a:t>11-23/1962</a:t>
            </a:r>
            <a:r>
              <a:rPr lang="en-US" sz="1400" b="0" i="0" dirty="0">
                <a:solidFill>
                  <a:srgbClr val="222222"/>
                </a:solidFill>
                <a:effectLst/>
              </a:rPr>
              <a:t>, </a:t>
            </a:r>
            <a:r>
              <a:rPr lang="en-US" sz="1400" b="0" i="0" dirty="0">
                <a:solidFill>
                  <a:srgbClr val="222222"/>
                </a:solidFill>
                <a:effectLst/>
                <a:hlinkClick r:id="rId8"/>
              </a:rPr>
              <a:t>11-23/1895</a:t>
            </a:r>
            <a:r>
              <a:rPr lang="en-US" sz="1400" b="0" i="0" dirty="0">
                <a:solidFill>
                  <a:srgbClr val="222222"/>
                </a:solidFill>
                <a:effectLst/>
              </a:rPr>
              <a:t>, </a:t>
            </a:r>
            <a:r>
              <a:rPr lang="en-US" sz="1400" b="0" i="0" dirty="0">
                <a:solidFill>
                  <a:srgbClr val="222222"/>
                </a:solidFill>
                <a:effectLst/>
                <a:hlinkClick r:id="rId9"/>
              </a:rPr>
              <a:t>11-23/1910</a:t>
            </a:r>
            <a:r>
              <a:rPr lang="en-US" sz="1400" b="0" i="0" dirty="0">
                <a:solidFill>
                  <a:srgbClr val="222222"/>
                </a:solidFill>
                <a:effectLst/>
              </a:rPr>
              <a:t>, </a:t>
            </a:r>
            <a:r>
              <a:rPr lang="en-US" sz="1400" b="0" i="0" dirty="0">
                <a:solidFill>
                  <a:srgbClr val="222222"/>
                </a:solidFill>
                <a:effectLst/>
                <a:hlinkClick r:id="rId10"/>
              </a:rPr>
              <a:t>11-23/1912</a:t>
            </a:r>
            <a:r>
              <a:rPr lang="en-US" sz="1400" b="0" i="0" dirty="0">
                <a:solidFill>
                  <a:srgbClr val="222222"/>
                </a:solidFill>
                <a:effectLst/>
              </a:rPr>
              <a:t>.</a:t>
            </a:r>
          </a:p>
          <a:p>
            <a:r>
              <a:rPr lang="en-US" sz="1400" b="0" dirty="0">
                <a:solidFill>
                  <a:srgbClr val="222222"/>
                </a:solidFill>
              </a:rPr>
              <a:t>SP Result: 132Y, 59N (+1), 24A</a:t>
            </a:r>
          </a:p>
          <a:p>
            <a:endParaRPr lang="en-US" sz="1400" b="0" dirty="0">
              <a:solidFill>
                <a:srgbClr val="222222"/>
              </a:solidFill>
            </a:endParaRPr>
          </a:p>
          <a:p>
            <a:r>
              <a:rPr lang="en-US" sz="1400" dirty="0"/>
              <a:t>SP on CSR: </a:t>
            </a:r>
          </a:p>
          <a:p>
            <a:r>
              <a:rPr lang="en-US" sz="1400" b="0" dirty="0"/>
              <a:t>Do you agree to add the following text to the TGbn SFD:</a:t>
            </a:r>
          </a:p>
          <a:p>
            <a:pPr>
              <a:buFont typeface="Arial" panose="020B0604020202020204" pitchFamily="34" charset="0"/>
              <a:buChar char="•"/>
            </a:pPr>
            <a:r>
              <a:rPr lang="en-US" sz="1400" b="0" dirty="0"/>
              <a:t>TGbn shall define Coordinated Spatial Reuse (CSR), which allows concurrent transmissions of at least two PPDUs from at least two </a:t>
            </a:r>
            <a:r>
              <a:rPr lang="en-US" sz="1400" b="0" dirty="0" err="1"/>
              <a:t>BSSes</a:t>
            </a:r>
            <a:r>
              <a:rPr lang="en-US" sz="1400" b="0" dirty="0"/>
              <a:t> on the same channel with the coordination between APs</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11"/>
              </a:rPr>
              <a:t>11-23/</a:t>
            </a:r>
            <a:r>
              <a:rPr lang="pt-BR" sz="1400" b="0" i="0" dirty="0">
                <a:solidFill>
                  <a:srgbClr val="222222"/>
                </a:solidFill>
                <a:effectLst/>
                <a:hlinkClick r:id="rId11"/>
              </a:rPr>
              <a:t>1868r2</a:t>
            </a:r>
            <a:r>
              <a:rPr lang="pt-BR" sz="1400" b="0" i="0" dirty="0">
                <a:solidFill>
                  <a:srgbClr val="222222"/>
                </a:solidFill>
                <a:effectLst/>
              </a:rPr>
              <a:t>, </a:t>
            </a:r>
            <a:r>
              <a:rPr lang="en-US" sz="1400" b="0" i="0" dirty="0">
                <a:solidFill>
                  <a:srgbClr val="222222"/>
                </a:solidFill>
                <a:effectLst/>
                <a:hlinkClick r:id="rId12"/>
              </a:rPr>
              <a:t>11-23/</a:t>
            </a:r>
            <a:r>
              <a:rPr lang="pt-BR" sz="1400" b="0" i="0" dirty="0">
                <a:solidFill>
                  <a:srgbClr val="222222"/>
                </a:solidFill>
                <a:effectLst/>
                <a:hlinkClick r:id="rId12"/>
              </a:rPr>
              <a:t>1917r0</a:t>
            </a:r>
            <a:r>
              <a:rPr lang="pt-BR" sz="1400" b="0" i="0" dirty="0">
                <a:solidFill>
                  <a:srgbClr val="222222"/>
                </a:solidFill>
                <a:effectLst/>
              </a:rPr>
              <a:t>, </a:t>
            </a:r>
            <a:r>
              <a:rPr lang="en-US" sz="1400" b="0" i="0" dirty="0">
                <a:solidFill>
                  <a:srgbClr val="222222"/>
                </a:solidFill>
                <a:effectLst/>
                <a:hlinkClick r:id="rId13"/>
              </a:rPr>
              <a:t>11-24/</a:t>
            </a:r>
            <a:r>
              <a:rPr lang="pt-BR" sz="1400" b="0" i="0" dirty="0">
                <a:solidFill>
                  <a:srgbClr val="222222"/>
                </a:solidFill>
                <a:effectLst/>
                <a:hlinkClick r:id="rId13"/>
              </a:rPr>
              <a:t>529r0</a:t>
            </a:r>
            <a:r>
              <a:rPr lang="pt-BR" sz="1400" b="0" i="0" dirty="0">
                <a:solidFill>
                  <a:srgbClr val="222222"/>
                </a:solidFill>
                <a:effectLst/>
              </a:rPr>
              <a:t>, </a:t>
            </a:r>
            <a:r>
              <a:rPr lang="en-US" sz="1400" b="0" i="0" dirty="0">
                <a:solidFill>
                  <a:srgbClr val="222222"/>
                </a:solidFill>
                <a:effectLst/>
                <a:hlinkClick r:id="rId14"/>
              </a:rPr>
              <a:t>11-23/</a:t>
            </a:r>
            <a:r>
              <a:rPr lang="pt-BR" sz="1400" b="0" i="0" dirty="0">
                <a:solidFill>
                  <a:srgbClr val="222222"/>
                </a:solidFill>
                <a:effectLst/>
                <a:hlinkClick r:id="rId14"/>
              </a:rPr>
              <a:t>1972r1</a:t>
            </a:r>
            <a:r>
              <a:rPr lang="pt-BR" sz="1400" b="0" i="0" dirty="0">
                <a:solidFill>
                  <a:srgbClr val="222222"/>
                </a:solidFill>
                <a:effectLst/>
              </a:rPr>
              <a:t>, </a:t>
            </a:r>
            <a:r>
              <a:rPr lang="en-US" sz="1400" b="0" i="0" dirty="0">
                <a:solidFill>
                  <a:srgbClr val="222222"/>
                </a:solidFill>
                <a:effectLst/>
                <a:hlinkClick r:id="rId15"/>
              </a:rPr>
              <a:t>11-24/</a:t>
            </a:r>
            <a:r>
              <a:rPr lang="pt-BR" sz="1400" b="0" i="0" dirty="0">
                <a:solidFill>
                  <a:srgbClr val="222222"/>
                </a:solidFill>
                <a:effectLst/>
                <a:hlinkClick r:id="rId15"/>
              </a:rPr>
              <a:t>577r0</a:t>
            </a:r>
            <a:endParaRPr lang="pt-BR" sz="1400" b="0" i="0" dirty="0">
              <a:solidFill>
                <a:srgbClr val="222222"/>
              </a:solidFill>
              <a:effectLst/>
            </a:endParaRPr>
          </a:p>
          <a:p>
            <a:r>
              <a:rPr lang="en-US" sz="1400" b="0" dirty="0">
                <a:solidFill>
                  <a:srgbClr val="222222"/>
                </a:solidFill>
              </a:rPr>
              <a:t>SP Result: 110Y (+1), 88N, 43A</a:t>
            </a:r>
            <a:endParaRPr lang="en-US" sz="1400" b="0" dirty="0"/>
          </a:p>
        </p:txBody>
      </p:sp>
      <p:sp>
        <p:nvSpPr>
          <p:cNvPr id="4" name="Slide Number Placeholder 3">
            <a:extLst>
              <a:ext uri="{FF2B5EF4-FFF2-40B4-BE49-F238E27FC236}">
                <a16:creationId xmlns:a16="http://schemas.microsoft.com/office/drawing/2014/main" id="{B47D3713-5091-0596-7345-29C5B476A00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D5270A2-2F04-3452-B9A0-B0558469CD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14B2B4-4356-12E3-E91A-77F17ADDCC4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35589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solidFill>
                  <a:srgbClr val="00B050"/>
                </a:solidFill>
                <a:hlinkClick r:id="rId2">
                  <a:extLst>
                    <a:ext uri="{A12FA001-AC4F-418D-AE19-62706E023703}">
                      <ahyp:hlinkClr xmlns:ahyp="http://schemas.microsoft.com/office/drawing/2018/hyperlinkcolor" val="tx"/>
                    </a:ext>
                  </a:extLst>
                </a:hlinkClick>
              </a:rPr>
              <a:t>11-24/0171r4</a:t>
            </a:r>
            <a:r>
              <a:rPr lang="en-US" dirty="0">
                <a:solidFill>
                  <a:srgbClr val="00B050"/>
                </a:solidFill>
              </a:rPr>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Mar 25 			(Monday)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28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Apr 01 			(Monday)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Apr 04				(Thursday) 		 Holiday</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08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11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15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18				(Thursday) 		– Joint</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25				(Thursday) 		– 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29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May 02			(Thursday) 		 Holiday</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06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SP 1 on DSO</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0" dirty="0"/>
              <a:t>Do you agree that TGbn will define a mechanism where a non-AP STA can be allocated resources dynamically (i.e., on a per-TXOP basis) outside of its current operating bandwidth and within the associated AP’s BSS bandwidth?</a:t>
            </a:r>
          </a:p>
          <a:p>
            <a:pPr algn="l"/>
            <a:r>
              <a:rPr lang="en-US" sz="1800" b="0" i="0" dirty="0">
                <a:solidFill>
                  <a:srgbClr val="222222"/>
                </a:solidFill>
                <a:effectLst/>
              </a:rPr>
              <a:t>Note: Discussed in several sessions and several submissions discuss similar concept, ref: </a:t>
            </a:r>
            <a:r>
              <a:rPr lang="en-US" sz="1800" b="0" i="0" dirty="0">
                <a:solidFill>
                  <a:srgbClr val="1155CC"/>
                </a:solidFill>
                <a:effectLst/>
                <a:hlinkClick r:id="rId2"/>
              </a:rPr>
              <a:t>11-22/2204</a:t>
            </a:r>
            <a:r>
              <a:rPr lang="en-US" sz="1800" b="0" i="0" dirty="0">
                <a:solidFill>
                  <a:srgbClr val="222222"/>
                </a:solidFill>
                <a:effectLst/>
              </a:rPr>
              <a:t>, </a:t>
            </a:r>
            <a:r>
              <a:rPr lang="en-US" sz="1800" b="0" i="0" dirty="0">
                <a:solidFill>
                  <a:srgbClr val="1155CC"/>
                </a:solidFill>
                <a:effectLst/>
                <a:hlinkClick r:id="rId3"/>
              </a:rPr>
              <a:t>11-23/2141</a:t>
            </a:r>
            <a:r>
              <a:rPr lang="en-US" sz="1800" b="0" dirty="0">
                <a:solidFill>
                  <a:srgbClr val="222222"/>
                </a:solidFill>
              </a:rPr>
              <a:t>,</a:t>
            </a:r>
            <a:r>
              <a:rPr lang="en-US" sz="1800" b="0" i="0" dirty="0">
                <a:solidFill>
                  <a:srgbClr val="222222"/>
                </a:solidFill>
                <a:effectLst/>
              </a:rPr>
              <a:t> </a:t>
            </a:r>
            <a:r>
              <a:rPr lang="en-US" sz="1800" b="0" i="0" dirty="0">
                <a:solidFill>
                  <a:srgbClr val="1155CC"/>
                </a:solidFill>
                <a:effectLst/>
                <a:hlinkClick r:id="rId4"/>
              </a:rPr>
              <a:t>11-23/843</a:t>
            </a:r>
            <a:r>
              <a:rPr lang="en-US" sz="1800" b="0" i="0" dirty="0">
                <a:solidFill>
                  <a:srgbClr val="222222"/>
                </a:solidFill>
                <a:effectLst/>
              </a:rPr>
              <a:t>, </a:t>
            </a:r>
            <a:r>
              <a:rPr lang="en-US" sz="1800" b="0" i="0" dirty="0">
                <a:solidFill>
                  <a:srgbClr val="1155CC"/>
                </a:solidFill>
                <a:effectLst/>
                <a:hlinkClick r:id="rId5"/>
              </a:rPr>
              <a:t>11-23/1496</a:t>
            </a:r>
            <a:r>
              <a:rPr lang="en-US" sz="1800" b="0" i="0" dirty="0">
                <a:solidFill>
                  <a:srgbClr val="222222"/>
                </a:solidFill>
                <a:effectLst/>
              </a:rPr>
              <a:t>, </a:t>
            </a:r>
            <a:r>
              <a:rPr lang="en-US" sz="1800" b="0" i="0" dirty="0">
                <a:solidFill>
                  <a:srgbClr val="1155CC"/>
                </a:solidFill>
                <a:effectLst/>
                <a:hlinkClick r:id="rId6"/>
              </a:rPr>
              <a:t>11-23/1892</a:t>
            </a:r>
            <a:r>
              <a:rPr lang="en-US" sz="1800" b="0" i="0" dirty="0">
                <a:solidFill>
                  <a:srgbClr val="222222"/>
                </a:solidFill>
                <a:effectLst/>
              </a:rPr>
              <a:t>, </a:t>
            </a:r>
            <a:r>
              <a:rPr lang="en-US" sz="1800" b="0" i="0" dirty="0">
                <a:solidFill>
                  <a:srgbClr val="1155CC"/>
                </a:solidFill>
                <a:effectLst/>
                <a:hlinkClick r:id="rId7"/>
              </a:rPr>
              <a:t>11-23/2027</a:t>
            </a:r>
            <a:r>
              <a:rPr lang="en-US" sz="1800" b="0" dirty="0">
                <a:solidFill>
                  <a:srgbClr val="222222"/>
                </a:solidFill>
              </a:rPr>
              <a:t>,</a:t>
            </a:r>
            <a:r>
              <a:rPr lang="en-US" sz="1800" b="0" i="0" dirty="0">
                <a:solidFill>
                  <a:srgbClr val="222222"/>
                </a:solidFill>
                <a:effectLst/>
              </a:rPr>
              <a:t> </a:t>
            </a:r>
            <a:r>
              <a:rPr lang="en-US" sz="1800" b="0" i="0" dirty="0">
                <a:solidFill>
                  <a:srgbClr val="1155CC"/>
                </a:solidFill>
                <a:effectLst/>
                <a:hlinkClick r:id="rId8"/>
              </a:rPr>
              <a:t>11-24/591</a:t>
            </a:r>
            <a:endParaRPr lang="en-US" sz="1800" b="0" i="0" dirty="0">
              <a:solidFill>
                <a:srgbClr val="1155CC"/>
              </a:solidFill>
              <a:effectLst/>
            </a:endParaRPr>
          </a:p>
          <a:p>
            <a:pPr algn="l"/>
            <a:r>
              <a:rPr lang="en-US" sz="1800" b="0" dirty="0">
                <a:solidFill>
                  <a:schemeClr val="tx1"/>
                </a:solidFill>
              </a:rPr>
              <a:t>SP Result: 139Y, 67N, 44A</a:t>
            </a:r>
            <a:endParaRPr lang="en-US" sz="1800" b="0" i="0" dirty="0">
              <a:solidFill>
                <a:schemeClr val="tx1"/>
              </a:solidFill>
              <a:effectLst/>
            </a:endParaRPr>
          </a:p>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197067</TotalTime>
  <Words>8610</Words>
  <Application>Microsoft Office PowerPoint</Application>
  <PresentationFormat>On-screen Show (4:3)</PresentationFormat>
  <Paragraphs>1959</Paragraphs>
  <Slides>65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6"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Converged SPs</vt:lpstr>
      <vt:lpstr>Wednesday PHY Agenda–AM2</vt:lpstr>
      <vt:lpstr>Wednesday MAC Agenda–AM2</vt:lpstr>
      <vt:lpstr>Converged SPs</vt:lpstr>
      <vt:lpstr>Thursday PHY Agenda–AM2</vt:lpstr>
      <vt:lpstr>Thursday MAC Agenda–AM2</vt:lpstr>
      <vt:lpstr>Converged SPs</vt:lpstr>
      <vt:lpstr>Thursday Joint Agenda-PM2</vt:lpstr>
      <vt:lpstr>Submissions</vt:lpstr>
      <vt:lpstr>Converged SPs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2024-03-15T01:10:02Z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