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86" r:id="rId22"/>
    <p:sldId id="1087" r:id="rId23"/>
    <p:sldId id="1088" r:id="rId24"/>
    <p:sldId id="1089" r:id="rId25"/>
    <p:sldId id="1084" r:id="rId26"/>
    <p:sldId id="1091" r:id="rId27"/>
    <p:sldId id="1092" r:id="rId28"/>
    <p:sldId id="1085" r:id="rId29"/>
    <p:sldId id="1095" r:id="rId30"/>
    <p:sldId id="1096" r:id="rId31"/>
    <p:sldId id="1098" r:id="rId32"/>
    <p:sldId id="1097" r:id="rId33"/>
    <p:sldId id="1099" r:id="rId34"/>
    <p:sldId id="1106" r:id="rId35"/>
    <p:sldId id="1107" r:id="rId36"/>
    <p:sldId id="1108" r:id="rId37"/>
    <p:sldId id="1109" r:id="rId38"/>
    <p:sldId id="1090" r:id="rId39"/>
    <p:sldId id="1006" r:id="rId40"/>
    <p:sldId id="1023" r:id="rId41"/>
    <p:sldId id="1024" r:id="rId42"/>
    <p:sldId id="1028" r:id="rId43"/>
    <p:sldId id="1081" r:id="rId44"/>
    <p:sldId id="1082" r:id="rId45"/>
    <p:sldId id="1110" r:id="rId46"/>
    <p:sldId id="1093" r:id="rId47"/>
    <p:sldId id="1094" r:id="rId48"/>
    <p:sldId id="1112" r:id="rId49"/>
    <p:sldId id="1063" r:id="rId50"/>
    <p:sldId id="1064" r:id="rId51"/>
    <p:sldId id="1113" r:id="rId52"/>
    <p:sldId id="1103" r:id="rId53"/>
    <p:sldId id="1100" r:id="rId54"/>
    <p:sldId id="1114" r:id="rId55"/>
    <p:sldId id="1104" r:id="rId56"/>
    <p:sldId id="1105" r:id="rId57"/>
    <p:sldId id="1116" r:id="rId58"/>
    <p:sldId id="356" r:id="rId59"/>
    <p:sldId id="1039" r:id="rId60"/>
    <p:sldId id="1115" r:id="rId61"/>
    <p:sldId id="1069" r:id="rId62"/>
    <p:sldId id="997" r:id="rId63"/>
    <p:sldId id="362" r:id="rId64"/>
    <p:sldId id="1034" r:id="rId65"/>
    <p:sldId id="323" r:id="rId6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B0D687-C88D-4306-A291-1C75F3A322C2}" v="320" dt="2024-03-14T21:52:36.2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14T21:54:01.138" v="5593" actId="6549"/>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09T20:19:15.197" v="1787"/>
        <pc:sldMkLst>
          <pc:docMk/>
          <pc:sldMk cId="3930036297" sldId="356"/>
        </pc:sldMkLst>
        <pc:spChg chg="mod">
          <ac:chgData name="Alfred Asterjadhi" userId="39de57b9-85c0-4fd1-aaac-8ca2b6560ad0" providerId="ADAL" clId="{6DB0D687-C88D-4306-A291-1C75F3A322C2}" dt="2024-03-09T17:43:46.400" v="1497"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11T04:44:35.961" v="2591" actId="21"/>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11T04:44:35.961" v="2591" actId="2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1:54:01.138" v="5593" actId="6549"/>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1:54:01.138" v="5593" actId="6549"/>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09T20:19:21.552" v="1792"/>
        <pc:sldMkLst>
          <pc:docMk/>
          <pc:sldMk cId="1865298196" sldId="1034"/>
        </pc:sldMkLst>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18:30:21.498" v="5477" actId="20577"/>
        <pc:sldMkLst>
          <pc:docMk/>
          <pc:sldMk cId="3814028870" sldId="1039"/>
        </pc:sldMkLst>
        <pc:spChg chg="mod">
          <ac:chgData name="Alfred Asterjadhi" userId="39de57b9-85c0-4fd1-aaac-8ca2b6560ad0" providerId="ADAL" clId="{6DB0D687-C88D-4306-A291-1C75F3A322C2}" dt="2024-03-14T18:30:21.498" v="5477" actId="2057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09T20:19:59.961" v="1795" actId="6549"/>
        <pc:sldMkLst>
          <pc:docMk/>
          <pc:sldMk cId="1268796722" sldId="1069"/>
        </pc:sldMkLst>
        <pc:spChg chg="mod">
          <ac:chgData name="Alfred Asterjadhi" userId="39de57b9-85c0-4fd1-aaac-8ca2b6560ad0" providerId="ADAL" clId="{6DB0D687-C88D-4306-A291-1C75F3A322C2}" dt="2024-03-09T20:19:59.961" v="1795" actId="6549"/>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09T20:18:46.440" v="1765"/>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08T21:07:18.368" v="92" actId="2165"/>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09T20:18:50.600" v="1768"/>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08T21:08:41.043" v="103" actId="403"/>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12T05:00:39.662" v="3654"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12T05:00:39.662" v="3654"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12T05:00:25.698" v="3652"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12T05:00:25.698" v="3652"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09T20:18:43.019" v="1763"/>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08T21:06:04.343" v="83" actId="403"/>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09T20:18:44.524" v="1764"/>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08T21:06:34.395" v="86" actId="403"/>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09T20:18:49.053" v="176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08T21:08:04.377" v="98" actId="403"/>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09T20:18:51.977" v="1769"/>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08T21:09:33.561" v="115" actId="403"/>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09T20:18:53.204" v="1770"/>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08T21:09:56.516" v="118" actId="403"/>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09T20:18:55.881" v="1772"/>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08T21:10:37.452" v="125" actId="403"/>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09T20:18:54.568" v="1771"/>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08T21:10:14.101" v="121" actId="403"/>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11T04:34:10.842" v="2388" actId="2057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11T04:34:07.994" v="2387" actId="120"/>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4T18:41:42.081" v="5483" actId="13926"/>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4T15:14:18.401" v="5466" actId="2057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13T23:03:46.948" v="4848" actId="2057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13T23:03:46.948" v="4848" actId="2057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14:23:06.636" v="5372" actId="113"/>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14:23:06.636" v="5372" actId="113"/>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4T21:49:17.514" v="5553" actId="20577"/>
        <pc:sldMasterMkLst>
          <pc:docMk/>
          <pc:sldMasterMk cId="0" sldId="2147483648"/>
        </pc:sldMasterMkLst>
        <pc:spChg chg="mod">
          <ac:chgData name="Alfred Asterjadhi" userId="39de57b9-85c0-4fd1-aaac-8ca2b6560ad0" providerId="ADAL" clId="{6DB0D687-C88D-4306-A291-1C75F3A322C2}" dt="2024-03-14T21:49:17.514" v="5553"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48"/>
        </pc:sldMasterMkLst>
        <pc:spChg chg="mod">
          <ac:chgData name="Alfred Asterjadhi" userId="39de57b9-85c0-4fd1-aaac-8ca2b6560ad0" providerId="ADAL" clId="{2761FCC1-4A6E-4EF5-91BC-E3C73DA579E7}" dt="2024-01-22T19:25:14.023" v="4947" actId="6549"/>
          <ac:spMkLst>
            <pc:docMk/>
            <pc:sldMasterMk cId="0" sldId="2147483648"/>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48"/>
        </pc:sldMasterMkLst>
        <pc:spChg chg="mod">
          <ac:chgData name="Alfred Asterjadhi" userId="39de57b9-85c0-4fd1-aaac-8ca2b6560ad0" providerId="ADAL" clId="{875D7F4B-4CFD-4D5A-A60B-02496C8C34BE}" dt="2024-02-02T18:23:22.317" v="4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802.11-24/0235r13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2023-00-00bn-further-discussion-on-non-primary-channel-access.pptx" TargetMode="External"/><Relationship Id="rId3" Type="http://schemas.openxmlformats.org/officeDocument/2006/relationships/hyperlink" Target="https://mentor.ieee.org/802.11/dcn/23/11-23-1960-01-00bn-enhanced-replay-detection-for-header-protection.pptx" TargetMode="External"/><Relationship Id="rId7" Type="http://schemas.openxmlformats.org/officeDocument/2006/relationships/hyperlink" Target="https://mentor.ieee.org/802.11/dcn/23/11-23-2007-00-00bn-enhancement-of-bsr.pptx" TargetMode="External"/><Relationship Id="rId2" Type="http://schemas.openxmlformats.org/officeDocument/2006/relationships/hyperlink" Target="https://mentor.ieee.org/802.11/dcn/23/11-23-1896-01-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2-01-00bn-in-device-coexistence-and-interference-follow-up.pptx" TargetMode="External"/><Relationship Id="rId11" Type="http://schemas.openxmlformats.org/officeDocument/2006/relationships/hyperlink" Target="https://mentor.ieee.org/802.11/dcn/23/11-23-2126-00-00bn-low-latency-channel-access-follow-up.pptx" TargetMode="External"/><Relationship Id="rId5" Type="http://schemas.openxmlformats.org/officeDocument/2006/relationships/hyperlink" Target="https://mentor.ieee.org/802.11/dcn/23/11-23-1997-00-00bn-mac-header-protection.pptx" TargetMode="External"/><Relationship Id="rId10" Type="http://schemas.openxmlformats.org/officeDocument/2006/relationships/hyperlink" Target="https://mentor.ieee.org/802.11/dcn/23/11-23-2063-00-00bn-enhanced-acknowledgement-for-low-latency-communication-follow-up.pptx" TargetMode="External"/><Relationship Id="rId4" Type="http://schemas.openxmlformats.org/officeDocument/2006/relationships/hyperlink" Target="https://mentor.ieee.org/802.11/dcn/23/11-23-1963-00-00bn-periodical-nss-adjustment-for-an-mld.pptx" TargetMode="External"/><Relationship Id="rId9" Type="http://schemas.openxmlformats.org/officeDocument/2006/relationships/hyperlink" Target="https://mentor.ieee.org/802.11/dcn/23/11-23-2026-00-00bn-balanced-wireless-in-devic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13" Type="http://schemas.openxmlformats.org/officeDocument/2006/relationships/hyperlink" Target="https://mentor.ieee.org/802.11/dcn/24/11-24-0093-01-00bn-nav-setting-for-coordinated-tdma.pptxhttps:/mentor.ieee.org/802.11/dcn/24/11-24-0093-01-00bn-nav-setting-for-coordinated-tdma.pptx" TargetMode="External"/><Relationship Id="rId3" Type="http://schemas.openxmlformats.org/officeDocument/2006/relationships/hyperlink" Target="https://mentor.ieee.org/802.11/dcn/23/11-23-2147-00-00bn-improved-uhr-seamless-roaming-for-multi-link-device.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3/11-23-2142-00-00bn-txop-adjustment-for-inter-bss-r-twt-schedule-protection.pptx" TargetMode="External"/><Relationship Id="rId2" Type="http://schemas.openxmlformats.org/officeDocument/2006/relationships/hyperlink" Target="https://mentor.ieee.org/802.11/dcn/23/11-23-2127-00-00bn-11b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11"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3/11-23-2211-00-00bn-txop-bandwidth-expansion.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3/11-23-2150-00-00bn-low-sta-cost-uhr-seamless-roaming-for-multi-link-device.pptx" TargetMode="External"/><Relationship Id="rId9" Type="http://schemas.openxmlformats.org/officeDocument/2006/relationships/hyperlink" Target="https://mentor.ieee.org/802.11/dcn/24/11-24-0042-00-00bn-thoughts-on-flexible-control-frame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101-00-00bn-mld-roaming.pptx" TargetMode="External"/><Relationship Id="rId3" Type="http://schemas.openxmlformats.org/officeDocument/2006/relationships/hyperlink" Target="https://mentor.ieee.org/802.11/dcn/24/11-24-0083-00-00bn-smooth-roaming-follow-up-2.pptx" TargetMode="External"/><Relationship Id="rId7" Type="http://schemas.openxmlformats.org/officeDocument/2006/relationships/hyperlink" Target="https://mentor.ieee.org/802.11/dcn/24/11-24-0097-00-00bn-ap-power-management-follow-up.pptx" TargetMode="External"/><Relationship Id="rId2"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4-00-00bn-probe-before-talk-and-unsolicited-unavailability-announcement-for-co-ex-management.pptx" TargetMode="External"/><Relationship Id="rId11" Type="http://schemas.openxmlformats.org/officeDocument/2006/relationships/hyperlink" Target="https://mentor.ieee.org/802.11/dcn/24/11-24-0105-00-00bn-txop-for-relay-communication-in-11bn.pptx" TargetMode="External"/><Relationship Id="rId5" Type="http://schemas.openxmlformats.org/officeDocument/2006/relationships/hyperlink" Target="https://mentor.ieee.org/802.11/dcn/24/11-24-0091-00-00bn-enhanced-scheduling-method-for-low-latency-traffic-follow-up.pptx" TargetMode="External"/><Relationship Id="rId10" Type="http://schemas.openxmlformats.org/officeDocument/2006/relationships/hyperlink" Target="https://mentor.ieee.org/802.11/dcn/24/11-24-0103-00-00bn-txop-level-preemption-for-low-latency-application-in-802-11bn.pptx" TargetMode="External"/><Relationship Id="rId4" Type="http://schemas.openxmlformats.org/officeDocument/2006/relationships/hyperlink" Target="https://mentor.ieee.org/802.11/dcn/24/11-24-0090-00-00bn-protected-low-latency-communications-for-mlo.pptx" TargetMode="External"/><Relationship Id="rId9" Type="http://schemas.openxmlformats.org/officeDocument/2006/relationships/hyperlink" Target="https://mentor.ieee.org/802.11/dcn/24/11-24-0102-00-00bn-multi-ap-coordinated-puncturing.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67-00-00bn-range-expansion-via-repeated-transmission.pptx" TargetMode="External"/><Relationship Id="rId3" Type="http://schemas.openxmlformats.org/officeDocument/2006/relationships/hyperlink" Target="https://mentor.ieee.org/802.11/dcn/24/11-24-0108-00-00bn-triggered-beamforming-in-tgbn-follow-up.pptx" TargetMode="External"/><Relationship Id="rId7" Type="http://schemas.openxmlformats.org/officeDocument/2006/relationships/hyperlink" Target="https://mentor.ieee.org/802.11/dcn/23/11-23-2078-03-00bn-coex-enhancement-for-xr-use-case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87-00-00bn-clarifications-on-the-ldpc-rate-matching.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0-00-00bn-regarding-mpdu-identification-issue-in-cross-link-error-recovery.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070-00-00bn-some-details-about-non-primary-channel-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168-00-00bn-txop-preemption-in-11bn.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ocuments?is_dcn=332&amp;is_group=00bn" TargetMode="External"/><Relationship Id="rId2" Type="http://schemas.openxmlformats.org/officeDocument/2006/relationships/hyperlink" Target="https://mentor.ieee.org/802.11/dcn/24/11-24-0284-00-00bn-low-latency-low-collision-low-power-uhr-medium-acces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352-00-00bn-enabling-unscheduling-ap-ps-follow-up.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391-00-00bn-legacy-sta-and-obss-issues-for-preemption.pptx" TargetMode="External"/><Relationship Id="rId2" Type="http://schemas.openxmlformats.org/officeDocument/2006/relationships/hyperlink" Target="https://mentor.ieee.org/802.11/dcn/24/11-24-0390-00-00bn-a-uniform-procedure-for-preemption.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409-00-00bn-hierarchical-modulation-for-802-11.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43-00-00bn-discussion-on-bounded-delay-in-industrial-scenario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0520-00-00bn-discussion-on-dru.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529-00-00bn-coordinated-spatial-reuse-discussion.pptx" TargetMode="External"/><Relationship Id="rId2" Type="http://schemas.openxmlformats.org/officeDocument/2006/relationships/hyperlink" Target="https://mentor.ieee.org/802.11/dcn/24/11-24-0508-00-00bn-extended-6-ghz-channeliz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5" Type="http://schemas.openxmlformats.org/officeDocument/2006/relationships/hyperlink" Target="https://mentor.ieee.org/802.11/dcn/24/11-24-0518-00-00bn-troubleshootingmetricsfouhr.pptx" TargetMode="External"/><Relationship Id="rId4" Type="http://schemas.openxmlformats.org/officeDocument/2006/relationships/hyperlink" Target="https://mentor.ieee.org/802.11/dcn/24/11-24-0530-00-00bn-indication-of-11bn-feature-set.ppt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0538-00-00bn-sp-based-non-primary-channel-access.pptx" TargetMode="Externa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0001-00-00bn-dl-mu-ext-ppdus.pptx" TargetMode="Externa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914-02-00bn-enhanced-security-considerations-in-uhr.pptx" TargetMode="External"/><Relationship Id="rId13" Type="http://schemas.openxmlformats.org/officeDocument/2006/relationships/hyperlink" Target="https://mentor.ieee.org/802.11/dcn/23/11-23-1996-00-00bn-improve-roaming-between-mlds.pptx" TargetMode="External"/><Relationship Id="rId18" Type="http://schemas.openxmlformats.org/officeDocument/2006/relationships/hyperlink" Target="https://mentor.ieee.org/802.11/dcn/23/11-23-1971-02-00bn-further-thoughts-on-seamless-roaming.pptx" TargetMode="External"/><Relationship Id="rId3" Type="http://schemas.openxmlformats.org/officeDocument/2006/relationships/hyperlink" Target="https://mentor.ieee.org/802.11/dcn/23/11-23-1954-00-00bn-two-dimensional-a-ppdu.pptx" TargetMode="External"/><Relationship Id="rId7" Type="http://schemas.openxmlformats.org/officeDocument/2006/relationships/hyperlink" Target="https://mentor.ieee.org/802.11/dcn/23/11-23-1888-01-00bn-mac-header-protection-follow-up.pptx" TargetMode="External"/><Relationship Id="rId12" Type="http://schemas.openxmlformats.org/officeDocument/2006/relationships/hyperlink" Target="https://mentor.ieee.org/802.11/dcn/23/11-23-2157-02-00bn-seamless-roaming-within-a-mobility-domain.pptx" TargetMode="External"/><Relationship Id="rId17" Type="http://schemas.openxmlformats.org/officeDocument/2006/relationships/hyperlink" Target="https://mentor.ieee.org/802.11/dcn/23/11-23-1898-02-00bn-signaling-details-for-non-colocated-ap-mld.pptx" TargetMode="External"/><Relationship Id="rId2" Type="http://schemas.openxmlformats.org/officeDocument/2006/relationships/hyperlink" Target="https://mentor.ieee.org/802.11/dcn/23/11-23-1953-00-00bn-two-dimensional-resource-allocation.pptx" TargetMode="External"/><Relationship Id="rId16" Type="http://schemas.openxmlformats.org/officeDocument/2006/relationships/hyperlink" Target="https://mentor.ieee.org/802.11/dcn/23/11-23-1897-00-00bn-thoughts-on-improving-roaming-under-existing-architecture.pptx" TargetMode="External"/><Relationship Id="rId20" Type="http://schemas.openxmlformats.org/officeDocument/2006/relationships/hyperlink" Target="https://mentor.ieee.org/802.11/dcn/23/11-23-2005-01-00bn-non-primary-channel-access-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102-00-0uhr-security-enhancement-follow-up.pptx" TargetMode="External"/><Relationship Id="rId11" Type="http://schemas.openxmlformats.org/officeDocument/2006/relationships/hyperlink" Target="https://mentor.ieee.org/802.11/dcn/23/11-23-1884-02-00bn-seamless-roaming.pptx" TargetMode="External"/><Relationship Id="rId5" Type="http://schemas.openxmlformats.org/officeDocument/2006/relationships/hyperlink" Target="https://mentor.ieee.org/802.11/dcn/23/11-23-0356-01-0uhr-mac-header-protection.pptx" TargetMode="External"/><Relationship Id="rId15" Type="http://schemas.openxmlformats.org/officeDocument/2006/relationships/hyperlink" Target="https://mentor.ieee.org/802.11/dcn/23/11-23-1937-01-00bn-smooth-roaming-follow-up-1.pptx" TargetMode="External"/><Relationship Id="rId10" Type="http://schemas.openxmlformats.org/officeDocument/2006/relationships/hyperlink" Target="https://mentor.ieee.org/802.11/dcn/23/11-23-1908-02-00bn-seamless-roaming-procedure.pptx" TargetMode="External"/><Relationship Id="rId19" Type="http://schemas.openxmlformats.org/officeDocument/2006/relationships/hyperlink" Target="https://mentor.ieee.org/802.11/dcn/23/11-23-1840-02-00bn-relay-for-11bn.pptx" TargetMode="External"/><Relationship Id="rId4" Type="http://schemas.openxmlformats.org/officeDocument/2006/relationships/hyperlink" Target="https://mentor.ieee.org/802.11/dcn/23/11-23-0352-01-0uhr-enhanced-security-discussion.pptx" TargetMode="External"/><Relationship Id="rId9" Type="http://schemas.openxmlformats.org/officeDocument/2006/relationships/hyperlink" Target="https://mentor.ieee.org/802.11/dcn/23/11-23-1997-00-00bn-mac-header-protection.pptx" TargetMode="External"/><Relationship Id="rId14" Type="http://schemas.openxmlformats.org/officeDocument/2006/relationships/hyperlink" Target="https://mentor.ieee.org/802.11/dcn/23/11-23-0322-00-0uhr-improve-roaming-between-mlds.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4/11-24-0331-01-00bn-tgbn-january-february-march-2024-teleconference-minutes.docx" TargetMode="External"/><Relationship Id="rId2" Type="http://schemas.openxmlformats.org/officeDocument/2006/relationships/hyperlink" Target="https://mentor.ieee.org/802.11/dcn/24/11-24-0303-00-00bn-tgbn-january-2024-meeting-minutes.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093-01-00bn-nav-setting-for-coordinated-tdma.pptxhttps:/mentor.ieee.org/802.11/dcn/24/11-24-0093-01-00bn-nav-setting-for-coordinated-tdma.pptx" TargetMode="External"/><Relationship Id="rId2" Type="http://schemas.openxmlformats.org/officeDocument/2006/relationships/hyperlink" Target="https://mentor.ieee.org/802.11/dcn/23/11-23-2142-00-00bn-txop-adjustment-for-inter-bss-r-twt-schedule-protec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4/11-24-0105-00-00bn-txop-for-relay-communication-in-11bn.pptx" TargetMode="External"/><Relationship Id="rId4" Type="http://schemas.openxmlformats.org/officeDocument/2006/relationships/hyperlink" Target="https://mentor.ieee.org/802.11/dcn/24/11-24-0102-00-00bn-multi-ap-coordinated-puncturing.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180-00-00bn-thoughts-on-the-beamforming-and-feedback.pptx" TargetMode="External"/><Relationship Id="rId7" Type="http://schemas.openxmlformats.org/officeDocument/2006/relationships/hyperlink" Target="https://mentor.ieee.org/802.11/dcn/24/11-24-0224-00-00bn-discussion-on-a-ppdu-follow-up.pptx" TargetMode="External"/><Relationship Id="rId2" Type="http://schemas.openxmlformats.org/officeDocument/2006/relationships/hyperlink" Target="https://mentor.ieee.org/802.11/dcn/24/11-24-0025-01-00bn-phy-modifications-for-high-mobility-sta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10-00-00bn-high-level-thoughts-on-ldpc-rate-matching-design-for-11bn.pptx" TargetMode="External"/><Relationship Id="rId5" Type="http://schemas.openxmlformats.org/officeDocument/2006/relationships/hyperlink" Target="https://mentor.ieee.org/802.11/dcn/24/11-24-0187-00-00bn-clarifications-on-the-ldpc-rate-matching.pptx" TargetMode="External"/><Relationship Id="rId4" Type="http://schemas.openxmlformats.org/officeDocument/2006/relationships/hyperlink" Target="https://mentor.ieee.org/802.11/dcn/24/11-24-0395-00-00bn-mu-csi-fb-type-for-non-tb-sounding.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2002-01-00bn-in-device-coexistence-and-interference-follow-up.pptx" TargetMode="External"/><Relationship Id="rId2" Type="http://schemas.openxmlformats.org/officeDocument/2006/relationships/hyperlink" Target="https://mentor.ieee.org/802.11/dcn/23/11-23-2026-00-00bn-balanced-wireless-in-device.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07-00-00bn-enhancement-of-bsr.pptx" TargetMode="External"/><Relationship Id="rId4" Type="http://schemas.openxmlformats.org/officeDocument/2006/relationships/hyperlink" Target="https://mentor.ieee.org/802.11/dcn/23/11-23-1963-00-00bn-periodical-nss-adjustment-for-an-mld.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1908-02-00bn-seamless-roaming-procedure.pptx" TargetMode="External"/><Relationship Id="rId13" Type="http://schemas.openxmlformats.org/officeDocument/2006/relationships/hyperlink" Target="https://mentor.ieee.org/802.11/dcn/23/11-23-1937-01-00bn-smooth-roaming-follow-up-1.pptx" TargetMode="External"/><Relationship Id="rId3" Type="http://schemas.openxmlformats.org/officeDocument/2006/relationships/hyperlink" Target="https://mentor.ieee.org/802.11/dcn/23/11-23-0356-01-0uhr-mac-header-protection.pptx" TargetMode="External"/><Relationship Id="rId7" Type="http://schemas.openxmlformats.org/officeDocument/2006/relationships/hyperlink" Target="https://mentor.ieee.org/802.11/dcn/23/11-23-1997-01-00bn-mac-header-protection.pptx" TargetMode="External"/><Relationship Id="rId12" Type="http://schemas.openxmlformats.org/officeDocument/2006/relationships/hyperlink" Target="https://mentor.ieee.org/802.11/dcn/23/11-23-0322-00-0uhr-improve-roaming-between-mlds.pptx" TargetMode="External"/><Relationship Id="rId2" Type="http://schemas.openxmlformats.org/officeDocument/2006/relationships/hyperlink" Target="https://mentor.ieee.org/802.11/dcn/24/11-24-0352-00-00bn-enabling-unscheduling-ap-p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4-02-00bn-enhanced-security-considerations-in-uhr.pptx" TargetMode="External"/><Relationship Id="rId11" Type="http://schemas.openxmlformats.org/officeDocument/2006/relationships/hyperlink" Target="https://mentor.ieee.org/802.11/dcn/23/11-23-1996-00-00bn-improve-roaming-between-mlds.pptx" TargetMode="External"/><Relationship Id="rId5" Type="http://schemas.openxmlformats.org/officeDocument/2006/relationships/hyperlink" Target="https://mentor.ieee.org/802.11/dcn/23/11-23-1888-01-00bn-mac-header-protection-follow-up.pptx" TargetMode="External"/><Relationship Id="rId15" Type="http://schemas.openxmlformats.org/officeDocument/2006/relationships/hyperlink" Target="https://mentor.ieee.org/802.11/dcn/23/11-23-1971-02-00bn-further-thoughts-on-seamless-roaming.pptx" TargetMode="External"/><Relationship Id="rId10" Type="http://schemas.openxmlformats.org/officeDocument/2006/relationships/hyperlink" Target="https://mentor.ieee.org/802.11/dcn/23/11-23-2157-02-00bn-seamless-roaming-within-a-mobility-domain.pptx" TargetMode="External"/><Relationship Id="rId4" Type="http://schemas.openxmlformats.org/officeDocument/2006/relationships/hyperlink" Target="https://mentor.ieee.org/802.11/dcn/23/11-23-1102-00-0uhr-security-enhancement-follow-up.pptx" TargetMode="External"/><Relationship Id="rId9" Type="http://schemas.openxmlformats.org/officeDocument/2006/relationships/hyperlink" Target="https://mentor.ieee.org/802.11/dcn/23/11-23-1884-02-00bn-seamless-roaming.pptx" TargetMode="External"/><Relationship Id="rId14" Type="http://schemas.openxmlformats.org/officeDocument/2006/relationships/hyperlink" Target="https://mentor.ieee.org/802.11/dcn/23/11-23-1897-00-00bn-thoughts-on-improving-roaming-under-existing-architecture.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0468-00-00bn-dru-tone-plan-for-11bn.pptx" TargetMode="External"/><Relationship Id="rId13"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332-00-00bn-discussion-on-drus.pptx" TargetMode="External"/><Relationship Id="rId7" Type="http://schemas.openxmlformats.org/officeDocument/2006/relationships/hyperlink" Target="https://mentor.ieee.org/802.11/dcn/24/11-24-0429-00-00bn-range-extension-with-dru.pptx" TargetMode="External"/><Relationship Id="rId12"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3/11-23-2200-00-00bn-distribution-bandwidth-of-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2-00-00bn-20-mhz-tone-plan-and-pilot-design-for-dru.pptx" TargetMode="External"/><Relationship Id="rId11"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01-00-00bn-multiple-dru-follow-up.pptx" TargetMode="External"/><Relationship Id="rId10"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00-00-00bn-hybrid-ppdu-and-distribution-bandwidth-for-dru.pptx" TargetMode="External"/><Relationship Id="rId9" Type="http://schemas.openxmlformats.org/officeDocument/2006/relationships/hyperlink" Target="https://mentor.ieee.org/802.11/dcn/24/11-24-0477-01-00bn-high-level-perspective-on-dru-follow-up.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2007-01-00bn-enhancement-of-bsr.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27-00-00bn-11bn-power-save.pptx" TargetMode="External"/><Relationship Id="rId5" Type="http://schemas.openxmlformats.org/officeDocument/2006/relationships/hyperlink" Target="https://mentor.ieee.org/802.11/dcn/23/11-23-2126-00-00bn-low-latency-channel-access-follow-up.pptx" TargetMode="External"/><Relationship Id="rId4" Type="http://schemas.openxmlformats.org/officeDocument/2006/relationships/hyperlink" Target="https://mentor.ieee.org/802.11/dcn/23/11-23-2063-00-00bn-enhanced-acknowledgement-for-low-latency-communication-follow-up.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520-00-00bn-discussion-on-dru.pptx" TargetMode="External"/><Relationship Id="rId3" Type="http://schemas.openxmlformats.org/officeDocument/2006/relationships/hyperlink" Target="https://mentor.ieee.org/802.11/dcn/24/11-24-0468-00-00bn-dru-tone-plan-for-11bn.pptx" TargetMode="External"/><Relationship Id="rId7" Type="http://schemas.openxmlformats.org/officeDocument/2006/relationships/hyperlink" Target="https://mentor.ieee.org/802.11/dcn/24/11-24-0501-00-00bn-pilot-design-considerations-for-dru.pptx" TargetMode="External"/><Relationship Id="rId2" Type="http://schemas.openxmlformats.org/officeDocument/2006/relationships/hyperlink" Target="https://mentor.ieee.org/802.11/dcn/24/11-24-0429-00-00bn-range-extension-with-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500-00-00bn-follow-up-on-high-level-thoughts-on-dru-design.pptx" TargetMode="External"/><Relationship Id="rId5" Type="http://schemas.openxmlformats.org/officeDocument/2006/relationships/hyperlink" Target="https://mentor.ieee.org/802.11/dcn/24/11-24-0476-00-00bn-11-24-xxxx-00-tone-plan-design-principles-for-distributed-ru-v0.pptx" TargetMode="External"/><Relationship Id="rId4" Type="http://schemas.openxmlformats.org/officeDocument/2006/relationships/hyperlink" Target="https://mentor.ieee.org/802.11/dcn/24/11-24-0477-01-00bn-high-level-perspective-on-dru-follow-up.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3/11-23-2127-00-00bn-11bn-power-save.pptx" TargetMode="External"/><Relationship Id="rId2" Type="http://schemas.openxmlformats.org/officeDocument/2006/relationships/hyperlink" Target="https://mentor.ieee.org/802.11/dcn/23/11-23-2126-00-00bn-low-latency-channel-access-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211-00-00bn-txop-bandwidth-expansio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1103-00-0uhr-in-device-interference-discussion.pptx" TargetMode="External"/><Relationship Id="rId3" Type="http://schemas.openxmlformats.org/officeDocument/2006/relationships/hyperlink" Target="https://mentor.ieee.org/802.11/dcn/23/11-23-2003-01-00bn-client-power-save.pptx" TargetMode="External"/><Relationship Id="rId7" Type="http://schemas.openxmlformats.org/officeDocument/2006/relationships/hyperlink" Target="https://mentor.ieee.org/802.11/dcn/23/11-23-2002-02-00bn-in-device-coexistence-and-interference-follow-up.pptx" TargetMode="External"/><Relationship Id="rId2" Type="http://schemas.openxmlformats.org/officeDocument/2006/relationships/hyperlink" Target="https://mentor.ieee.org/802.11/dcn/23/11-23-1875-01-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40-01-00bn-enabling-ap-power-save-follow-up.pptx" TargetMode="External"/><Relationship Id="rId5"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65-02-00bn-dynamic-power-save-follow-up.pptx" TargetMode="External"/><Relationship Id="rId9" Type="http://schemas.openxmlformats.org/officeDocument/2006/relationships/hyperlink" Target="https://mentor.ieee.org/802.11/dcn/24/11-24-0097-00-00bn-ap-power-management-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417-00-00bn-impact-of-tx-evm-on-mimo-detection-follow-up.pptx" TargetMode="External"/><Relationship Id="rId3" Type="http://schemas.openxmlformats.org/officeDocument/2006/relationships/hyperlink" Target="https://mentor.ieee.org/802.11/dcn/24/11-24-0500-00-00bn-follow-up-on-high-level-thoughts-on-dru-design.pptx" TargetMode="External"/><Relationship Id="rId7" Type="http://schemas.openxmlformats.org/officeDocument/2006/relationships/hyperlink" Target="https://mentor.ieee.org/802.11/dcn/24/11-24-0457-00-00bn-hierarchical-modulation-for-802-11-initial-results.pptx" TargetMode="External"/><Relationship Id="rId12" Type="http://schemas.openxmlformats.org/officeDocument/2006/relationships/hyperlink" Target="https://mentor.ieee.org/802.11/dcn/24/11-24-0508-00-00bn-extended-6-ghz-channelization.pptx" TargetMode="External"/><Relationship Id="rId2" Type="http://schemas.openxmlformats.org/officeDocument/2006/relationships/hyperlink" Target="https://mentor.ieee.org/802.11/dcn/24/11-24-0476-00-00bn-11-24-xxxx-00-tone-plan-design-principles-for-distributed-ru-v0.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09-03-00bn-hierarchical-modulation-for-802-11.pptx" TargetMode="External"/><Relationship Id="rId11" Type="http://schemas.openxmlformats.org/officeDocument/2006/relationships/hyperlink" Target="https://mentor.ieee.org/802.11/dcn/24/11-24-0437-00-00bn-interference-mitigation-for-improved-reliability-more-insights.pptx" TargetMode="External"/><Relationship Id="rId5" Type="http://schemas.openxmlformats.org/officeDocument/2006/relationships/hyperlink" Target="https://mentor.ieee.org/802.11/dcn/24/11-24-0520-00-00bn-discussion-on-dru.pptx" TargetMode="External"/><Relationship Id="rId10" Type="http://schemas.openxmlformats.org/officeDocument/2006/relationships/hyperlink" Target="https://mentor.ieee.org/802.11/dcn/24/11-24-0435-00-00bn-ideas-related-to-achieving-ultra-high-reliability.pptx" TargetMode="External"/><Relationship Id="rId4" Type="http://schemas.openxmlformats.org/officeDocument/2006/relationships/hyperlink" Target="https://mentor.ieee.org/802.11/dcn/24/11-24-0501-00-00bn-pilot-design-considerations-for-dru.pptx" TargetMode="External"/><Relationship Id="rId9" Type="http://schemas.openxmlformats.org/officeDocument/2006/relationships/hyperlink" Target="https://mentor.ieee.org/802.11/dcn/24/11-24-0428-00-00bn-uhr-preamble-design-options.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0031-00-00bn-deterministic-backoff.pptx" TargetMode="External"/><Relationship Id="rId7" Type="http://schemas.openxmlformats.org/officeDocument/2006/relationships/hyperlink" Target="https://mentor.ieee.org/802.11/dcn/24/11-24-0074-00-00bn-relay-operation-follow-up.pptx" TargetMode="External"/><Relationship Id="rId2" Type="http://schemas.openxmlformats.org/officeDocument/2006/relationships/hyperlink" Target="https://mentor.ieee.org/802.11/dcn/23/11-23-2211-00-00bn-txop-bandwidth-expan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73-00-00bn-thoughts-on-proxy-scs.pptx" TargetMode="External"/><Relationship Id="rId5"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42-00-00bn-thoughts-on-flexible-control-frames.pptx"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3/11-23-1517-00-0uhr-follow-up-on-the-relay-transmission.pptx" TargetMode="External"/><Relationship Id="rId13" Type="http://schemas.openxmlformats.org/officeDocument/2006/relationships/hyperlink" Target="https://mentor.ieee.org/802.11/dcn/23/11-23-1889-00-00bn-considerations-for-relay-operation-in-next-generation-wi-fi-networks.pptx" TargetMode="External"/><Relationship Id="rId18" Type="http://schemas.openxmlformats.org/officeDocument/2006/relationships/hyperlink" Target="https://mentor.ieee.org/802.11/dcn/23/11-23-1955-01-00bn-considerations-for-relay-operation-in-next-generation-wi-fi-networks-part-3.pptx" TargetMode="External"/><Relationship Id="rId3" Type="http://schemas.openxmlformats.org/officeDocument/2006/relationships/hyperlink" Target="https://mentor.ieee.org/802.11/dcn/23/11-23-1138-01-0uhr-features-to-consider-for-efficient-relay-operation.pptx" TargetMode="External"/><Relationship Id="rId21" Type="http://schemas.openxmlformats.org/officeDocument/2006/relationships/hyperlink" Target="https://mentor.ieee.org/802.11/dcn/24/11-24-0105-00-00bn-txop-for-relay-communication-in-11bn.pptx" TargetMode="External"/><Relationship Id="rId7" Type="http://schemas.openxmlformats.org/officeDocument/2006/relationships/hyperlink" Target="https://mentor.ieee.org/802.11/dcn/23/11-23-1450-01-0uhr-consideration-on-uhr-relay-architecture.pptx" TargetMode="External"/><Relationship Id="rId12" Type="http://schemas.openxmlformats.org/officeDocument/2006/relationships/hyperlink" Target="https://mentor.ieee.org/802.11/dcn/23/11-23-1840-02-00bn-relay-for-11bn.pptx" TargetMode="External"/><Relationship Id="rId17" Type="http://schemas.openxmlformats.org/officeDocument/2006/relationships/hyperlink" Target="https://mentor.ieee.org/802.11/dcn/23/11-23-1969-00-00bn-consideration-on-uhr-relay-architecture.pptx" TargetMode="External"/><Relationship Id="rId2" Type="http://schemas.openxmlformats.org/officeDocument/2006/relationships/hyperlink" Target="https://mentor.ieee.org/802.11/dcn/22/11-22-1908-01-0uhr-uhr-rate-vs-range-enhancement-with-relay.pptx" TargetMode="External"/><Relationship Id="rId16" Type="http://schemas.openxmlformats.org/officeDocument/2006/relationships/hyperlink" Target="https://mentor.ieee.org/802.11/dcn/23/11-23-1948-00-00bn-txop-sharing-based-ul-relaying.pptx" TargetMode="External"/><Relationship Id="rId20" Type="http://schemas.openxmlformats.org/officeDocument/2006/relationships/hyperlink" Target="https://mentor.ieee.org/802.11/dcn/24/11-24-0074-00-00bn-relay-oper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75-00-0uhr-uhr-relay-follow-up.pptx" TargetMode="External"/><Relationship Id="rId11" Type="http://schemas.openxmlformats.org/officeDocument/2006/relationships/hyperlink" Target="https://mentor.ieee.org/802.11/dcn/23/11-23-1839-00-00bn-evaluation-for-the-relay-transmission.pptx" TargetMode="External"/><Relationship Id="rId5" Type="http://schemas.openxmlformats.org/officeDocument/2006/relationships/hyperlink" Target="https://mentor.ieee.org/802.11/dcn/23/11-23-1146-01-0uhr-relaying-for-low-latency-traffic-in-uhr.pptx" TargetMode="External"/><Relationship Id="rId15" Type="http://schemas.openxmlformats.org/officeDocument/2006/relationships/hyperlink" Target="https://mentor.ieee.org/802.11/dcn/23/11-23-1928-00-00bn-considerations-for-relay-operation-in-next-generation-wi-fi-networks-part-2.pptx" TargetMode="External"/><Relationship Id="rId23" Type="http://schemas.openxmlformats.org/officeDocument/2006/relationships/hyperlink" Target="https://mentor.ieee.org/802.11/dcn/24/11-24-0386-00-00bn-lower-mac-relay-follow-up.pptx" TargetMode="External"/><Relationship Id="rId10" Type="http://schemas.openxmlformats.org/officeDocument/2006/relationships/hyperlink" Target="https://mentor.ieee.org/802.11/dcn/23/11-23-1838-00-00bn-follow-up-on-the-relay-transmission.pptx" TargetMode="External"/><Relationship Id="rId19" Type="http://schemas.openxmlformats.org/officeDocument/2006/relationships/hyperlink" Target="https://mentor.ieee.org/802.11/dcn/23/11-23-2217-01-00bn-some-thoughts-on-relay-improvement.pptx" TargetMode="External"/><Relationship Id="rId4" Type="http://schemas.openxmlformats.org/officeDocument/2006/relationships/hyperlink" Target="https://mentor.ieee.org/802.11/dcn/23/11-23-1139-00-0uhr-relay-transmission-in-uhr.pptx" TargetMode="External"/><Relationship Id="rId9" Type="http://schemas.openxmlformats.org/officeDocument/2006/relationships/hyperlink" Target="https://mentor.ieee.org/802.11/dcn/23/11-23-1518-00-0uhr-evaluation-for-the-relay-transmission.pptx" TargetMode="External"/><Relationship Id="rId14" Type="http://schemas.openxmlformats.org/officeDocument/2006/relationships/hyperlink" Target="https://mentor.ieee.org/802.11/dcn/23/11-23-1899-00-00bn-relay-operation-for-11bn.pptx" TargetMode="External"/><Relationship Id="rId22" Type="http://schemas.openxmlformats.org/officeDocument/2006/relationships/hyperlink" Target="https://mentor.ieee.org/802.11/dcn/24/11-24-0385-00-00bn-discussion-on-11bn-relay-operation.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0508-00-00bn-extended-6-ghz-channelization.pptx" TargetMode="External"/><Relationship Id="rId3" Type="http://schemas.openxmlformats.org/officeDocument/2006/relationships/hyperlink" Target="https://mentor.ieee.org/802.11/dcn/24/11-24-0457-00-00bn-hierarchical-modulation-for-802-11-initial-results.pptx" TargetMode="External"/><Relationship Id="rId7" Type="http://schemas.openxmlformats.org/officeDocument/2006/relationships/hyperlink" Target="https://mentor.ieee.org/802.11/dcn/24/11-24-0437-00-00bn-interference-mitigation-for-improved-reliability-more-insights.pptx" TargetMode="External"/><Relationship Id="rId2" Type="http://schemas.openxmlformats.org/officeDocument/2006/relationships/hyperlink" Target="https://mentor.ieee.org/802.11/dcn/24/11-24-0409-03-00bn-hierarchical-modulation-for-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5-00-00bn-ideas-related-to-achieving-ultra-high-reliability.pptx" TargetMode="External"/><Relationship Id="rId5" Type="http://schemas.openxmlformats.org/officeDocument/2006/relationships/hyperlink" Target="https://mentor.ieee.org/802.11/dcn/24/11-24-0428-00-00bn-uhr-preamble-design-options.pptx" TargetMode="External"/><Relationship Id="rId4" Type="http://schemas.openxmlformats.org/officeDocument/2006/relationships/hyperlink" Target="https://mentor.ieee.org/802.11/dcn/24/11-24-0417-00-00bn-impact-of-tx-evm-on-mimo-detection-follow-up.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094-00-00bn-probe-before-talk-and-unsolicited-unavailability-announcement-for-co-ex-management.pptx" TargetMode="External"/><Relationship Id="rId3" Type="http://schemas.openxmlformats.org/officeDocument/2006/relationships/hyperlink" Target="https://mentor.ieee.org/802.11/dcn/24/11-24-0073-00-00bn-thoughts-on-proxy-scs.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52-00-00bn-seamless-roaming-detail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3-00-00bn-smooth-roaming-follow-up-2.pptx" TargetMode="External"/><Relationship Id="rId4" Type="http://schemas.openxmlformats.org/officeDocument/2006/relationships/hyperlink" Target="https://mentor.ieee.org/802.11/dcn/24/11-24-0074-00-00bn-relay-operation-follow-up.pptx" TargetMode="External"/></Relationships>
</file>

<file path=ppt/slides/_rels/slide57.xml.rels><?xml version="1.0" encoding="UTF-8" standalone="yes"?>
<Relationships xmlns="http://schemas.openxmlformats.org/package/2006/relationships"><Relationship Id="rId8" Type="http://schemas.openxmlformats.org/officeDocument/2006/relationships/hyperlink" Target="https://mentor.ieee.org/802.11/dcn/24/11-24-0591-00-00bn-emlsr-secondary-channel-operation.pptx" TargetMode="External"/><Relationship Id="rId13" Type="http://schemas.openxmlformats.org/officeDocument/2006/relationships/hyperlink" Target="https://mentor.ieee.org/802.11/dcn/24/11-24-0486-00-00bn-some-considerations-on-non-primary-channel-access.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2027-02-00bn-considerations-for-dso-sub-band-switch-delay.pptx" TargetMode="External"/><Relationship Id="rId12" Type="http://schemas.openxmlformats.org/officeDocument/2006/relationships/hyperlink" Target="https://mentor.ieee.org/802.11/dcn/24/11-24-0458-00-00bn-considerations-on-non-primary-channel-access.pptx" TargetMode="External"/><Relationship Id="rId17" Type="http://schemas.openxmlformats.org/officeDocument/2006/relationships/hyperlink" Target="https://mentor.ieee.org/802.11/dcn/23/11-23-1911-00-00bn-secondary-channel-access-and-frame-transmission.pptx" TargetMode="External"/><Relationship Id="rId2" Type="http://schemas.openxmlformats.org/officeDocument/2006/relationships/hyperlink" Target="https://mentor.ieee.org/802.11/dcn/22/11-22-2204-00-0uhr-dynamic-subband-operation.pptx" TargetMode="External"/><Relationship Id="rId16" Type="http://schemas.openxmlformats.org/officeDocument/2006/relationships/hyperlink" Target="https://mentor.ieee.org/802.11/dcn/23/11-23-1913-02-00bn-secondary-channel-access-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4/11-24-0070-01-00bn-some-details-about-non-primary-channel-access.pptx" TargetMode="External"/><Relationship Id="rId5" Type="http://schemas.openxmlformats.org/officeDocument/2006/relationships/hyperlink" Target="https://mentor.ieee.org/802.11/dcn/23/11-23-1496-00-0uhr-emlsr-dynamic-subband-operation.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3/11-23-2023-01-00bn-further-discussion-on-non-primary-channel-access.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05-01-00bn-non-primary-channel-access-npca.pptx" TargetMode="External"/><Relationship Id="rId14" Type="http://schemas.openxmlformats.org/officeDocument/2006/relationships/hyperlink" Target="https://mentor.ieee.org/802.11/dcn/24/11-24-0538-00-00bn-sp-based-non-primary-channel-acces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142-00-00bn-residual-interference-in-cbf.pptx" TargetMode="External"/><Relationship Id="rId2" Type="http://schemas.openxmlformats.org/officeDocument/2006/relationships/hyperlink" Target="https://mentor.ieee.org/802.11/dcn/24/11-24-0108-00-00bn-triggered-beamforming-in-tgbn-follow-up.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8" Type="http://schemas.openxmlformats.org/officeDocument/2006/relationships/hyperlink" Target="https://mentor.ieee.org/802.11/dcn/23/11-23-1895-02-00bn-c-tdma-frame-sequence.pptx" TargetMode="External"/><Relationship Id="rId13" Type="http://schemas.openxmlformats.org/officeDocument/2006/relationships/hyperlink" Target="https://mentor.ieee.org/802.11/dcn/24/11-24-0529-00-00bn-coordinated-spatial-reuse-discussion.pptx" TargetMode="External"/><Relationship Id="rId3" Type="http://schemas.openxmlformats.org/officeDocument/2006/relationships/hyperlink" Target="https://mentor.ieee.org/802.11/dcn/23/11-23-0249-01-0uhr-extended-txop-sharing.pptx" TargetMode="External"/><Relationship Id="rId7" Type="http://schemas.openxmlformats.org/officeDocument/2006/relationships/hyperlink" Target="https://mentor.ieee.org/802.11/dcn/23/11-23-1962-01-00bn-gain-analysis-for-coordinated-ap-transmissions.pptx" TargetMode="External"/><Relationship Id="rId12" Type="http://schemas.openxmlformats.org/officeDocument/2006/relationships/hyperlink" Target="https://mentor.ieee.org/802.11/dcn/23/11-23-1917-00-00bn-coordinated-spatial-reuse.pptx" TargetMode="External"/><Relationship Id="rId2" Type="http://schemas.openxmlformats.org/officeDocument/2006/relationships/hyperlink" Target="https://mentor.ieee.org/802.11/dcn/23/11-23-0041-00-0uhr-considerations-on-coordinated-tdma.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85-00-0uhr-thoughts-on-coordinated-tdma.pptx" TargetMode="External"/><Relationship Id="rId11" Type="http://schemas.openxmlformats.org/officeDocument/2006/relationships/hyperlink" Target="https://mentor.ieee.org/802.11/dcn/23/11-23-1868-02-00bn-coordinated-spatial-reuse-design.pptx" TargetMode="External"/><Relationship Id="rId5" Type="http://schemas.openxmlformats.org/officeDocument/2006/relationships/hyperlink" Target="https://mentor.ieee.org/802.11/dcn/23/11-23-0739-01-0uhr-follow-up-on-coordinated-tdma-c-tdma.pptx" TargetMode="External"/><Relationship Id="rId15" Type="http://schemas.openxmlformats.org/officeDocument/2006/relationships/hyperlink" Target="https://mentor.ieee.org/802.11/dcn/24/11-24-0577-00-00bn-thoughts-on-coordinated-spatial-reuse-c-sr.pptx" TargetMode="External"/><Relationship Id="rId10" Type="http://schemas.openxmlformats.org/officeDocument/2006/relationships/hyperlink" Target="https://mentor.ieee.org/802.11/dcn/23/11-23-1912-01-00bn-coordinated-tdma-procedure.pptx" TargetMode="External"/><Relationship Id="rId4" Type="http://schemas.openxmlformats.org/officeDocument/2006/relationships/hyperlink" Target="https://mentor.ieee.org/802.11/dcn/23/11-23-0261-00-0uhr-tdma-for-wifi-8.pptx" TargetMode="External"/><Relationship Id="rId9" Type="http://schemas.openxmlformats.org/officeDocument/2006/relationships/hyperlink" Target="https://mentor.ieee.org/802.11/dcn/23/11-23-1910-01-00bn-coordinated-tdma-follow-up.pptx" TargetMode="External"/><Relationship Id="rId14" Type="http://schemas.openxmlformats.org/officeDocument/2006/relationships/hyperlink" Target="https://mentor.ieee.org/802.11/dcn/23/11-23-1972-01-00bn-evaluation-of-coordinated-spatial-reuse-follow-up.pptx" TargetMode="Externa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4/11-24-0171-04-00bn-tgbn-motions-list-part-1.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sschelstraete@maxlinear.com" TargetMode="External"/><Relationship Id="rId3" Type="http://schemas.openxmlformats.org/officeDocument/2006/relationships/hyperlink" Target="https://imat.ieee.org/attendance" TargetMode="External"/><Relationship Id="rId7" Type="http://schemas.openxmlformats.org/officeDocument/2006/relationships/hyperlink" Target="mailto:dongguk.lim@lg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March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 2024 meeting</a:t>
            </a:r>
          </a:p>
          <a:p>
            <a:pPr>
              <a:buFont typeface="Arial" panose="020B0604020202020204" pitchFamily="34" charset="0"/>
              <a:buChar char="•"/>
            </a:pPr>
            <a:r>
              <a:rPr lang="en-US" sz="1800" dirty="0"/>
              <a:t>Approve TGbn minutes from Jan.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January 2024 meeting</a:t>
            </a:r>
          </a:p>
          <a:p>
            <a:pPr lvl="1">
              <a:lnSpc>
                <a:spcPct val="80000"/>
              </a:lnSpc>
              <a:buFont typeface="Arial" panose="020B0604020202020204" pitchFamily="34" charset="0"/>
              <a:buChar char="•"/>
            </a:pPr>
            <a:r>
              <a:rPr lang="en-US" altLang="en-US" sz="1200" dirty="0"/>
              <a:t>Approve TGbn minutes from January 2024 meeting</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endParaRPr lang="en-US" altLang="en-US" sz="1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Tianyu)</a:t>
            </a:r>
          </a:p>
          <a:p>
            <a:pPr lvl="1">
              <a:lnSpc>
                <a:spcPct val="80000"/>
              </a:lnSpc>
              <a:buFont typeface="Arial" panose="020B0604020202020204" pitchFamily="34" charset="0"/>
              <a:buChar char="•"/>
            </a:pPr>
            <a:r>
              <a:rPr lang="en-US" altLang="en-US" sz="1200" dirty="0"/>
              <a:t>MAC Ad-Hoc session (chaired by Srinivas)</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36475571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strike="sngStrike" dirty="0">
                          <a:solidFill>
                            <a:schemeClr val="bg1">
                              <a:lumMod val="85000"/>
                            </a:schemeClr>
                          </a:solidFill>
                        </a:rPr>
                        <a:t>TGbe</a:t>
                      </a:r>
                      <a:r>
                        <a:rPr lang="en-US" sz="1800" b="0" dirty="0">
                          <a:solidFill>
                            <a:schemeClr val="bg1">
                              <a:lumMod val="85000"/>
                            </a:schemeClr>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r>
                        <a:rPr lang="en-US" sz="1800" b="0" u="none" dirty="0">
                          <a:solidFill>
                            <a:schemeClr val="tx1"/>
                          </a:solidFill>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[PHY/MAC]</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tc>
                  <a:txBody>
                    <a:bodyPr/>
                    <a:lstStyle/>
                    <a:p>
                      <a:pPr algn="ctr"/>
                      <a:r>
                        <a:rPr lang="en-US" sz="1800" b="1" dirty="0">
                          <a:solidFill>
                            <a:schemeClr val="tx1"/>
                          </a:solidFill>
                        </a:rPr>
                        <a:t>TGbn [PHY/MAC]</a:t>
                      </a:r>
                    </a:p>
                  </a:txBody>
                  <a:tcPr/>
                </a:tc>
                <a:tc>
                  <a:txBody>
                    <a:bodyPr/>
                    <a:lstStyle/>
                    <a:p>
                      <a:pPr algn="ctr"/>
                      <a:r>
                        <a:rPr lang="en-US" sz="1800" b="0"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85000"/>
                            </a:schemeClr>
                          </a:solidFill>
                        </a:rPr>
                        <a:t>TGbe [MAC]</a:t>
                      </a:r>
                      <a:r>
                        <a:rPr lang="en-US" b="0" dirty="0">
                          <a:solidFill>
                            <a:schemeClr val="bg1">
                              <a:lumMod val="85000"/>
                            </a:schemeClr>
                          </a:solidFill>
                        </a:rPr>
                        <a:t> </a:t>
                      </a:r>
                      <a:endParaRPr lang="en-US" sz="1800" b="0"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Denver, Colorado, USA</a:t>
            </a:r>
          </a:p>
          <a:p>
            <a:pPr algn="ctr">
              <a:lnSpc>
                <a:spcPct val="90000"/>
              </a:lnSpc>
              <a:buFontTx/>
              <a:buNone/>
            </a:pPr>
            <a:r>
              <a:rPr lang="en-US" sz="4000" dirty="0">
                <a:latin typeface="Arial" panose="020B0604020202020204" pitchFamily="34" charset="0"/>
              </a:rPr>
              <a:t>March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1332914"/>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hlinkClick r:id="rId2"/>
                        </a:rPr>
                        <a:t>23/1896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rPr>
                        <a:t>Signaling details for header protection</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Abhishek Patil </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hlinkClick r:id="rId3"/>
                        </a:rPr>
                        <a:t>23/1960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Enhanced replay detection for header protection</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Abhishek Patil</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23/1963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Periodical NSS Adjustment for an MLD</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Yunbo Li</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Parameter Update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23/1997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MAC header protection</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Po-Kai Huang</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Header Security</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23/2002</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In-device coexistence and interference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Cariou, Laurent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23/2007</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Enhancement of BSR</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Frank Hsu</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Feedback</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23/2023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Further discussion on Non-Primary Channel Access</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Sindhu Verma</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NPCA</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23/2026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Balanced Wireless In-Device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Brian Hart</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ea typeface="MS Gothic" panose="020B0609070205080204" pitchFamily="49" charset="-128"/>
                        </a:rPr>
                        <a:t>Pending Q&amp;A</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Coexistence</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23/2063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ea typeface="MS Gothic" panose="020B0609070205080204" pitchFamily="49" charset="-128"/>
                        </a:rPr>
                        <a:t>Enhanced Acknowledgement for Low Latency Communication Follow-Up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Tuncer Baykas</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Acknowledgment</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hlinkClick r:id="rId11"/>
                        </a:rPr>
                        <a:t>23/2126</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a:solidFill>
                            <a:srgbClr val="000000"/>
                          </a:solidFill>
                          <a:effectLst/>
                          <a:latin typeface="+mn-lt"/>
                        </a:rPr>
                        <a:t>Low latency channel access follow up</a:t>
                      </a:r>
                      <a:endParaRPr lang="en-US"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Dmitry Akhmetov</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Channel Access</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MAC</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70479532"/>
              </p:ext>
            </p:extLst>
          </p:nvPr>
        </p:nvGraphicFramePr>
        <p:xfrm>
          <a:off x="851217" y="1587465"/>
          <a:ext cx="7736268" cy="42867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2"/>
                        </a:rPr>
                        <a:t>23/2127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11bn Power Save</a:t>
                      </a:r>
                      <a:endParaRPr lang="en-GB" sz="1000" b="0" i="0" u="none" strike="noStrike">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Jeongki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Power Save</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dirty="0">
                          <a:solidFill>
                            <a:srgbClr val="0563C1"/>
                          </a:solidFill>
                          <a:effectLst/>
                          <a:latin typeface="+mn-lt"/>
                          <a:ea typeface="MS Gothic" panose="020B0609070205080204" pitchFamily="49" charset="-128"/>
                          <a:hlinkClick r:id="rId3"/>
                        </a:rPr>
                        <a:t>23/2147</a:t>
                      </a:r>
                      <a:endParaRPr lang="en-GB" sz="1000" b="0" i="0" u="sng" strike="noStrike" dirty="0">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Improved UHR Seamless Roaming for MLD</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23/2150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kern="1200" dirty="0">
                          <a:solidFill>
                            <a:srgbClr val="000000"/>
                          </a:solidFill>
                          <a:effectLst/>
                          <a:latin typeface="+mn-lt"/>
                          <a:ea typeface="MS Gothic" panose="020B0609070205080204" pitchFamily="49" charset="-128"/>
                        </a:rPr>
                        <a:t>Low STA Cost UHR Seamless Roaming for MLD</a:t>
                      </a:r>
                      <a:endParaRPr lang="en-US"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dirty="0">
                          <a:solidFill>
                            <a:srgbClr val="000000"/>
                          </a:solidFill>
                          <a:effectLst/>
                          <a:latin typeface="+mn-lt"/>
                          <a:ea typeface="MS Gothic" panose="020B0609070205080204" pitchFamily="49" charset="-128"/>
                        </a:rPr>
                        <a:t>Hui Che</a:t>
                      </a:r>
                      <a:endParaRPr lang="en-GB" sz="1000" b="0" i="0" u="none" strike="noStrike" dirty="0">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Roaming</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hlinkClick r:id="rId5"/>
                        </a:rPr>
                        <a:t>23/2211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kern="1200" dirty="0">
                          <a:solidFill>
                            <a:srgbClr val="000000"/>
                          </a:solidFill>
                          <a:effectLst/>
                          <a:latin typeface="+mn-lt"/>
                        </a:rPr>
                        <a:t>TXOP bandwidth expansion</a:t>
                      </a:r>
                      <a:endParaRPr lang="en-GB" sz="1000" b="0" i="0" u="none" strike="noStrike" dirty="0">
                        <a:solidFill>
                          <a:srgbClr val="000000"/>
                        </a:solidFill>
                        <a:effectLst/>
                        <a:latin typeface="+mn-lt"/>
                      </a:endParaRPr>
                    </a:p>
                  </a:txBody>
                  <a:tcPr marL="85725" marR="9525" marT="9525" marB="0" anchor="ctr"/>
                </a:tc>
                <a:tc>
                  <a:txBody>
                    <a:bodyPr/>
                    <a:lstStyle/>
                    <a:p>
                      <a:pPr algn="l" fontAlgn="ctr"/>
                      <a:r>
                        <a:rPr lang="en-GB" sz="1000" b="0" i="0" u="none" strike="noStrike" kern="1200">
                          <a:solidFill>
                            <a:srgbClr val="000000"/>
                          </a:solidFill>
                          <a:effectLst/>
                          <a:latin typeface="+mn-lt"/>
                        </a:rPr>
                        <a:t>Shawn Kim</a:t>
                      </a:r>
                      <a:endParaRPr lang="en-GB" sz="1000" b="0" i="0" u="none" strike="noStrike">
                        <a:solidFill>
                          <a:srgbClr val="000000"/>
                        </a:solidFill>
                        <a:effectLst/>
                        <a:latin typeface="+mn-lt"/>
                      </a:endParaRPr>
                    </a:p>
                  </a:txBody>
                  <a:tcPr marL="85725" marR="9525" marT="9525" marB="0" anchor="ctr"/>
                </a:tc>
                <a:tc>
                  <a:txBody>
                    <a:bodyPr/>
                    <a:lstStyle/>
                    <a:p>
                      <a:pPr algn="ctr" fontAlgn="ctr"/>
                      <a:r>
                        <a:rPr lang="en-GB" sz="1000" b="0" i="0" u="none" strike="noStrike" kern="1200">
                          <a:solidFill>
                            <a:srgbClr val="0D0D0D"/>
                          </a:solidFill>
                          <a:effectLst/>
                          <a:latin typeface="+mn-lt"/>
                        </a:rPr>
                        <a:t>Pending</a:t>
                      </a:r>
                      <a:endParaRPr lang="en-GB" sz="1000" b="0" i="0" u="none" strike="noStrike">
                        <a:solidFill>
                          <a:srgbClr val="0D0D0D"/>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Channel Access</a:t>
                      </a:r>
                      <a:endParaRPr lang="en-GB"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GB"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23/2217</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US" sz="1000" b="0" i="0" u="none" strike="noStrike" dirty="0">
                          <a:solidFill>
                            <a:srgbClr val="00B050"/>
                          </a:solidFill>
                          <a:effectLst/>
                          <a:latin typeface="+mn-lt"/>
                        </a:rPr>
                        <a:t> Some thoughts on relay improvement</a:t>
                      </a:r>
                    </a:p>
                  </a:txBody>
                  <a:tcPr marL="85725" marR="9525" marT="9525" marB="0" anchor="ctr"/>
                </a:tc>
                <a:tc>
                  <a:txBody>
                    <a:bodyPr/>
                    <a:lstStyle/>
                    <a:p>
                      <a:pPr algn="l" fontAlgn="ctr"/>
                      <a:r>
                        <a:rPr lang="en-GB" sz="1000" b="0" i="0" u="none" strike="noStrike" dirty="0">
                          <a:solidFill>
                            <a:srgbClr val="00B050"/>
                          </a:solidFill>
                          <a:effectLst/>
                          <a:latin typeface="+mn-lt"/>
                        </a:rPr>
                        <a:t>Jay Yang</a:t>
                      </a:r>
                    </a:p>
                  </a:txBody>
                  <a:tcPr marL="857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kern="1200">
                          <a:solidFill>
                            <a:srgbClr val="00B050"/>
                          </a:solidFill>
                          <a:effectLst/>
                          <a:latin typeface="+mn-lt"/>
                        </a:rPr>
                        <a:t>Relay</a:t>
                      </a:r>
                      <a:endParaRPr lang="en-GB" sz="1000" b="0" i="0" u="none" strike="noStrike">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MAC</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13528317"/>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24/0025</a:t>
                      </a:r>
                      <a:endParaRPr lang="en-US" sz="1000" b="0" i="0" u="sng" strike="noStrike">
                        <a:solidFill>
                          <a:srgbClr val="0563C1"/>
                        </a:solidFill>
                        <a:effectLst/>
                        <a:latin typeface="+mn-lt"/>
                      </a:endParaRPr>
                    </a:p>
                  </a:txBody>
                  <a:tcPr marL="9525" marR="9525" anchor="ctr"/>
                </a:tc>
                <a:tc>
                  <a:txBody>
                    <a:bodyPr/>
                    <a:lstStyle/>
                    <a:p>
                      <a:pPr algn="l" fontAlgn="ctr"/>
                      <a:r>
                        <a:rPr lang="en-GB" sz="1000" b="0" i="0" u="none" strike="noStrike">
                          <a:solidFill>
                            <a:srgbClr val="000000"/>
                          </a:solidFill>
                          <a:effectLst/>
                          <a:latin typeface="+mn-lt"/>
                        </a:rPr>
                        <a:t>PHY modifications for high-mobility STAs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Azin Neishaboori</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Pilot Tones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PHY</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24/0031</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Deterministic Backoff</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Menzo Wentink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Channel Access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9"/>
                        </a:rPr>
                        <a:t>24/0042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Flexible Control frames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kern="1200">
                          <a:solidFill>
                            <a:srgbClr val="000000"/>
                          </a:solidFill>
                          <a:effectLst/>
                          <a:latin typeface="+mn-lt"/>
                          <a:ea typeface="MS Gothic" panose="020B0609070205080204" pitchFamily="49" charset="-128"/>
                        </a:rPr>
                        <a:t>George Cherian</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Feedback</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D0D0D"/>
                          </a:solidFill>
                          <a:effectLst/>
                          <a:latin typeface="+mn-lt"/>
                        </a:rPr>
                        <a:t>MAC</a:t>
                      </a:r>
                      <a:endParaRPr lang="en-US" sz="1000" b="0" i="0" u="none" strike="noStrike">
                        <a:solidFill>
                          <a:srgbClr val="0D0D0D"/>
                        </a:solidFill>
                        <a:effectLst/>
                        <a:latin typeface="+mn-lt"/>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24/0052</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details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Duncan Ho </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Roaming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kern="1200">
                          <a:solidFill>
                            <a:srgbClr val="000000"/>
                          </a:solidFill>
                          <a:effectLst/>
                          <a:latin typeface="+mn-lt"/>
                        </a:rPr>
                        <a:t>MAC</a:t>
                      </a:r>
                      <a:endParaRPr lang="en-US" sz="10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1"/>
                        </a:rPr>
                        <a:t>24/0073</a:t>
                      </a:r>
                      <a:endParaRPr lang="en-US"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 Thoughts on proxy SCS</a:t>
                      </a:r>
                      <a:endParaRPr lang="en-US" sz="1000" b="0" i="0" u="none" strike="noStrike">
                        <a:solidFill>
                          <a:srgbClr val="000000"/>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Guogang Huang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Pending</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a:solidFill>
                            <a:srgbClr val="000000"/>
                          </a:solidFill>
                          <a:effectLst/>
                          <a:latin typeface="+mn-lt"/>
                        </a:rPr>
                        <a:t>QoS</a:t>
                      </a:r>
                      <a:endParaRPr lang="en-US" sz="1000" b="0" i="0" u="none" strike="noStrike">
                        <a:solidFill>
                          <a:srgbClr val="000000"/>
                        </a:solidFill>
                        <a:effectLst/>
                        <a:latin typeface="+mn-lt"/>
                      </a:endParaRPr>
                    </a:p>
                  </a:txBody>
                  <a:tcPr marL="9525" marR="9525" marT="9525" marB="0" anchor="ctr"/>
                </a:tc>
                <a:tc>
                  <a:txBody>
                    <a:bodyPr/>
                    <a:lstStyle/>
                    <a:p>
                      <a:pPr algn="ctr" fontAlgn="ctr"/>
                      <a:r>
                        <a:rPr lang="en-GB" sz="1000" b="0" i="0" u="none" strike="noStrike" dirty="0">
                          <a:solidFill>
                            <a:srgbClr val="000000"/>
                          </a:solidFill>
                          <a:effectLst/>
                          <a:latin typeface="+mn-lt"/>
                        </a:rPr>
                        <a:t>MAC</a:t>
                      </a:r>
                      <a:endParaRPr lang="en-US" sz="1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98332502"/>
                  </a:ext>
                </a:extLst>
              </a:tr>
              <a:tr h="278505">
                <a:tc gridSpan="6">
                  <a:txBody>
                    <a:bodyPr/>
                    <a:lstStyle/>
                    <a:p>
                      <a:pPr algn="ctr" fontAlgn="ctr"/>
                      <a:r>
                        <a:rPr lang="en-GB" sz="1000" b="0" i="0" u="none" strike="noStrike" dirty="0">
                          <a:solidFill>
                            <a:schemeClr val="tx1"/>
                          </a:solidFill>
                          <a:effectLst/>
                          <a:latin typeface="+mn-lt"/>
                        </a:rPr>
                        <a:t>Docs below were postponed/deferred for one reason or another</a:t>
                      </a:r>
                    </a:p>
                  </a:txBody>
                  <a:tcPr marL="9525" marR="9525" marT="9525" marB="0" anchor="ctr"/>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l" fontAlgn="ctr"/>
                      <a:endParaRPr lang="en-GB" sz="1000" b="0" i="0" u="none" strike="noStrike" dirty="0">
                        <a:solidFill>
                          <a:srgbClr val="000000"/>
                        </a:solidFill>
                        <a:effectLst/>
                        <a:latin typeface="+mn-lt"/>
                      </a:endParaRPr>
                    </a:p>
                  </a:txBody>
                  <a:tcPr marL="857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tc hMerge="1">
                  <a:txBody>
                    <a:bodyPr/>
                    <a:lstStyle/>
                    <a:p>
                      <a:pPr algn="ctr" fontAlgn="ctr"/>
                      <a:endParaRPr lang="en-GB" sz="1000" b="0" i="0" u="none" strike="noStrike">
                        <a:solidFill>
                          <a:srgbClr val="0D0D0D"/>
                        </a:solidFill>
                        <a:effectLst/>
                        <a:latin typeface="+mn-lt"/>
                      </a:endParaRPr>
                    </a:p>
                  </a:txBody>
                  <a:tcPr marL="9525" marR="9525" marT="9525" marB="0" anchor="ctr"/>
                </a:tc>
                <a:tc hMerge="1">
                  <a:txBody>
                    <a:bodyPr/>
                    <a:lstStyle/>
                    <a:p>
                      <a:pPr algn="ctr" fontAlgn="ct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938236622"/>
                  </a:ext>
                </a:extLst>
              </a:tr>
              <a:tr h="278505">
                <a:tc>
                  <a:txBody>
                    <a:bodyPr/>
                    <a:lstStyle/>
                    <a:p>
                      <a:pPr algn="ctr"/>
                      <a:r>
                        <a:rPr lang="en-US" sz="1000" dirty="0">
                          <a:solidFill>
                            <a:srgbClr val="00B050"/>
                          </a:solidFill>
                          <a:hlinkClick r:id="rId12">
                            <a:extLst>
                              <a:ext uri="{A12FA001-AC4F-418D-AE19-62706E023703}">
                                <ahyp:hlinkClr xmlns:ahyp="http://schemas.microsoft.com/office/drawing/2018/hyperlinkcolor" val="tx"/>
                              </a:ext>
                            </a:extLst>
                          </a:hlinkClick>
                        </a:rPr>
                        <a:t>23/2142</a:t>
                      </a:r>
                      <a:endParaRPr lang="en-US" sz="1000" dirty="0">
                        <a:solidFill>
                          <a:srgbClr val="00B050"/>
                        </a:solidFill>
                      </a:endParaRPr>
                    </a:p>
                  </a:txBody>
                  <a:tcPr marL="9525" marR="9525" marT="9525" marB="0" anchor="ctr"/>
                </a:tc>
                <a:tc>
                  <a:txBody>
                    <a:bodyPr/>
                    <a:lstStyle/>
                    <a:p>
                      <a:pPr algn="l" fontAlgn="ctr"/>
                      <a:r>
                        <a:rPr lang="en-US" sz="1000" b="0" i="0" u="none" strike="noStrike" dirty="0">
                          <a:solidFill>
                            <a:srgbClr val="00B050"/>
                          </a:solidFill>
                          <a:effectLst/>
                          <a:latin typeface="+mn-lt"/>
                        </a:rPr>
                        <a:t>TXOP Adjustment for Inter-BSS R-TWT Schedule Protection</a:t>
                      </a:r>
                    </a:p>
                  </a:txBody>
                  <a:tcPr marL="85725" marR="9525" marT="9525" marB="0" anchor="ctr"/>
                </a:tc>
                <a:tc>
                  <a:txBody>
                    <a:bodyPr/>
                    <a:lstStyle/>
                    <a:p>
                      <a:pPr algn="l" fontAlgn="ctr"/>
                      <a:r>
                        <a:rPr lang="en-GB" sz="1000" b="0" i="0" u="none" strike="noStrike" dirty="0">
                          <a:solidFill>
                            <a:srgbClr val="00B050"/>
                          </a:solidFill>
                          <a:effectLst/>
                          <a:latin typeface="+mn-lt"/>
                        </a:rPr>
                        <a:t>Dana </a:t>
                      </a:r>
                      <a:r>
                        <a:rPr lang="en-GB" sz="1000" b="0" i="0" u="none" strike="noStrike" dirty="0" err="1">
                          <a:solidFill>
                            <a:srgbClr val="00B050"/>
                          </a:solidFill>
                          <a:effectLst/>
                          <a:latin typeface="+mn-lt"/>
                        </a:rPr>
                        <a:t>Ciochina</a:t>
                      </a:r>
                      <a:endParaRPr lang="en-GB" sz="1000" b="0" i="0" u="none" strike="noStrike" dirty="0">
                        <a:solidFill>
                          <a:srgbClr val="00B050"/>
                        </a:solidFill>
                        <a:effectLst/>
                        <a:latin typeface="+mn-lt"/>
                      </a:endParaRPr>
                    </a:p>
                  </a:txBody>
                  <a:tcPr marL="85725" marR="9525" marT="9525" marB="0" anchor="ctr"/>
                </a:tc>
                <a:tc>
                  <a:txBody>
                    <a:bodyPr/>
                    <a:lstStyle/>
                    <a:p>
                      <a:pPr algn="ctr" fontAlgn="ctr"/>
                      <a:r>
                        <a:rPr lang="en-GB" sz="1000" b="0" i="0" u="none" strike="noStrike" kern="1200" dirty="0">
                          <a:solidFill>
                            <a:srgbClr val="00B050"/>
                          </a:solidFill>
                          <a:effectLst/>
                          <a:latin typeface="+mn-lt"/>
                        </a:rPr>
                        <a:t>Presented</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C-RTWT</a:t>
                      </a:r>
                      <a:endParaRPr lang="en-GB" sz="1000" b="0" i="0" u="none" strike="noStrike" dirty="0">
                        <a:solidFill>
                          <a:srgbClr val="00B050"/>
                        </a:solidFill>
                        <a:effectLst/>
                        <a:latin typeface="+mn-lt"/>
                      </a:endParaRPr>
                    </a:p>
                  </a:txBody>
                  <a:tcPr marL="9525" marR="9525" marT="9525" marB="0" anchor="ctr"/>
                </a:tc>
                <a:tc>
                  <a:txBody>
                    <a:bodyPr/>
                    <a:lstStyle/>
                    <a:p>
                      <a:pPr algn="ctr" fontAlgn="ctr"/>
                      <a:r>
                        <a:rPr lang="en-GB" sz="1000" b="0" i="0" u="none" strike="noStrike" kern="1200" dirty="0">
                          <a:solidFill>
                            <a:srgbClr val="00B050"/>
                          </a:solidFill>
                          <a:effectLst/>
                          <a:latin typeface="+mn-lt"/>
                        </a:rPr>
                        <a:t>Joint</a:t>
                      </a:r>
                      <a:endParaRPr lang="en-GB"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3708561238"/>
                  </a:ext>
                </a:extLst>
              </a:tr>
              <a:tr h="278505">
                <a:tc>
                  <a:txBody>
                    <a:bodyPr/>
                    <a:lstStyle/>
                    <a:p>
                      <a:pPr algn="ctr"/>
                      <a:r>
                        <a:rPr lang="en-US" sz="1000" dirty="0">
                          <a:hlinkClick r:id="rId13"/>
                        </a:rPr>
                        <a:t>24/0093</a:t>
                      </a:r>
                      <a:endParaRPr lang="en-US" sz="1000" dirty="0"/>
                    </a:p>
                  </a:txBody>
                  <a:tcPr marL="9525" marR="9525" marT="9525" marB="0" anchor="ctr"/>
                </a:tc>
                <a:tc>
                  <a:txBody>
                    <a:bodyPr/>
                    <a:lstStyle/>
                    <a:p>
                      <a:pPr algn="l" fontAlgn="ctr"/>
                      <a:r>
                        <a:rPr lang="en-US" sz="1000" b="0" i="0" u="none" strike="noStrike" dirty="0">
                          <a:solidFill>
                            <a:srgbClr val="000000"/>
                          </a:solidFill>
                          <a:effectLst/>
                          <a:latin typeface="+mn-lt"/>
                        </a:rPr>
                        <a:t>NAV setting for Coordinated TDMA</a:t>
                      </a:r>
                    </a:p>
                  </a:txBody>
                  <a:tcPr marL="85725" marR="9525" marT="9525" marB="0" anchor="ctr"/>
                </a:tc>
                <a:tc>
                  <a:txBody>
                    <a:bodyPr/>
                    <a:lstStyle/>
                    <a:p>
                      <a:pPr algn="l" fontAlgn="ctr"/>
                      <a:r>
                        <a:rPr lang="en-GB" sz="1000" b="0" i="0" u="none" strike="noStrike" dirty="0">
                          <a:solidFill>
                            <a:srgbClr val="000000"/>
                          </a:solidFill>
                          <a:effectLst/>
                          <a:latin typeface="+mn-lt"/>
                        </a:rPr>
                        <a:t>Dibakar Das</a:t>
                      </a:r>
                    </a:p>
                  </a:txBody>
                  <a:tcPr marL="85725" marR="9525" marT="9525" marB="0" anchor="ctr"/>
                </a:tc>
                <a:tc>
                  <a:txBody>
                    <a:bodyPr/>
                    <a:lstStyle/>
                    <a:p>
                      <a:pPr algn="ctr" fontAlgn="ctr"/>
                      <a:r>
                        <a:rPr lang="en-GB" sz="1000" b="0" i="0" u="none" strike="noStrike" kern="1200" dirty="0">
                          <a:solidFill>
                            <a:srgbClr val="0D0D0D"/>
                          </a:solidFill>
                          <a:effectLst/>
                          <a:latin typeface="+mn-lt"/>
                        </a:rPr>
                        <a:t>Pending</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C-TDMA</a:t>
                      </a:r>
                      <a:endParaRPr lang="en-GB" sz="1000" b="0" i="0" u="none" strike="noStrike" dirty="0">
                        <a:solidFill>
                          <a:srgbClr val="0D0D0D"/>
                        </a:solidFill>
                        <a:effectLst/>
                        <a:latin typeface="+mn-lt"/>
                      </a:endParaRPr>
                    </a:p>
                  </a:txBody>
                  <a:tcPr marL="9525" marR="9525" marT="9525" marB="0" anchor="ctr"/>
                </a:tc>
                <a:tc>
                  <a:txBody>
                    <a:bodyPr/>
                    <a:lstStyle/>
                    <a:p>
                      <a:pPr algn="ctr" fontAlgn="ctr"/>
                      <a:r>
                        <a:rPr lang="en-GB" sz="1000" b="0" i="0" u="none" strike="noStrike" kern="1200" dirty="0">
                          <a:solidFill>
                            <a:srgbClr val="0D0D0D"/>
                          </a:solidFill>
                          <a:effectLst/>
                          <a:latin typeface="+mn-lt"/>
                        </a:rPr>
                        <a:t>Joint</a:t>
                      </a:r>
                      <a:endParaRPr lang="en-GB" sz="1000" b="0" i="0" u="none" strike="noStrike" dirty="0">
                        <a:solidFill>
                          <a:srgbClr val="0D0D0D"/>
                        </a:solidFill>
                        <a:effectLst/>
                        <a:latin typeface="+mn-lt"/>
                      </a:endParaRPr>
                    </a:p>
                  </a:txBody>
                  <a:tcPr marL="9525" marR="9525" marT="9525" marB="0" anchor="ctr"/>
                </a:tc>
                <a:extLst>
                  <a:ext uri="{0D108BD9-81ED-4DB2-BD59-A6C34878D82A}">
                    <a16:rowId xmlns:a16="http://schemas.microsoft.com/office/drawing/2014/main" val="4011586504"/>
                  </a:ext>
                </a:extLst>
              </a:tr>
            </a:tbl>
          </a:graphicData>
        </a:graphic>
      </p:graphicFrame>
    </p:spTree>
    <p:extLst>
      <p:ext uri="{BB962C8B-B14F-4D97-AF65-F5344CB8AC3E}">
        <p14:creationId xmlns:p14="http://schemas.microsoft.com/office/powerpoint/2010/main" val="427559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8618733"/>
              </p:ext>
            </p:extLst>
          </p:nvPr>
        </p:nvGraphicFramePr>
        <p:xfrm>
          <a:off x="851217" y="1587465"/>
          <a:ext cx="7736268" cy="31919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24/0074</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dirty="0">
                          <a:solidFill>
                            <a:srgbClr val="000000"/>
                          </a:solidFill>
                          <a:effectLst/>
                          <a:latin typeface="+mn-lt"/>
                        </a:rPr>
                        <a:t> Relay operation follow-up</a:t>
                      </a:r>
                    </a:p>
                  </a:txBody>
                  <a:tcPr marL="9525" marR="9525" marT="9525" marB="0" anchor="ctr"/>
                </a:tc>
                <a:tc>
                  <a:txBody>
                    <a:bodyPr/>
                    <a:lstStyle/>
                    <a:p>
                      <a:pPr algn="l" fontAlgn="ctr"/>
                      <a:r>
                        <a:rPr lang="en-GB" sz="1000" b="0" i="0" u="none" strike="noStrike" dirty="0">
                          <a:solidFill>
                            <a:srgbClr val="000000"/>
                          </a:solidFill>
                          <a:effectLst/>
                          <a:latin typeface="+mn-lt"/>
                        </a:rPr>
                        <a:t>Guogang Huang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Relay</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24/0083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Smooth roaming follow up 2</a:t>
                      </a:r>
                    </a:p>
                  </a:txBody>
                  <a:tcPr marL="9525" marR="9525" marT="9525" marB="0" anchor="ctr"/>
                </a:tc>
                <a:tc>
                  <a:txBody>
                    <a:bodyPr/>
                    <a:lstStyle/>
                    <a:p>
                      <a:pPr algn="l" fontAlgn="ctr"/>
                      <a:r>
                        <a:rPr lang="en-GB" sz="1000" b="0" i="0" u="none" strike="noStrike">
                          <a:solidFill>
                            <a:srgbClr val="000000"/>
                          </a:solidFill>
                          <a:effectLst/>
                          <a:latin typeface="+mn-lt"/>
                        </a:rPr>
                        <a:t>Liwen Chu</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24/0090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Protected Low Latency Communications for MLO</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24/0091</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Scheduling Method for Low Latency Traffic – Follow Up</a:t>
                      </a:r>
                    </a:p>
                  </a:txBody>
                  <a:tcPr marL="9525" marR="9525" marT="9525" marB="0" anchor="ctr"/>
                </a:tc>
                <a:tc>
                  <a:txBody>
                    <a:bodyPr/>
                    <a:lstStyle/>
                    <a:p>
                      <a:pPr algn="l" fontAlgn="ctr"/>
                      <a:r>
                        <a:rPr lang="en-GB" sz="1000" b="0" i="0" u="none" strike="noStrike">
                          <a:solidFill>
                            <a:srgbClr val="000000"/>
                          </a:solidFill>
                          <a:effectLst/>
                          <a:latin typeface="+mn-lt"/>
                        </a:rPr>
                        <a:t>Serhat Erkucuk</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24/0094</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Probe-before-Talk and Unsolicited Unavailability Announcement for Co-ex Management</a:t>
                      </a:r>
                    </a:p>
                  </a:txBody>
                  <a:tcPr marL="9525" marR="9525" marT="9525" marB="0" anchor="ctr"/>
                </a:tc>
                <a:tc>
                  <a:txBody>
                    <a:bodyPr/>
                    <a:lstStyle/>
                    <a:p>
                      <a:pPr algn="l" fontAlgn="ctr"/>
                      <a:r>
                        <a:rPr lang="en-GB" sz="1000" b="0" i="0" u="none" strike="noStrike" dirty="0">
                          <a:solidFill>
                            <a:srgbClr val="000000"/>
                          </a:solidFill>
                          <a:effectLst/>
                          <a:latin typeface="+mn-lt"/>
                        </a:rPr>
                        <a:t>Qi Wang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Coex</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7"/>
                        </a:rPr>
                        <a:t>24/0097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AP Power Management - Follow up</a:t>
                      </a:r>
                    </a:p>
                  </a:txBody>
                  <a:tcPr marL="9525" marR="9525" marT="9525" marB="0" anchor="ctr"/>
                </a:tc>
                <a:tc>
                  <a:txBody>
                    <a:bodyPr/>
                    <a:lstStyle/>
                    <a:p>
                      <a:pPr algn="l" fontAlgn="ctr"/>
                      <a:r>
                        <a:rPr lang="en-GB" sz="1000" b="0" i="0" u="none" strike="noStrike">
                          <a:solidFill>
                            <a:srgbClr val="000000"/>
                          </a:solidFill>
                          <a:effectLst/>
                          <a:latin typeface="+mn-lt"/>
                        </a:rPr>
                        <a:t>Yongsen Ma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Power Save</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8"/>
                        </a:rPr>
                        <a:t>24/0101</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MLD Roaming</a:t>
                      </a:r>
                    </a:p>
                  </a:txBody>
                  <a:tcPr marL="9525" marR="9525" marT="9525" marB="0" anchor="ctr"/>
                </a:tc>
                <a:tc>
                  <a:txBody>
                    <a:bodyPr/>
                    <a:lstStyle/>
                    <a:p>
                      <a:pPr algn="l" fontAlgn="ctr"/>
                      <a:r>
                        <a:rPr lang="en-GB" sz="1000" b="0" i="0" u="none" strike="noStrike">
                          <a:solidFill>
                            <a:srgbClr val="000000"/>
                          </a:solidFill>
                          <a:effectLst/>
                          <a:latin typeface="+mn-lt"/>
                        </a:rPr>
                        <a:t>Gabor Bajko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dirty="0">
                          <a:solidFill>
                            <a:srgbClr val="00B05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24/0102</a:t>
                      </a:r>
                      <a:endParaRPr lang="en-GB" sz="1000" b="0" i="0" u="sng" strike="noStrike" dirty="0">
                        <a:solidFill>
                          <a:srgbClr val="00B050"/>
                        </a:solidFill>
                        <a:effectLst/>
                        <a:latin typeface="+mn-lt"/>
                      </a:endParaRPr>
                    </a:p>
                  </a:txBody>
                  <a:tcPr marL="9525" marR="9525" marT="9525" marB="0" anchor="ctr"/>
                </a:tc>
                <a:tc>
                  <a:txBody>
                    <a:bodyPr/>
                    <a:lstStyle/>
                    <a:p>
                      <a:pPr algn="l" fontAlgn="ctr"/>
                      <a:r>
                        <a:rPr lang="en-GB" sz="1000" b="0" i="0" u="none" strike="noStrike">
                          <a:solidFill>
                            <a:srgbClr val="00B050"/>
                          </a:solidFill>
                          <a:effectLst/>
                          <a:latin typeface="+mn-lt"/>
                        </a:rPr>
                        <a:t>Multi-AP Coordinated Puncturing</a:t>
                      </a:r>
                    </a:p>
                  </a:txBody>
                  <a:tcPr marL="9525" marR="9525" marT="9525" marB="0" anchor="ctr"/>
                </a:tc>
                <a:tc>
                  <a:txBody>
                    <a:bodyPr/>
                    <a:lstStyle/>
                    <a:p>
                      <a:pPr algn="l" fontAlgn="ctr"/>
                      <a:r>
                        <a:rPr lang="en-GB" sz="1000" b="0" i="0" u="none" strike="noStrike">
                          <a:solidFill>
                            <a:srgbClr val="00B050"/>
                          </a:solidFill>
                          <a:effectLst/>
                          <a:latin typeface="+mn-lt"/>
                        </a:rPr>
                        <a:t>Shawn Kim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MAP-CMA</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10"/>
                        </a:rPr>
                        <a:t>24/0103</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TXOP level preemption for Low latency application in 802.11bn</a:t>
                      </a:r>
                    </a:p>
                  </a:txBody>
                  <a:tcPr marL="9525" marR="9525" marT="9525" marB="0" anchor="ctr"/>
                </a:tc>
                <a:tc>
                  <a:txBody>
                    <a:bodyPr/>
                    <a:lstStyle/>
                    <a:p>
                      <a:pPr algn="l" fontAlgn="ctr"/>
                      <a:r>
                        <a:rPr lang="en-GB" sz="1000" b="0" i="0" u="none" strike="noStrike">
                          <a:solidFill>
                            <a:srgbClr val="000000"/>
                          </a:solidFill>
                          <a:effectLst/>
                          <a:latin typeface="+mn-lt"/>
                        </a:rPr>
                        <a:t>Juan Fang</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Preemption</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kern="120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24/0105</a:t>
                      </a:r>
                      <a:endParaRPr lang="en-GB" sz="1000" b="0" i="0" u="sng" strike="noStrike">
                        <a:solidFill>
                          <a:srgbClr val="00B050"/>
                        </a:solidFill>
                        <a:effectLst/>
                        <a:latin typeface="+mn-lt"/>
                      </a:endParaRPr>
                    </a:p>
                  </a:txBody>
                  <a:tcPr marL="9525" marR="9525" marT="9525" marB="0" anchor="ctr"/>
                </a:tc>
                <a:tc>
                  <a:txBody>
                    <a:bodyPr/>
                    <a:lstStyle/>
                    <a:p>
                      <a:pPr algn="l" fontAlgn="ctr"/>
                      <a:r>
                        <a:rPr lang="en-US" sz="1000" b="0" i="0" u="none" strike="noStrike">
                          <a:solidFill>
                            <a:srgbClr val="00B050"/>
                          </a:solidFill>
                          <a:effectLst/>
                          <a:latin typeface="+mn-lt"/>
                        </a:rPr>
                        <a:t>TXOP for Relay communication in 11bn</a:t>
                      </a:r>
                    </a:p>
                  </a:txBody>
                  <a:tcPr marL="9525" marR="9525" marT="9525" marB="0" anchor="ctr"/>
                </a:tc>
                <a:tc>
                  <a:txBody>
                    <a:bodyPr/>
                    <a:lstStyle/>
                    <a:p>
                      <a:pPr algn="l" fontAlgn="ctr"/>
                      <a:r>
                        <a:rPr lang="en-GB" sz="1000" b="0" i="0" u="none" strike="noStrike">
                          <a:solidFill>
                            <a:srgbClr val="00B050"/>
                          </a:solidFill>
                          <a:effectLst/>
                          <a:latin typeface="+mn-lt"/>
                        </a:rPr>
                        <a:t>Dongguk Lim</a:t>
                      </a:r>
                    </a:p>
                  </a:txBody>
                  <a:tcPr marL="9525" marR="9525" marT="9525" marB="0" anchor="ctr"/>
                </a:tc>
                <a:tc>
                  <a:txBody>
                    <a:bodyPr/>
                    <a:lstStyle/>
                    <a:p>
                      <a:pPr algn="ctr" fontAlgn="ctr"/>
                      <a:r>
                        <a:rPr lang="en-GB" sz="1000" b="0" i="0" u="none" strike="noStrike" dirty="0">
                          <a:solidFill>
                            <a:srgbClr val="00B050"/>
                          </a:solidFill>
                          <a:effectLst/>
                          <a:latin typeface="+mn-lt"/>
                        </a:rPr>
                        <a:t>Presented</a:t>
                      </a:r>
                    </a:p>
                  </a:txBody>
                  <a:tcPr marL="9525" marR="9525" marT="9525" marB="0" anchor="ctr"/>
                </a:tc>
                <a:tc>
                  <a:txBody>
                    <a:bodyPr/>
                    <a:lstStyle/>
                    <a:p>
                      <a:pPr algn="ctr" fontAlgn="ctr"/>
                      <a:r>
                        <a:rPr lang="en-GB" sz="1000" b="0" i="0" u="none" strike="noStrike">
                          <a:solidFill>
                            <a:srgbClr val="00B050"/>
                          </a:solidFill>
                          <a:effectLst/>
                          <a:latin typeface="+mn-lt"/>
                        </a:rPr>
                        <a:t>Relay</a:t>
                      </a:r>
                    </a:p>
                  </a:txBody>
                  <a:tcPr marL="9525" marR="9525" marT="9525" marB="0" anchor="ctr"/>
                </a:tc>
                <a:tc>
                  <a:txBody>
                    <a:bodyPr/>
                    <a:lstStyle/>
                    <a:p>
                      <a:pPr algn="ctr" fontAlgn="ctr"/>
                      <a:r>
                        <a:rPr lang="en-GB" sz="1000" b="0" i="0" u="none" strike="noStrike" dirty="0">
                          <a:solidFill>
                            <a:srgbClr val="00B050"/>
                          </a:solidFill>
                          <a:effectLst/>
                          <a:latin typeface="+mn-lt"/>
                        </a:rPr>
                        <a:t>Joint</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388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33644569"/>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2"/>
                        </a:rPr>
                        <a:t>24/0106</a:t>
                      </a:r>
                      <a:endParaRPr lang="en-GB" sz="1000" b="0" i="0" u="sng" strike="noStrike">
                        <a:solidFill>
                          <a:srgbClr val="0563C1"/>
                        </a:solidFill>
                        <a:effectLst/>
                        <a:latin typeface="+mn-lt"/>
                      </a:endParaRPr>
                    </a:p>
                  </a:txBody>
                  <a:tcPr marL="9525" marR="9525" marT="9525" marB="0" anchor="ctr"/>
                </a:tc>
                <a:tc>
                  <a:txBody>
                    <a:bodyPr/>
                    <a:lstStyle/>
                    <a:p>
                      <a:pPr algn="l" fontAlgn="ctr"/>
                      <a:r>
                        <a:rPr lang="en-GB" sz="1000" b="0" i="0" u="none" strike="noStrike">
                          <a:solidFill>
                            <a:srgbClr val="000000"/>
                          </a:solidFill>
                          <a:effectLst/>
                          <a:latin typeface="+mn-lt"/>
                        </a:rPr>
                        <a:t>Seamless Roaming Consideration</a:t>
                      </a:r>
                    </a:p>
                  </a:txBody>
                  <a:tcPr marL="9525" marR="9525" marT="9525" marB="0" anchor="ctr"/>
                </a:tc>
                <a:tc>
                  <a:txBody>
                    <a:bodyPr/>
                    <a:lstStyle/>
                    <a:p>
                      <a:pPr algn="l" fontAlgn="ctr"/>
                      <a:r>
                        <a:rPr lang="en-GB" sz="1000" b="0" i="0" u="none" strike="noStrike">
                          <a:solidFill>
                            <a:srgbClr val="000000"/>
                          </a:solidFill>
                          <a:effectLst/>
                          <a:latin typeface="+mn-lt"/>
                        </a:rPr>
                        <a:t>Hitoshi MORIOKA</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Roaming</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3"/>
                        </a:rPr>
                        <a:t>24/0108</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Triggered Beamforming in TGbn - Follow Up</a:t>
                      </a:r>
                    </a:p>
                  </a:txBody>
                  <a:tcPr marL="9525" marR="9525" marT="9525" marB="0" anchor="ctr"/>
                </a:tc>
                <a:tc>
                  <a:txBody>
                    <a:bodyPr/>
                    <a:lstStyle/>
                    <a:p>
                      <a:pPr algn="l" fontAlgn="ctr"/>
                      <a:r>
                        <a:rPr lang="en-GB" sz="1000" b="0" i="0" u="none" strike="noStrike">
                          <a:solidFill>
                            <a:srgbClr val="000000"/>
                          </a:solidFill>
                          <a:effectLst/>
                          <a:latin typeface="+mn-lt"/>
                        </a:rPr>
                        <a:t>Shimi Shilo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Beamforming</a:t>
                      </a:r>
                    </a:p>
                  </a:txBody>
                  <a:tcPr marL="9525" marR="9525" marT="9525" marB="0" anchor="ctr"/>
                </a:tc>
                <a:tc>
                  <a:txBody>
                    <a:bodyPr/>
                    <a:lstStyle/>
                    <a:p>
                      <a:pPr algn="ctr" fontAlgn="ctr"/>
                      <a:r>
                        <a:rPr lang="en-GB" sz="1000" b="0" i="0" u="none" strike="noStrike">
                          <a:solidFill>
                            <a:srgbClr val="000000"/>
                          </a:solidFill>
                          <a:effectLst/>
                          <a:latin typeface="+mn-lt"/>
                        </a:rPr>
                        <a:t>Joint</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4"/>
                        </a:rPr>
                        <a:t>24/0110</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Regarding MPDU Identification Issue in Cross Link Error Recovery</a:t>
                      </a:r>
                    </a:p>
                  </a:txBody>
                  <a:tcPr marL="9525" marR="9525" marT="9525" marB="0" anchor="ctr"/>
                </a:tc>
                <a:tc>
                  <a:txBody>
                    <a:bodyPr/>
                    <a:lstStyle/>
                    <a:p>
                      <a:pPr algn="l" fontAlgn="ctr"/>
                      <a:r>
                        <a:rPr lang="en-GB" sz="1000" b="0" i="0" u="none" strike="noStrike">
                          <a:solidFill>
                            <a:srgbClr val="000000"/>
                          </a:solidFill>
                          <a:effectLst/>
                          <a:latin typeface="+mn-lt"/>
                        </a:rPr>
                        <a:t>Juseong Moon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Acknowledgment</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5"/>
                        </a:rPr>
                        <a:t>24/0119</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Enhanced HCCA for Controlled UHR Scenarios</a:t>
                      </a:r>
                    </a:p>
                  </a:txBody>
                  <a:tcPr marL="9525" marR="9525" marT="9525" marB="0" anchor="ctr"/>
                </a:tc>
                <a:tc>
                  <a:txBody>
                    <a:bodyPr/>
                    <a:lstStyle/>
                    <a:p>
                      <a:pPr algn="l" fontAlgn="ctr"/>
                      <a:r>
                        <a:rPr lang="en-GB" sz="1000" b="0" i="0" u="none" strike="noStrike">
                          <a:solidFill>
                            <a:srgbClr val="000000"/>
                          </a:solidFill>
                          <a:effectLst/>
                          <a:latin typeface="+mn-lt"/>
                        </a:rPr>
                        <a:t>Salvatore Talarico</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Channel Access</a:t>
                      </a:r>
                    </a:p>
                  </a:txBody>
                  <a:tcPr marL="9525" marR="9525" marT="9525" marB="0" anchor="ctr"/>
                </a:tc>
                <a:tc>
                  <a:txBody>
                    <a:bodyPr/>
                    <a:lstStyle/>
                    <a:p>
                      <a:pPr algn="ctr" fontAlgn="ctr"/>
                      <a:r>
                        <a:rPr lang="en-GB"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sng" strike="noStrike" kern="1200">
                          <a:solidFill>
                            <a:srgbClr val="0563C1"/>
                          </a:solidFill>
                          <a:effectLst/>
                          <a:latin typeface="+mn-lt"/>
                          <a:ea typeface="MS Gothic" panose="020B0609070205080204" pitchFamily="49" charset="-128"/>
                          <a:hlinkClick r:id="rId6"/>
                        </a:rPr>
                        <a:t>24/0187</a:t>
                      </a:r>
                      <a:endParaRPr lang="en-GB"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Clarifications on the LDPC rate matching</a:t>
                      </a:r>
                    </a:p>
                  </a:txBody>
                  <a:tcPr marL="9525" marR="9525" marT="9525" marB="0" anchor="ctr"/>
                </a:tc>
                <a:tc>
                  <a:txBody>
                    <a:bodyPr/>
                    <a:lstStyle/>
                    <a:p>
                      <a:pPr algn="l" fontAlgn="ctr"/>
                      <a:r>
                        <a:rPr lang="en-GB" sz="1000" b="0" i="0" u="none" strike="noStrike">
                          <a:solidFill>
                            <a:srgbClr val="000000"/>
                          </a:solidFill>
                          <a:effectLst/>
                          <a:latin typeface="+mn-lt"/>
                        </a:rPr>
                        <a:t>Xiaogang Chen</a:t>
                      </a:r>
                    </a:p>
                  </a:txBody>
                  <a:tcPr marL="9525" marR="9525" marT="9525" marB="0" anchor="ctr"/>
                </a:tc>
                <a:tc>
                  <a:txBody>
                    <a:bodyPr/>
                    <a:lstStyle/>
                    <a:p>
                      <a:pPr algn="ctr" fontAlgn="ctr"/>
                      <a:r>
                        <a:rPr lang="en-GB" sz="1000" b="0" i="0" u="none" strike="noStrike">
                          <a:solidFill>
                            <a:srgbClr val="000000"/>
                          </a:solidFill>
                          <a:effectLst/>
                          <a:latin typeface="+mn-lt"/>
                        </a:rPr>
                        <a:t>Pending</a:t>
                      </a:r>
                    </a:p>
                  </a:txBody>
                  <a:tcPr marL="9525" marR="9525" marT="9525" marB="0" anchor="ctr"/>
                </a:tc>
                <a:tc>
                  <a:txBody>
                    <a:bodyPr/>
                    <a:lstStyle/>
                    <a:p>
                      <a:pPr algn="ctr" fontAlgn="ctr"/>
                      <a:r>
                        <a:rPr lang="en-GB" sz="1000" b="0" i="0" u="none" strike="noStrike">
                          <a:solidFill>
                            <a:srgbClr val="000000"/>
                          </a:solidFill>
                          <a:effectLst/>
                          <a:latin typeface="+mn-lt"/>
                        </a:rPr>
                        <a:t>LDPC</a:t>
                      </a:r>
                    </a:p>
                  </a:txBody>
                  <a:tcPr marL="9525" marR="9525" marT="9525" marB="0" anchor="ctr"/>
                </a:tc>
                <a:tc>
                  <a:txBody>
                    <a:bodyPr/>
                    <a:lstStyle/>
                    <a:p>
                      <a:pPr algn="ctr" fontAlgn="ctr"/>
                      <a:r>
                        <a:rPr lang="en-GB"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2028515828"/>
                  </a:ext>
                </a:extLst>
              </a:tr>
              <a:tr h="278505">
                <a:tc gridSpan="6">
                  <a:txBody>
                    <a:bodyPr/>
                    <a:lstStyle/>
                    <a:p>
                      <a:pPr marL="0" marR="0" algn="ctr">
                        <a:spcBef>
                          <a:spcPts val="0"/>
                        </a:spcBef>
                        <a:spcAft>
                          <a:spcPts val="0"/>
                        </a:spcAft>
                      </a:pPr>
                      <a:r>
                        <a:rPr lang="en-US" sz="1000" b="1" dirty="0">
                          <a:effectLst/>
                          <a:latin typeface="+mn-lt"/>
                          <a:ea typeface="Times New Roman" panose="02020603050405020304" pitchFamily="18" charset="0"/>
                        </a:rPr>
                        <a:t>SECOND CUT-OFF</a:t>
                      </a: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97160923"/>
                  </a:ext>
                </a:extLst>
              </a:tr>
              <a:tr h="278505">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7"/>
                        </a:rPr>
                        <a:t>23/2078</a:t>
                      </a:r>
                      <a:endParaRPr lang="en-US" sz="10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1000" b="0" i="0" u="none" strike="noStrike" dirty="0" err="1">
                          <a:solidFill>
                            <a:srgbClr val="000000"/>
                          </a:solidFill>
                          <a:effectLst/>
                          <a:latin typeface="Times New Roman" panose="02020603050405020304" pitchFamily="18" charset="0"/>
                        </a:rPr>
                        <a:t>Coex</a:t>
                      </a:r>
                      <a:r>
                        <a:rPr lang="en-GB" sz="1000" b="0" i="0" u="none" strike="noStrike" dirty="0">
                          <a:solidFill>
                            <a:srgbClr val="000000"/>
                          </a:solidFill>
                          <a:effectLst/>
                          <a:latin typeface="Times New Roman" panose="02020603050405020304" pitchFamily="18" charset="0"/>
                        </a:rPr>
                        <a:t> Enhancement for XR Use Cases</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Guoqing Li </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23/2152</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Mobility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23/2153</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transmission reliability improvement</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23/2200</a:t>
                      </a:r>
                      <a:endParaRPr lang="en-US"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Distribution bandwidth of DRU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 Yu</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endParaRPr lang="en-US"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8"/>
                        </a:rPr>
                        <a:t>24/0067</a:t>
                      </a:r>
                      <a:endParaRPr lang="en-US"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Expansion via Repeated Transmission</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Nima Namvar</a:t>
                      </a: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endParaRPr lang="en-US"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endParaRPr lang="en-US"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821275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4139780"/>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24/0070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details about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Signaling of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24/0132</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Preemptive access for UL low latency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3"/>
                        </a:rPr>
                        <a:t>24/0142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Residual Interference in CBF</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Dana Ciochina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24/0151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Establishment of Security Key for Control frame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Coordination Negotiation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24/0161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R-TWT Announcement in Multi-BSS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SunHee Baek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kern="1200">
                          <a:solidFill>
                            <a:srgbClr val="0563C1"/>
                          </a:solidFill>
                          <a:effectLst/>
                          <a:latin typeface="Times New Roman" panose="02020603050405020304" pitchFamily="18" charset="0"/>
                          <a:ea typeface="MS Gothic" panose="020B0609070205080204" pitchFamily="49" charset="-128"/>
                          <a:hlinkClick r:id="rId4"/>
                        </a:rPr>
                        <a:t>24/0168</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preemption in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24/0180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Thoughts Beamforming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A-PPDU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A-PPDU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042963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69059257"/>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24/0227</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TXOP Protection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24/0264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Timing Information Sharing for Next Generation WLANs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24/0284</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low collision, low power UHR medium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24/0299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Initial ctrl frame for BW switching modes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24/0317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Coordinated Transmission ID</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24/0318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Robust Secondary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Yanchun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24/0332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Discussion on DRUs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24/0349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Enhanced Fast BSS Transition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4"/>
                        </a:rPr>
                        <a:t>24/0352</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Enabling Unscheduling AP PS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24/0375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NAV protection for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695106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1626144"/>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Further Considerations on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Latency Based on L4S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1000" b="0" i="0" u="none" strike="noStrike" kern="1200">
                          <a:solidFill>
                            <a:srgbClr val="0D0D0D"/>
                          </a:solidFill>
                          <a:effectLst/>
                          <a:latin typeface="Times New Roman" panose="02020603050405020304" pitchFamily="18" charset="0"/>
                        </a:rPr>
                        <a:t>Joint</a:t>
                      </a:r>
                      <a:endParaRPr lang="en-GB" sz="1000" b="0" i="0" u="none" strike="noStrike">
                        <a:solidFill>
                          <a:srgbClr val="0D0D0D"/>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11bn Relay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Lower MAC Relay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24/0387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Sharing for C-BF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Kiseon Ryu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Network Topology on Coordinated R-TWT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 Qing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24/0389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Preemption for Low Latency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Mohamed Abouelseoud</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sng" strike="noStrike">
                          <a:solidFill>
                            <a:srgbClr val="0563C1"/>
                          </a:solidFill>
                          <a:effectLst/>
                          <a:latin typeface="Times New Roman" panose="02020603050405020304" pitchFamily="18" charset="0"/>
                          <a:hlinkClick r:id="rId2"/>
                        </a:rPr>
                        <a:t>24/0390</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 Uniform Procedure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3"/>
                        </a:rPr>
                        <a:t>24/0391</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Legacy STA and OBSS Issues for Preemption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Base-Channel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387064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88258215"/>
              </p:ext>
            </p:extLst>
          </p:nvPr>
        </p:nvGraphicFramePr>
        <p:xfrm>
          <a:off x="851217" y="1587465"/>
          <a:ext cx="7736268" cy="324439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Enhancements on Off-Channel Peer-to-peer (P2P) Communications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24/0395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MU CSI Feedback Type for Non-TB Sounding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Hybrid PPDU and Distribution Bandwidth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Multiple DRU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20 MHz Tone Plan and Pilot Design for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Managed on-channel P2P communication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Peer-to-Peer</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Managed Networks under highly congested scenarios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Inaki Val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24/0407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R-TWT Multi-AP Coordination -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24/0408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Enhancements on TWT SP Management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24/0409</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Hierarchical Modulation for 802.11</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4963186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62832523"/>
              </p:ext>
            </p:extLst>
          </p:nvPr>
        </p:nvGraphicFramePr>
        <p:xfrm>
          <a:off x="851217" y="1587465"/>
          <a:ext cx="7736268" cy="31465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TXOP Return in C-TDMA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Procedure Follow-Up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Seamless Roaming Recommendation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Yelin Yoon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24/0416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Target STA Prioritization in EDCA-based Preemption Mechanisms during a DL TXOP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Mingyu LEE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24/0417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Impact of Tx EVM on MIMO Detection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Genadiy Tsodik</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24/0420</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Flexible Coexistence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24/0426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EDCA for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Enabling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UHR preamble design options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138583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5800883"/>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24/0429</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Range Extension with dRU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Signal for preemption request</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Xiangxin Gu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24/0433</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Analysis on UEQM and UEQ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Ross Jian Yu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24/0435</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Ideas related to achieving (Ultra) High Reliability</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Leif Wilhelmsson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24/0436</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SP-based-in-device-coexistence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Interference Mitigation for Improved Reliability – More Insights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24/0438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Benefit Analysis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24/0439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UEQM evaluation and simulation 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Latency reduction for immediate real-time application traffic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Qi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MACs</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sng" strike="noStrike">
                          <a:solidFill>
                            <a:srgbClr val="0563C1"/>
                          </a:solidFill>
                          <a:effectLst/>
                          <a:latin typeface="Times New Roman" panose="02020603050405020304" pitchFamily="18" charset="0"/>
                          <a:hlinkClick r:id="rId2"/>
                        </a:rPr>
                        <a:t>24/0443</a:t>
                      </a:r>
                      <a:endParaRPr lang="en-GB" sz="10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Determining Latency in Industrial Scenarios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539101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March IEEE 802 wireless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https://cvent.me/PE85XZ</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7837167"/>
              </p:ext>
            </p:extLst>
          </p:nvPr>
        </p:nvGraphicFramePr>
        <p:xfrm>
          <a:off x="851217" y="1587465"/>
          <a:ext cx="7736268" cy="32085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Joint Transmission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Kazunobu Serizawa</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24/0449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Considerations on Dynamic Subchannel Operation–Follow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24/0451</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state transitions in DPS mode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and Roaming</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24/0454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Sounding MAC Procedure</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Hierarchical Modulation_for_802.11_initial_results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Vamadevan Namboodiri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 (after 409)</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Modulation</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24/0458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Salvatore Talarico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24/0463</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QoS enhancements for UHR</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Dibakar Das</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24/0474</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UHR unequal modulation pattern and new MCS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Rui Cao</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Tone Plan Design Principles for Distributed RU</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6634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7320613"/>
              </p:ext>
            </p:extLst>
          </p:nvPr>
        </p:nvGraphicFramePr>
        <p:xfrm>
          <a:off x="851217" y="1587465"/>
          <a:ext cx="7736268" cy="317275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Low power listening mode for clients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24/0487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Some considerations on non-primary channel access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Discussion on Control Frame and MAC Header Protection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Dynamic channel switch operation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24/0494</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24/0496</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Secondary channel usage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24/0497</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Security enhancement (control frame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Control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24/0498</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Unequal Modulation in MIMO TxBF and New MCS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24/0500</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Follow up on high level thoughts on dRU design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2595837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722239"/>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24/0501</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Pilot design considerations for </a:t>
                      </a:r>
                      <a:r>
                        <a:rPr lang="en-US" sz="1000" b="0" i="0" u="none" strike="noStrike" dirty="0" err="1">
                          <a:solidFill>
                            <a:srgbClr val="000000"/>
                          </a:solidFill>
                          <a:effectLst/>
                          <a:latin typeface="Times New Roman" panose="02020603050405020304" pitchFamily="18" charset="0"/>
                        </a:rPr>
                        <a:t>dRU</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Lin Yang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24/0502</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MAC header protection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Header Security</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24/0503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Power save follow up</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24/0507</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UEQM – Further details</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UEQ MCS</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24/0509</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Thoughts on in-device coexistence and P2P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28515828"/>
                  </a:ext>
                </a:extLst>
              </a:tr>
              <a:tr h="278505">
                <a:tc>
                  <a:txBody>
                    <a:bodyPr/>
                    <a:lstStyle/>
                    <a:p>
                      <a:pPr algn="ctr" fontAlgn="ctr"/>
                      <a:r>
                        <a:rPr lang="en-GB" sz="1000" b="0" i="0" u="none" strike="noStrike" kern="1200">
                          <a:solidFill>
                            <a:srgbClr val="FF0000"/>
                          </a:solidFill>
                          <a:effectLst/>
                          <a:latin typeface="Times New Roman" panose="02020603050405020304" pitchFamily="18" charset="0"/>
                          <a:ea typeface="MS Gothic" panose="020B0609070205080204" pitchFamily="49" charset="-128"/>
                        </a:rPr>
                        <a:t>24/0510</a:t>
                      </a: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High Level Thoughts on LDPC Rate Matching for 11bn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Yan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32966080"/>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24/0511</a:t>
                      </a:r>
                    </a:p>
                  </a:txBody>
                  <a:tcPr marL="9525" marR="9525" marT="9525" marB="0" anchor="ctr"/>
                </a:tc>
                <a:tc>
                  <a:txBody>
                    <a:bodyPr/>
                    <a:lstStyle/>
                    <a:p>
                      <a:pPr algn="l" fontAlgn="ctr"/>
                      <a:r>
                        <a:rPr lang="en-US" sz="1000" b="0" i="0" u="none" strike="noStrike">
                          <a:solidFill>
                            <a:srgbClr val="000000"/>
                          </a:solidFill>
                          <a:effectLst/>
                          <a:latin typeface="Times New Roman" panose="02020603050405020304" pitchFamily="18" charset="0"/>
                        </a:rPr>
                        <a:t>Requirements and Functionalities for Multi-AP Framework</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71257898"/>
                  </a:ext>
                </a:extLst>
              </a:tr>
              <a:tr h="304707">
                <a:tc>
                  <a:txBody>
                    <a:bodyPr/>
                    <a:lstStyle/>
                    <a:p>
                      <a:pPr algn="ctr" fontAlgn="ctr"/>
                      <a:r>
                        <a:rPr lang="en-GB" sz="1000" b="0" i="0" u="none" strike="noStrike">
                          <a:solidFill>
                            <a:srgbClr val="FF0000"/>
                          </a:solidFill>
                          <a:effectLst/>
                          <a:latin typeface="Times New Roman" panose="02020603050405020304" pitchFamily="18" charset="0"/>
                        </a:rPr>
                        <a:t>24/0512</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Considerations for Coordinated TDMA</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GB" sz="1000" b="0" i="0" u="none" strike="noStrike">
                          <a:solidFill>
                            <a:srgbClr val="FF0000"/>
                          </a:solidFill>
                          <a:effectLst/>
                          <a:latin typeface="Times New Roman" panose="02020603050405020304" pitchFamily="18" charset="0"/>
                        </a:rPr>
                        <a:t>24/0515</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Multi-AP Coordination for AP Failure Mitigation</a:t>
                      </a:r>
                    </a:p>
                  </a:txBody>
                  <a:tcPr marL="857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10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10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915975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95453588"/>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dirty="0">
                          <a:solidFill>
                            <a:srgbClr val="FF0000"/>
                          </a:solidFill>
                          <a:effectLst/>
                          <a:latin typeface="+mn-lt"/>
                        </a:rPr>
                        <a:t>24/0517</a:t>
                      </a:r>
                    </a:p>
                  </a:txBody>
                  <a:tcPr marL="9525" marR="9525" marT="9525" marB="0" anchor="b"/>
                </a:tc>
                <a:tc>
                  <a:txBody>
                    <a:bodyPr/>
                    <a:lstStyle/>
                    <a:p>
                      <a:pPr algn="l" fontAlgn="ctr"/>
                      <a:r>
                        <a:rPr lang="en-US" sz="1000" b="0" i="0" u="none" strike="noStrike" dirty="0" err="1">
                          <a:solidFill>
                            <a:srgbClr val="000000"/>
                          </a:solidFill>
                          <a:effectLst/>
                          <a:latin typeface="+mn-lt"/>
                        </a:rPr>
                        <a:t>Preallocation</a:t>
                      </a:r>
                      <a:r>
                        <a:rPr lang="en-US" sz="1000" b="0" i="0" u="none" strike="noStrike" dirty="0">
                          <a:solidFill>
                            <a:srgbClr val="000000"/>
                          </a:solidFill>
                          <a:effectLst/>
                          <a:latin typeface="+mn-lt"/>
                        </a:rPr>
                        <a:t> of </a:t>
                      </a:r>
                      <a:r>
                        <a:rPr lang="en-US" sz="1000" b="0" i="0" u="none" strike="noStrike" dirty="0" err="1">
                          <a:solidFill>
                            <a:srgbClr val="000000"/>
                          </a:solidFill>
                          <a:effectLst/>
                          <a:latin typeface="+mn-lt"/>
                        </a:rPr>
                        <a:t>subband</a:t>
                      </a:r>
                      <a:r>
                        <a:rPr lang="en-US" sz="1000" b="0" i="0" u="none" strike="noStrike" dirty="0">
                          <a:solidFill>
                            <a:srgbClr val="000000"/>
                          </a:solidFill>
                          <a:effectLst/>
                          <a:latin typeface="+mn-lt"/>
                        </a:rPr>
                        <a:t> for DSO - follow up</a:t>
                      </a:r>
                    </a:p>
                  </a:txBody>
                  <a:tcPr marL="85725" marR="9525" marT="9525" marB="0" anchor="ctr"/>
                </a:tc>
                <a:tc>
                  <a:txBody>
                    <a:bodyPr/>
                    <a:lstStyle/>
                    <a:p>
                      <a:pPr algn="ctr" fontAlgn="ctr"/>
                      <a:r>
                        <a:rPr lang="en-US" sz="1000" b="0" i="0" u="none" strike="noStrike" dirty="0">
                          <a:solidFill>
                            <a:srgbClr val="000000"/>
                          </a:solidFill>
                          <a:effectLst/>
                          <a:latin typeface="+mn-lt"/>
                        </a:rPr>
                        <a:t>Vishnu Ratnam</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DSO</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989680276"/>
                  </a:ext>
                </a:extLst>
              </a:tr>
              <a:tr h="278505">
                <a:tc>
                  <a:txBody>
                    <a:bodyPr/>
                    <a:lstStyle/>
                    <a:p>
                      <a:pPr algn="ctr" fontAlgn="ctr"/>
                      <a:r>
                        <a:rPr lang="en-US" sz="1000" b="0" i="0" u="sng" strike="noStrike">
                          <a:solidFill>
                            <a:srgbClr val="0563C1"/>
                          </a:solidFill>
                          <a:effectLst/>
                          <a:latin typeface="+mn-lt"/>
                          <a:hlinkClick r:id="rId2"/>
                        </a:rPr>
                        <a:t>24/0520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dirty="0">
                          <a:solidFill>
                            <a:srgbClr val="000000"/>
                          </a:solidFill>
                          <a:effectLst/>
                          <a:latin typeface="+mn-lt"/>
                        </a:rPr>
                        <a:t>Discussion on DRU</a:t>
                      </a:r>
                    </a:p>
                  </a:txBody>
                  <a:tcPr marL="85725" marR="9525" marT="9525" marB="0" anchor="ctr"/>
                </a:tc>
                <a:tc>
                  <a:txBody>
                    <a:bodyPr/>
                    <a:lstStyle/>
                    <a:p>
                      <a:pPr algn="ctr" fontAlgn="ctr"/>
                      <a:r>
                        <a:rPr lang="en-US" sz="1000" b="0" i="0" u="none" strike="noStrike">
                          <a:solidFill>
                            <a:srgbClr val="000000"/>
                          </a:solidFill>
                          <a:effectLst/>
                          <a:latin typeface="+mn-lt"/>
                        </a:rPr>
                        <a:t>Mahmoud Kamel</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DRU</a:t>
                      </a:r>
                    </a:p>
                  </a:txBody>
                  <a:tcPr marL="9525" marR="9525" marT="9525" marB="0" anchor="b"/>
                </a:tc>
                <a:tc>
                  <a:txBody>
                    <a:bodyPr/>
                    <a:lstStyle/>
                    <a:p>
                      <a:pPr algn="ctr" fontAlgn="ctr"/>
                      <a:r>
                        <a:rPr lang="en-US" sz="1000" b="0" i="0" u="none" strike="noStrike" dirty="0">
                          <a:solidFill>
                            <a:srgbClr val="000000"/>
                          </a:solidFill>
                          <a:effectLst/>
                          <a:latin typeface="+mn-lt"/>
                        </a:rPr>
                        <a:t>PHY</a:t>
                      </a:r>
                    </a:p>
                  </a:txBody>
                  <a:tcPr marL="9525" marR="9525" marT="9525" marB="0" anchor="ctr"/>
                </a:tc>
                <a:extLst>
                  <a:ext uri="{0D108BD9-81ED-4DB2-BD59-A6C34878D82A}">
                    <a16:rowId xmlns:a16="http://schemas.microsoft.com/office/drawing/2014/main" val="3552950581"/>
                  </a:ext>
                </a:extLst>
              </a:tr>
              <a:tr h="278505">
                <a:tc>
                  <a:txBody>
                    <a:bodyPr/>
                    <a:lstStyle/>
                    <a:p>
                      <a:pPr algn="ctr" fontAlgn="ctr"/>
                      <a:r>
                        <a:rPr lang="en-US" sz="1000" b="0" i="0" u="none" strike="noStrike">
                          <a:solidFill>
                            <a:srgbClr val="FF0000"/>
                          </a:solidFill>
                          <a:effectLst/>
                          <a:latin typeface="+mn-lt"/>
                        </a:rPr>
                        <a:t>24/0072</a:t>
                      </a:r>
                    </a:p>
                  </a:txBody>
                  <a:tcPr marL="9525" marR="9525" marT="9525" marB="0" anchor="ctr"/>
                </a:tc>
                <a:tc>
                  <a:txBody>
                    <a:bodyPr/>
                    <a:lstStyle/>
                    <a:p>
                      <a:pPr algn="l" fontAlgn="ctr"/>
                      <a:r>
                        <a:rPr lang="en-US" sz="1000" b="0" i="0" u="none" strike="noStrike">
                          <a:solidFill>
                            <a:srgbClr val="000000"/>
                          </a:solidFill>
                          <a:effectLst/>
                          <a:latin typeface="+mn-lt"/>
                        </a:rPr>
                        <a:t>MAP channel access procedure</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none" strike="noStrike">
                          <a:solidFill>
                            <a:srgbClr val="FF0000"/>
                          </a:solidFill>
                          <a:effectLst/>
                          <a:latin typeface="+mn-lt"/>
                        </a:rPr>
                        <a:t>24/0522 </a:t>
                      </a:r>
                    </a:p>
                  </a:txBody>
                  <a:tcPr marL="9525" marR="9525" marT="9525" marB="0" anchor="ctr"/>
                </a:tc>
                <a:tc>
                  <a:txBody>
                    <a:bodyPr/>
                    <a:lstStyle/>
                    <a:p>
                      <a:pPr algn="l" fontAlgn="ctr"/>
                      <a:r>
                        <a:rPr lang="en-US" sz="1000" b="0" i="0" u="none" strike="noStrike">
                          <a:solidFill>
                            <a:srgbClr val="000000"/>
                          </a:solidFill>
                          <a:effectLst/>
                          <a:latin typeface="+mn-lt"/>
                        </a:rPr>
                        <a:t>MAP co-EDCA for edging STA</a:t>
                      </a:r>
                    </a:p>
                  </a:txBody>
                  <a:tcPr marL="85725" marR="9525" marT="9525" marB="0" anchor="ctr"/>
                </a:tc>
                <a:tc>
                  <a:txBody>
                    <a:bodyPr/>
                    <a:lstStyle/>
                    <a:p>
                      <a:pPr algn="ctr" fontAlgn="ctr"/>
                      <a:r>
                        <a:rPr lang="en-US" sz="1000" b="0" i="0" u="none" strike="noStrike">
                          <a:solidFill>
                            <a:srgbClr val="000000"/>
                          </a:solidFill>
                          <a:effectLst/>
                          <a:latin typeface="+mn-lt"/>
                        </a:rPr>
                        <a:t>Jay Yang</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US" sz="1000" b="0" i="0" u="none" strike="noStrike">
                          <a:solidFill>
                            <a:srgbClr val="FF0000"/>
                          </a:solidFill>
                          <a:effectLst/>
                          <a:latin typeface="+mn-lt"/>
                        </a:rPr>
                        <a:t>24/0523</a:t>
                      </a:r>
                    </a:p>
                  </a:txBody>
                  <a:tcPr marL="9525" marR="9525" marT="9525" marB="0" anchor="ctr"/>
                </a:tc>
                <a:tc>
                  <a:txBody>
                    <a:bodyPr/>
                    <a:lstStyle/>
                    <a:p>
                      <a:pPr algn="l" fontAlgn="ctr"/>
                      <a:r>
                        <a:rPr lang="en-US" sz="1000" b="0" i="0" u="none" strike="noStrike" dirty="0">
                          <a:solidFill>
                            <a:srgbClr val="000000"/>
                          </a:solidFill>
                          <a:effectLst/>
                          <a:latin typeface="+mn-lt"/>
                        </a:rPr>
                        <a:t> Channel Switching For Coordinating APs</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24/0524</a:t>
                      </a:r>
                    </a:p>
                  </a:txBody>
                  <a:tcPr marL="9525" marR="9525" marT="9525" marB="0" anchor="ctr"/>
                </a:tc>
                <a:tc>
                  <a:txBody>
                    <a:bodyPr/>
                    <a:lstStyle/>
                    <a:p>
                      <a:pPr algn="l" fontAlgn="ctr"/>
                      <a:r>
                        <a:rPr lang="en-US" sz="1000" b="0" i="0" u="none" strike="noStrike">
                          <a:solidFill>
                            <a:srgbClr val="000000"/>
                          </a:solidFill>
                          <a:effectLst/>
                          <a:latin typeface="+mn-lt"/>
                        </a:rPr>
                        <a:t>Multiple AP transmissions Using DRU</a:t>
                      </a:r>
                    </a:p>
                  </a:txBody>
                  <a:tcPr marL="85725" marR="9525" marT="9525" marB="0" anchor="ctr"/>
                </a:tc>
                <a:tc>
                  <a:txBody>
                    <a:bodyPr/>
                    <a:lstStyle/>
                    <a:p>
                      <a:pPr algn="ctr" fontAlgn="ctr"/>
                      <a:r>
                        <a:rPr lang="en-US" sz="1000" b="0" i="0" u="none" strike="noStrike">
                          <a:solidFill>
                            <a:srgbClr val="000000"/>
                          </a:solidFill>
                          <a:effectLst/>
                          <a:latin typeface="+mn-lt"/>
                        </a:rPr>
                        <a:t>Leonardo Lanante</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DRU</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ctr"/>
                      <a:r>
                        <a:rPr lang="en-US" sz="1000" b="0" i="0" u="none" strike="noStrike">
                          <a:solidFill>
                            <a:srgbClr val="FF0000"/>
                          </a:solidFill>
                          <a:effectLst/>
                          <a:latin typeface="+mn-lt"/>
                        </a:rPr>
                        <a:t>24/0470</a:t>
                      </a:r>
                    </a:p>
                  </a:txBody>
                  <a:tcPr marL="9525" marR="9525" marT="9525" marB="0" anchor="ctr"/>
                </a:tc>
                <a:tc>
                  <a:txBody>
                    <a:bodyPr/>
                    <a:lstStyle/>
                    <a:p>
                      <a:pPr algn="l" fontAlgn="ctr"/>
                      <a:r>
                        <a:rPr lang="en-US" sz="1000" b="0" i="0" u="none" strike="noStrike">
                          <a:solidFill>
                            <a:srgbClr val="000000"/>
                          </a:solidFill>
                          <a:effectLst/>
                          <a:latin typeface="+mn-lt"/>
                        </a:rPr>
                        <a:t>Rethinking Latency</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dirty="0">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Preemption</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24/0467</a:t>
                      </a:r>
                    </a:p>
                  </a:txBody>
                  <a:tcPr marL="9525" marR="9525" marT="9525" marB="0" anchor="b"/>
                </a:tc>
                <a:tc>
                  <a:txBody>
                    <a:bodyPr/>
                    <a:lstStyle/>
                    <a:p>
                      <a:pPr algn="l" fontAlgn="ctr"/>
                      <a:r>
                        <a:rPr lang="en-US" sz="1000" b="0" i="0" u="none" strike="noStrike">
                          <a:solidFill>
                            <a:srgbClr val="000000"/>
                          </a:solidFill>
                          <a:effectLst/>
                          <a:latin typeface="+mn-lt"/>
                        </a:rPr>
                        <a:t>Hip edca follow up legacy impact</a:t>
                      </a:r>
                    </a:p>
                  </a:txBody>
                  <a:tcPr marL="85725" marR="9525" marT="9525" marB="0" anchor="ctr"/>
                </a:tc>
                <a:tc>
                  <a:txBody>
                    <a:bodyPr/>
                    <a:lstStyle/>
                    <a:p>
                      <a:pPr algn="ctr" fontAlgn="ctr"/>
                      <a:r>
                        <a:rPr lang="en-US" sz="1000" b="0" i="0" u="none" strike="noStrike">
                          <a:solidFill>
                            <a:srgbClr val="000000"/>
                          </a:solidFill>
                          <a:effectLst/>
                          <a:latin typeface="+mn-lt"/>
                        </a:rPr>
                        <a:t>Dmitry Akhmetov</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Channel Access</a:t>
                      </a:r>
                    </a:p>
                  </a:txBody>
                  <a:tcPr marL="9525" marR="9525" marT="9525" marB="0" anchor="b"/>
                </a:tc>
                <a:tc>
                  <a:txBody>
                    <a:bodyPr/>
                    <a:lstStyle/>
                    <a:p>
                      <a:pPr algn="ctr" fontAlgn="ctr"/>
                      <a:r>
                        <a:rPr lang="en-US" sz="1000" b="0" i="0" u="none" strike="noStrike">
                          <a:solidFill>
                            <a:srgbClr val="000000"/>
                          </a:solidFill>
                          <a:effectLst/>
                          <a:latin typeface="+mn-lt"/>
                        </a:rPr>
                        <a:t>MAC</a:t>
                      </a:r>
                    </a:p>
                  </a:txBody>
                  <a:tcPr marL="9525" marR="9525" marT="9525" marB="0" anchor="ctr"/>
                </a:tc>
                <a:extLst>
                  <a:ext uri="{0D108BD9-81ED-4DB2-BD59-A6C34878D82A}">
                    <a16:rowId xmlns:a16="http://schemas.microsoft.com/office/drawing/2014/main" val="2916324636"/>
                  </a:ext>
                </a:extLst>
              </a:tr>
              <a:tr h="278505">
                <a:tc>
                  <a:txBody>
                    <a:bodyPr/>
                    <a:lstStyle/>
                    <a:p>
                      <a:pPr algn="ctr" fontAlgn="ctr"/>
                      <a:r>
                        <a:rPr lang="en-US" sz="1000" b="0" i="0" u="none" strike="noStrike">
                          <a:solidFill>
                            <a:srgbClr val="FF0000"/>
                          </a:solidFill>
                          <a:effectLst/>
                          <a:latin typeface="+mn-lt"/>
                        </a:rPr>
                        <a:t>24/0495</a:t>
                      </a:r>
                    </a:p>
                  </a:txBody>
                  <a:tcPr marL="9525" marR="9525" marT="9525" marB="0" anchor="ctr"/>
                </a:tc>
                <a:tc>
                  <a:txBody>
                    <a:bodyPr/>
                    <a:lstStyle/>
                    <a:p>
                      <a:pPr algn="l" fontAlgn="ctr"/>
                      <a:r>
                        <a:rPr lang="en-US" sz="1000" b="0" i="0" u="none" strike="noStrike">
                          <a:solidFill>
                            <a:srgbClr val="000000"/>
                          </a:solidFill>
                          <a:effectLst/>
                          <a:latin typeface="+mn-lt"/>
                        </a:rPr>
                        <a:t>Non-primary channel access (NPCA) - follow up</a:t>
                      </a:r>
                    </a:p>
                  </a:txBody>
                  <a:tcPr marL="85725" marR="9525" marT="9525" marB="0" anchor="ctr"/>
                </a:tc>
                <a:tc>
                  <a:txBody>
                    <a:bodyPr/>
                    <a:lstStyle/>
                    <a:p>
                      <a:pPr algn="ctr" fontAlgn="ctr"/>
                      <a:r>
                        <a:rPr lang="en-US" sz="1000" b="0" i="0" u="none" strike="noStrike">
                          <a:solidFill>
                            <a:srgbClr val="000000"/>
                          </a:solidFill>
                          <a:effectLst/>
                          <a:latin typeface="+mn-lt"/>
                        </a:rPr>
                        <a:t>Minyoung Park</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dirty="0">
                          <a:solidFill>
                            <a:srgbClr val="000000"/>
                          </a:solidFill>
                          <a:effectLst/>
                          <a:latin typeface="+mn-lt"/>
                        </a:rPr>
                        <a:t>NPCA</a:t>
                      </a:r>
                    </a:p>
                  </a:txBody>
                  <a:tcPr marL="9525" marR="9525" marT="9525" marB="0" anchor="b"/>
                </a:tc>
                <a:tc>
                  <a:txBody>
                    <a:bodyPr/>
                    <a:lstStyle/>
                    <a:p>
                      <a:pPr algn="ctr" fontAlgn="ctr"/>
                      <a:r>
                        <a:rPr lang="en-US" sz="1000" b="0" i="0" u="none" strike="noStrike" dirty="0">
                          <a:solidFill>
                            <a:srgbClr val="000000"/>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fontAlgn="ctr"/>
                      <a:r>
                        <a:rPr lang="en-US" sz="1000" b="0" i="0" u="none" strike="noStrike">
                          <a:solidFill>
                            <a:srgbClr val="FF0000"/>
                          </a:solidFill>
                          <a:effectLst/>
                          <a:latin typeface="+mn-lt"/>
                        </a:rPr>
                        <a:t>24/0525 </a:t>
                      </a:r>
                    </a:p>
                  </a:txBody>
                  <a:tcPr marL="9525" marR="9525" marT="9525" marB="0" anchor="ctr"/>
                </a:tc>
                <a:tc>
                  <a:txBody>
                    <a:bodyPr/>
                    <a:lstStyle/>
                    <a:p>
                      <a:pPr algn="l" fontAlgn="ctr"/>
                      <a:r>
                        <a:rPr lang="en-US" sz="1000" b="0" i="0" u="none" strike="noStrike">
                          <a:solidFill>
                            <a:srgbClr val="000000"/>
                          </a:solidFill>
                          <a:effectLst/>
                          <a:latin typeface="+mn-lt"/>
                        </a:rPr>
                        <a:t>MAC header/data integrity with relaxed receiver requirement</a:t>
                      </a:r>
                    </a:p>
                  </a:txBody>
                  <a:tcPr marL="85725" marR="9525" marT="9525" marB="0" anchor="ctr"/>
                </a:tc>
                <a:tc>
                  <a:txBody>
                    <a:bodyPr/>
                    <a:lstStyle/>
                    <a:p>
                      <a:pPr algn="ctr" fontAlgn="ctr"/>
                      <a:r>
                        <a:rPr lang="en-US" sz="1000" b="0" i="0" u="none" strike="noStrike">
                          <a:solidFill>
                            <a:srgbClr val="000000"/>
                          </a:solidFill>
                          <a:effectLst/>
                          <a:latin typeface="+mn-lt"/>
                        </a:rPr>
                        <a:t>Li-Hsiang Sun</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Header Security</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algn="l" fontAlgn="ct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744530055"/>
                  </a:ext>
                </a:extLst>
              </a:tr>
            </a:tbl>
          </a:graphicData>
        </a:graphic>
      </p:graphicFrame>
    </p:spTree>
    <p:extLst>
      <p:ext uri="{BB962C8B-B14F-4D97-AF65-F5344CB8AC3E}">
        <p14:creationId xmlns:p14="http://schemas.microsoft.com/office/powerpoint/2010/main" val="950174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14114427"/>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sng" strike="noStrike">
                          <a:solidFill>
                            <a:srgbClr val="0563C1"/>
                          </a:solidFill>
                          <a:effectLst/>
                          <a:latin typeface="+mn-lt"/>
                          <a:hlinkClick r:id="rId2"/>
                        </a:rPr>
                        <a:t>24/0508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Extended 6 GHz channelization</a:t>
                      </a:r>
                    </a:p>
                  </a:txBody>
                  <a:tcPr marL="85725" marR="9525" marT="9525" marB="0" anchor="ctr"/>
                </a:tc>
                <a:tc>
                  <a:txBody>
                    <a:bodyPr/>
                    <a:lstStyle/>
                    <a:p>
                      <a:pPr algn="ctr" fontAlgn="ctr"/>
                      <a:r>
                        <a:rPr lang="en-US" sz="1000" b="0" i="0" u="none" strike="noStrike">
                          <a:solidFill>
                            <a:srgbClr val="000000"/>
                          </a:solidFill>
                          <a:effectLst/>
                          <a:latin typeface="+mn-lt"/>
                        </a:rPr>
                        <a:t>Thomas Derham</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Channelization</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ctr"/>
                      <a:r>
                        <a:rPr lang="en-US" sz="1000" b="0" i="0" u="none" strike="noStrike">
                          <a:solidFill>
                            <a:srgbClr val="FF0000"/>
                          </a:solidFill>
                          <a:effectLst/>
                          <a:latin typeface="+mn-lt"/>
                        </a:rPr>
                        <a:t>24/0423</a:t>
                      </a:r>
                    </a:p>
                  </a:txBody>
                  <a:tcPr marL="9525" marR="9525" marT="9525" marB="0" anchor="ctr"/>
                </a:tc>
                <a:tc>
                  <a:txBody>
                    <a:bodyPr/>
                    <a:lstStyle/>
                    <a:p>
                      <a:pPr algn="l" fontAlgn="ctr"/>
                      <a:r>
                        <a:rPr lang="en-US" sz="1000" b="0" i="0" u="none" strike="noStrike">
                          <a:solidFill>
                            <a:srgbClr val="000000"/>
                          </a:solidFill>
                          <a:effectLst/>
                          <a:latin typeface="+mn-lt"/>
                        </a:rPr>
                        <a:t>NAV Rules in C-TDMA</a:t>
                      </a:r>
                    </a:p>
                  </a:txBody>
                  <a:tcPr marL="85725" marR="9525" marT="9525" marB="0" anchor="ctr"/>
                </a:tc>
                <a:tc>
                  <a:txBody>
                    <a:bodyPr/>
                    <a:lstStyle/>
                    <a:p>
                      <a:pPr algn="ctr" fontAlgn="ctr"/>
                      <a:r>
                        <a:rPr lang="en-US" sz="1000" b="0" i="0" u="none" strike="noStrike">
                          <a:solidFill>
                            <a:srgbClr val="000000"/>
                          </a:solidFill>
                          <a:effectLst/>
                          <a:latin typeface="+mn-lt"/>
                        </a:rPr>
                        <a:t>Sanket Kalamkar</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C-TDMA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sng" strike="noStrike">
                          <a:solidFill>
                            <a:srgbClr val="0563C1"/>
                          </a:solidFill>
                          <a:effectLst/>
                          <a:latin typeface="+mn-lt"/>
                          <a:hlinkClick r:id="rId3"/>
                        </a:rPr>
                        <a:t>24/0529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Coordinated Spatial Reuse discussion</a:t>
                      </a:r>
                    </a:p>
                  </a:txBody>
                  <a:tcPr marL="85725" marR="9525" marT="9525" marB="0" anchor="ctr"/>
                </a:tc>
                <a:tc>
                  <a:txBody>
                    <a:bodyPr/>
                    <a:lstStyle/>
                    <a:p>
                      <a:pPr algn="ctr" fontAlgn="ctr"/>
                      <a:r>
                        <a:rPr lang="en-US" sz="1000" b="0" i="0" u="none" strike="noStrike">
                          <a:solidFill>
                            <a:srgbClr val="000000"/>
                          </a:solidFill>
                          <a:effectLst/>
                          <a:latin typeface="+mn-lt"/>
                        </a:rPr>
                        <a:t>Yusuke Tanaka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C-SR</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883746937"/>
                  </a:ext>
                </a:extLst>
              </a:tr>
              <a:tr h="304707">
                <a:tc>
                  <a:txBody>
                    <a:bodyPr/>
                    <a:lstStyle/>
                    <a:p>
                      <a:pPr algn="ctr" fontAlgn="ctr"/>
                      <a:r>
                        <a:rPr lang="en-US" sz="1000" b="0" i="0" u="sng" strike="noStrike">
                          <a:solidFill>
                            <a:srgbClr val="0563C1"/>
                          </a:solidFill>
                          <a:effectLst/>
                          <a:latin typeface="+mn-lt"/>
                          <a:hlinkClick r:id="rId4"/>
                        </a:rPr>
                        <a:t>24/0530</a:t>
                      </a:r>
                      <a:endParaRPr lang="en-US" sz="1000" b="0" i="0" u="sng" strike="noStrike">
                        <a:solidFill>
                          <a:srgbClr val="0563C1"/>
                        </a:solidFill>
                        <a:effectLst/>
                        <a:latin typeface="+mn-lt"/>
                      </a:endParaRPr>
                    </a:p>
                  </a:txBody>
                  <a:tcPr marL="9525" marR="9525" marT="9525" marB="0" anchor="ctr"/>
                </a:tc>
                <a:tc>
                  <a:txBody>
                    <a:bodyPr/>
                    <a:lstStyle/>
                    <a:p>
                      <a:pPr algn="l" fontAlgn="ctr"/>
                      <a:r>
                        <a:rPr lang="en-US" sz="1000" b="0" i="0" u="none" strike="noStrike">
                          <a:solidFill>
                            <a:srgbClr val="000000"/>
                          </a:solidFill>
                          <a:effectLst/>
                          <a:latin typeface="+mn-lt"/>
                        </a:rPr>
                        <a:t>Indication of 11bn Feature Set</a:t>
                      </a:r>
                    </a:p>
                  </a:txBody>
                  <a:tcPr marL="85725" marR="9525" marT="9525" marB="0" anchor="ctr"/>
                </a:tc>
                <a:tc>
                  <a:txBody>
                    <a:bodyPr/>
                    <a:lstStyle/>
                    <a:p>
                      <a:pPr algn="ctr" fontAlgn="ctr"/>
                      <a:r>
                        <a:rPr lang="en-US" sz="1000" b="0" i="0" u="none" strike="noStrike">
                          <a:solidFill>
                            <a:srgbClr val="000000"/>
                          </a:solidFill>
                          <a:effectLst/>
                          <a:latin typeface="+mn-lt"/>
                        </a:rPr>
                        <a:t>Akira Kishida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24/0396</a:t>
                      </a:r>
                    </a:p>
                  </a:txBody>
                  <a:tcPr marL="9525" marR="9525" marT="9525" marB="0" anchor="b"/>
                </a:tc>
                <a:tc>
                  <a:txBody>
                    <a:bodyPr/>
                    <a:lstStyle/>
                    <a:p>
                      <a:pPr algn="l" fontAlgn="ctr"/>
                      <a:r>
                        <a:rPr lang="en-US" sz="1000" b="0" i="0" u="none" strike="noStrike">
                          <a:solidFill>
                            <a:srgbClr val="000000"/>
                          </a:solidFill>
                          <a:effectLst/>
                          <a:latin typeface="+mn-lt"/>
                        </a:rPr>
                        <a:t>Seamless roaming within a mobility domain - follow up</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US" sz="1000" b="0" i="0" u="none" strike="noStrike">
                          <a:solidFill>
                            <a:srgbClr val="FF0000"/>
                          </a:solidFill>
                          <a:effectLst/>
                          <a:latin typeface="+mn-lt"/>
                        </a:rPr>
                        <a:t>24/0398</a:t>
                      </a:r>
                    </a:p>
                  </a:txBody>
                  <a:tcPr marL="9525" marR="9525" marT="9525" marB="0" anchor="ctr"/>
                </a:tc>
                <a:tc>
                  <a:txBody>
                    <a:bodyPr/>
                    <a:lstStyle/>
                    <a:p>
                      <a:pPr algn="l" fontAlgn="ctr"/>
                      <a:r>
                        <a:rPr lang="en-US" sz="1000" b="0" i="0" u="none" strike="noStrike">
                          <a:solidFill>
                            <a:srgbClr val="000000"/>
                          </a:solidFill>
                          <a:effectLst/>
                          <a:latin typeface="+mn-lt"/>
                        </a:rPr>
                        <a:t> Coordinated roaming through target AP MLD</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24/0397</a:t>
                      </a:r>
                    </a:p>
                  </a:txBody>
                  <a:tcPr marL="9525" marR="9525" marT="9525" marB="0" anchor="b"/>
                </a:tc>
                <a:tc>
                  <a:txBody>
                    <a:bodyPr/>
                    <a:lstStyle/>
                    <a:p>
                      <a:pPr algn="l" fontAlgn="ctr"/>
                      <a:r>
                        <a:rPr lang="en-US" sz="1000" b="0" i="0" u="none" strike="noStrike">
                          <a:solidFill>
                            <a:srgbClr val="000000"/>
                          </a:solidFill>
                          <a:effectLst/>
                          <a:latin typeface="+mn-lt"/>
                        </a:rPr>
                        <a:t>Support for end-to-end QoS</a:t>
                      </a:r>
                    </a:p>
                  </a:txBody>
                  <a:tcPr marL="85725" marR="9525" marT="9525" marB="0" anchor="ctr"/>
                </a:tc>
                <a:tc>
                  <a:txBody>
                    <a:bodyPr/>
                    <a:lstStyle/>
                    <a:p>
                      <a:pPr algn="ctr" fontAlgn="ctr"/>
                      <a:r>
                        <a:rPr lang="en-US" sz="1000" b="0" i="0" u="none" strike="noStrike">
                          <a:solidFill>
                            <a:srgbClr val="000000"/>
                          </a:solidFill>
                          <a:effectLst/>
                          <a:latin typeface="+mn-lt"/>
                        </a:rPr>
                        <a:t>Binita Gupta</a:t>
                      </a:r>
                    </a:p>
                  </a:txBody>
                  <a:tcPr marL="9525" marR="9525" marT="9525" marB="0" anchor="ctr"/>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QoS</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sng" strike="noStrike">
                          <a:solidFill>
                            <a:srgbClr val="0563C1"/>
                          </a:solidFill>
                          <a:effectLst/>
                          <a:latin typeface="+mn-lt"/>
                          <a:hlinkClick r:id="rId5"/>
                        </a:rPr>
                        <a:t>24/0518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Troubleshooting Metrics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sng" strike="noStrike">
                          <a:solidFill>
                            <a:srgbClr val="0563C1"/>
                          </a:solidFill>
                          <a:effectLst/>
                          <a:latin typeface="+mn-lt"/>
                          <a:hlinkClick r:id="rId6"/>
                        </a:rPr>
                        <a:t>24/0519</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Ping Pong Warning For UHR</a:t>
                      </a:r>
                    </a:p>
                  </a:txBody>
                  <a:tcPr marL="85725" marR="9525" marT="9525" marB="0" anchor="ctr"/>
                </a:tc>
                <a:tc>
                  <a:txBody>
                    <a:bodyPr/>
                    <a:lstStyle/>
                    <a:p>
                      <a:pPr algn="ctr" fontAlgn="b"/>
                      <a:r>
                        <a:rPr lang="en-US" sz="1000" b="0" i="0" u="none" strike="noStrike">
                          <a:solidFill>
                            <a:srgbClr val="000000"/>
                          </a:solidFill>
                          <a:effectLst/>
                          <a:latin typeface="+mn-lt"/>
                        </a:rPr>
                        <a:t>Jerome Henry</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Stats Reporting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a:solidFill>
                            <a:srgbClr val="FF0000"/>
                          </a:solidFill>
                          <a:effectLst/>
                          <a:latin typeface="+mn-lt"/>
                        </a:rPr>
                        <a:t>24/0531</a:t>
                      </a:r>
                    </a:p>
                  </a:txBody>
                  <a:tcPr marL="9525" marR="9525" marT="9525" marB="0" anchor="b"/>
                </a:tc>
                <a:tc>
                  <a:txBody>
                    <a:bodyPr/>
                    <a:lstStyle/>
                    <a:p>
                      <a:pPr algn="l" fontAlgn="ctr"/>
                      <a:r>
                        <a:rPr lang="en-US" sz="1000" b="0" i="0" u="none" strike="noStrike">
                          <a:solidFill>
                            <a:srgbClr val="000000"/>
                          </a:solidFill>
                          <a:effectLst/>
                          <a:latin typeface="+mn-lt"/>
                        </a:rPr>
                        <a:t>Buffer Status for Low Latency</a:t>
                      </a:r>
                    </a:p>
                  </a:txBody>
                  <a:tcPr marL="85725" marR="9525" marT="9525" marB="0" anchor="ctr"/>
                </a:tc>
                <a:tc>
                  <a:txBody>
                    <a:bodyPr/>
                    <a:lstStyle/>
                    <a:p>
                      <a:pPr algn="ctr" fontAlgn="b"/>
                      <a:r>
                        <a:rPr lang="en-US" sz="1000" b="0" i="0" u="none" strike="noStrike">
                          <a:solidFill>
                            <a:srgbClr val="000000"/>
                          </a:solidFill>
                          <a:effectLst/>
                          <a:latin typeface="+mn-lt"/>
                        </a:rPr>
                        <a:t>Liangxiao Xin</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Feedback</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671006229"/>
                  </a:ext>
                </a:extLst>
              </a:tr>
            </a:tbl>
          </a:graphicData>
        </a:graphic>
      </p:graphicFrame>
    </p:spTree>
    <p:extLst>
      <p:ext uri="{BB962C8B-B14F-4D97-AF65-F5344CB8AC3E}">
        <p14:creationId xmlns:p14="http://schemas.microsoft.com/office/powerpoint/2010/main" val="35330025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39260037"/>
              </p:ext>
            </p:extLst>
          </p:nvPr>
        </p:nvGraphicFramePr>
        <p:xfrm>
          <a:off x="851217" y="1587465"/>
          <a:ext cx="7736268" cy="345126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mn-lt"/>
                        </a:rPr>
                        <a:t>24/0440</a:t>
                      </a:r>
                    </a:p>
                  </a:txBody>
                  <a:tcPr marL="9525" marR="9525" marT="9525" marB="0" anchor="b"/>
                </a:tc>
                <a:tc>
                  <a:txBody>
                    <a:bodyPr/>
                    <a:lstStyle/>
                    <a:p>
                      <a:pPr algn="l" fontAlgn="ctr"/>
                      <a:r>
                        <a:rPr lang="en-US" sz="1000" b="0" i="0" u="none" strike="noStrike">
                          <a:solidFill>
                            <a:srgbClr val="000000"/>
                          </a:solidFill>
                          <a:effectLst/>
                          <a:latin typeface="+mn-lt"/>
                        </a:rPr>
                        <a:t>DPWiFi for IEEE802.11bn WMAN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mn-lt"/>
                        </a:rPr>
                        <a:t>24/0532</a:t>
                      </a:r>
                    </a:p>
                  </a:txBody>
                  <a:tcPr marL="9525" marR="9525" marT="9525" marB="0" anchor="b"/>
                </a:tc>
                <a:tc>
                  <a:txBody>
                    <a:bodyPr/>
                    <a:lstStyle/>
                    <a:p>
                      <a:pPr algn="l" fontAlgn="ctr"/>
                      <a:r>
                        <a:rPr lang="en-US" sz="1000" b="0" i="0" u="none" strike="noStrike">
                          <a:solidFill>
                            <a:srgbClr val="000000"/>
                          </a:solidFill>
                          <a:effectLst/>
                          <a:latin typeface="+mn-lt"/>
                        </a:rPr>
                        <a:t>WMAN vs WLAN TGbn</a:t>
                      </a:r>
                    </a:p>
                  </a:txBody>
                  <a:tcPr marL="85725" marR="9525" marT="9525" marB="0" anchor="ctr"/>
                </a:tc>
                <a:tc>
                  <a:txBody>
                    <a:bodyPr/>
                    <a:lstStyle/>
                    <a:p>
                      <a:pPr algn="ctr" fontAlgn="b"/>
                      <a:r>
                        <a:rPr lang="en-US" sz="1000" b="0" i="0" u="none" strike="noStrike">
                          <a:solidFill>
                            <a:srgbClr val="000000"/>
                          </a:solidFill>
                          <a:effectLst/>
                          <a:latin typeface="+mn-lt"/>
                        </a:rPr>
                        <a:t>Carlos Rios</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Misc.</a:t>
                      </a:r>
                    </a:p>
                  </a:txBody>
                  <a:tcPr marL="9525" marR="9525" marT="9525" marB="0" anchor="b"/>
                </a:tc>
                <a:tc>
                  <a:txBody>
                    <a:bodyPr/>
                    <a:lstStyle/>
                    <a:p>
                      <a:pPr algn="ctr" fontAlgn="b"/>
                      <a:r>
                        <a:rPr lang="en-US" sz="10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a:solidFill>
                            <a:srgbClr val="FF0000"/>
                          </a:solidFill>
                          <a:effectLst/>
                          <a:latin typeface="+mn-lt"/>
                        </a:rPr>
                        <a:t>24/0535</a:t>
                      </a:r>
                    </a:p>
                  </a:txBody>
                  <a:tcPr marL="9525" marR="9525" marT="9525" marB="0" anchor="b"/>
                </a:tc>
                <a:tc>
                  <a:txBody>
                    <a:bodyPr/>
                    <a:lstStyle/>
                    <a:p>
                      <a:pPr algn="l" fontAlgn="ctr"/>
                      <a:r>
                        <a:rPr lang="en-US" sz="1000" b="0" i="0" u="none" strike="noStrike">
                          <a:solidFill>
                            <a:srgbClr val="000000"/>
                          </a:solidFill>
                          <a:effectLst/>
                          <a:latin typeface="+mn-lt"/>
                        </a:rPr>
                        <a:t>Trigger, BA, and BAR Protection follow up</a:t>
                      </a:r>
                    </a:p>
                  </a:txBody>
                  <a:tcPr marL="85725" marR="9525" marT="9525" marB="0" anchor="ctr"/>
                </a:tc>
                <a:tc>
                  <a:txBody>
                    <a:bodyPr/>
                    <a:lstStyle/>
                    <a:p>
                      <a:pPr algn="ctr" fontAlgn="b"/>
                      <a:r>
                        <a:rPr lang="en-US" sz="1000" b="0" i="0" u="none" strike="noStrike">
                          <a:solidFill>
                            <a:srgbClr val="000000"/>
                          </a:solidFill>
                          <a:effectLst/>
                          <a:latin typeface="+mn-lt"/>
                        </a:rPr>
                        <a:t>Po-kai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Security</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83746937"/>
                  </a:ext>
                </a:extLst>
              </a:tr>
              <a:tr h="304707">
                <a:tc>
                  <a:txBody>
                    <a:bodyPr/>
                    <a:lstStyle/>
                    <a:p>
                      <a:pPr algn="ctr" fontAlgn="b"/>
                      <a:r>
                        <a:rPr lang="en-US" sz="1000" b="0" i="0" u="sng" strike="noStrike">
                          <a:solidFill>
                            <a:srgbClr val="0563C1"/>
                          </a:solidFill>
                          <a:effectLst/>
                          <a:latin typeface="+mn-lt"/>
                          <a:hlinkClick r:id="rId2"/>
                        </a:rPr>
                        <a:t>24/0538</a:t>
                      </a:r>
                      <a:endParaRPr lang="en-US" sz="1000" b="0" i="0" u="sng" strike="noStrike">
                        <a:solidFill>
                          <a:srgbClr val="0563C1"/>
                        </a:solidFill>
                        <a:effectLst/>
                        <a:latin typeface="+mn-lt"/>
                      </a:endParaRPr>
                    </a:p>
                  </a:txBody>
                  <a:tcPr marL="9525" marR="9525" marT="9525" marB="0" anchor="b"/>
                </a:tc>
                <a:tc>
                  <a:txBody>
                    <a:bodyPr/>
                    <a:lstStyle/>
                    <a:p>
                      <a:pPr algn="l" fontAlgn="ctr"/>
                      <a:r>
                        <a:rPr lang="en-US" sz="1000" b="0" i="0" u="none" strike="noStrike">
                          <a:solidFill>
                            <a:srgbClr val="000000"/>
                          </a:solidFill>
                          <a:effectLst/>
                          <a:latin typeface="+mn-lt"/>
                        </a:rPr>
                        <a:t>SP-based non-primary-channel-access </a:t>
                      </a:r>
                    </a:p>
                  </a:txBody>
                  <a:tcPr marL="85725" marR="9525" marT="9525" marB="0" anchor="ctr"/>
                </a:tc>
                <a:tc>
                  <a:txBody>
                    <a:bodyPr/>
                    <a:lstStyle/>
                    <a:p>
                      <a:pPr algn="ctr" fontAlgn="b"/>
                      <a:r>
                        <a:rPr lang="en-US" sz="1000" b="0" i="0" u="none" strike="noStrike">
                          <a:solidFill>
                            <a:srgbClr val="000000"/>
                          </a:solidFill>
                          <a:effectLst/>
                          <a:latin typeface="+mn-lt"/>
                        </a:rPr>
                        <a:t>Yue Zhao</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NPCA</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92591871"/>
                  </a:ext>
                </a:extLst>
              </a:tr>
              <a:tr h="304707">
                <a:tc>
                  <a:txBody>
                    <a:bodyPr/>
                    <a:lstStyle/>
                    <a:p>
                      <a:pPr algn="ctr" fontAlgn="b"/>
                      <a:r>
                        <a:rPr lang="en-US" sz="1000" b="0" i="0" u="none" strike="noStrike">
                          <a:solidFill>
                            <a:srgbClr val="FF0000"/>
                          </a:solidFill>
                          <a:effectLst/>
                          <a:latin typeface="+mn-lt"/>
                        </a:rPr>
                        <a:t>24/0460</a:t>
                      </a:r>
                    </a:p>
                  </a:txBody>
                  <a:tcPr marL="9525" marR="9525" marT="9525" marB="0" anchor="b"/>
                </a:tc>
                <a:tc>
                  <a:txBody>
                    <a:bodyPr/>
                    <a:lstStyle/>
                    <a:p>
                      <a:pPr algn="l" fontAlgn="ctr"/>
                      <a:r>
                        <a:rPr lang="en-US" sz="1000" b="0" i="0" u="none" strike="noStrike">
                          <a:solidFill>
                            <a:srgbClr val="000000"/>
                          </a:solidFill>
                          <a:effectLst/>
                          <a:latin typeface="+mn-lt"/>
                        </a:rPr>
                        <a:t>Low Power and Long Range Preamble Follow Up</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028515828"/>
                  </a:ext>
                </a:extLst>
              </a:tr>
              <a:tr h="278505">
                <a:tc>
                  <a:txBody>
                    <a:bodyPr/>
                    <a:lstStyle/>
                    <a:p>
                      <a:pPr algn="ctr" fontAlgn="b"/>
                      <a:r>
                        <a:rPr lang="en-US" sz="1000" b="0" i="0" u="none" strike="noStrike">
                          <a:solidFill>
                            <a:srgbClr val="FF0000"/>
                          </a:solidFill>
                          <a:effectLst/>
                          <a:latin typeface="+mn-lt"/>
                        </a:rPr>
                        <a:t>24/0461</a:t>
                      </a:r>
                    </a:p>
                  </a:txBody>
                  <a:tcPr marL="9525" marR="9525" marT="9525" marB="0" anchor="b"/>
                </a:tc>
                <a:tc>
                  <a:txBody>
                    <a:bodyPr/>
                    <a:lstStyle/>
                    <a:p>
                      <a:pPr algn="l" fontAlgn="ctr"/>
                      <a:r>
                        <a:rPr lang="en-US" sz="1000" b="0" i="0" u="none" strike="noStrike">
                          <a:solidFill>
                            <a:srgbClr val="000000"/>
                          </a:solidFill>
                          <a:effectLst/>
                          <a:latin typeface="+mn-lt"/>
                        </a:rPr>
                        <a:t>Vendor specific PHY Options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Preamble</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132966080"/>
                  </a:ext>
                </a:extLst>
              </a:tr>
              <a:tr h="278505">
                <a:tc>
                  <a:txBody>
                    <a:bodyPr/>
                    <a:lstStyle/>
                    <a:p>
                      <a:pPr algn="ctr" fontAlgn="b"/>
                      <a:r>
                        <a:rPr lang="en-US" sz="1000" b="0" i="0" u="none" strike="noStrike">
                          <a:solidFill>
                            <a:srgbClr val="FF0000"/>
                          </a:solidFill>
                          <a:effectLst/>
                          <a:latin typeface="+mn-lt"/>
                        </a:rPr>
                        <a:t>24/0462</a:t>
                      </a:r>
                    </a:p>
                  </a:txBody>
                  <a:tcPr marL="9525" marR="9525" marT="9525" marB="0" anchor="b"/>
                </a:tc>
                <a:tc>
                  <a:txBody>
                    <a:bodyPr/>
                    <a:lstStyle/>
                    <a:p>
                      <a:pPr algn="l" fontAlgn="ctr"/>
                      <a:r>
                        <a:rPr lang="en-US" sz="1000" b="0" i="0" u="none" strike="noStrike">
                          <a:solidFill>
                            <a:srgbClr val="000000"/>
                          </a:solidFill>
                          <a:effectLst/>
                          <a:latin typeface="+mn-lt"/>
                        </a:rPr>
                        <a:t>MAPC SPs</a:t>
                      </a:r>
                    </a:p>
                  </a:txBody>
                  <a:tcPr marL="85725" marR="9525" marT="9525" marB="0" anchor="ctr"/>
                </a:tc>
                <a:tc>
                  <a:txBody>
                    <a:bodyPr/>
                    <a:lstStyle/>
                    <a:p>
                      <a:pPr algn="ctr" fontAlgn="b"/>
                      <a:r>
                        <a:rPr lang="en-US" sz="1000" b="0" i="0" u="none" strike="noStrike">
                          <a:solidFill>
                            <a:srgbClr val="000000"/>
                          </a:solidFill>
                          <a:effectLst/>
                          <a:latin typeface="+mn-lt"/>
                        </a:rPr>
                        <a:t>Brian Hart</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MAP</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1257898"/>
                  </a:ext>
                </a:extLst>
              </a:tr>
              <a:tr h="304707">
                <a:tc>
                  <a:txBody>
                    <a:bodyPr/>
                    <a:lstStyle/>
                    <a:p>
                      <a:pPr algn="ctr" fontAlgn="b"/>
                      <a:r>
                        <a:rPr lang="en-US" sz="1000" b="0" i="0" u="none" strike="noStrike">
                          <a:solidFill>
                            <a:srgbClr val="FF0000"/>
                          </a:solidFill>
                          <a:effectLst/>
                          <a:latin typeface="+mn-lt"/>
                        </a:rPr>
                        <a:t>24/0534</a:t>
                      </a:r>
                    </a:p>
                  </a:txBody>
                  <a:tcPr marL="9525" marR="9525" marT="9525" marB="0" anchor="b"/>
                </a:tc>
                <a:tc>
                  <a:txBody>
                    <a:bodyPr/>
                    <a:lstStyle/>
                    <a:p>
                      <a:pPr algn="l" fontAlgn="ctr"/>
                      <a:r>
                        <a:rPr lang="en-US" sz="1000" b="0" i="0" u="none" strike="noStrike">
                          <a:solidFill>
                            <a:srgbClr val="000000"/>
                          </a:solidFill>
                          <a:effectLst/>
                          <a:latin typeface="+mn-lt"/>
                        </a:rPr>
                        <a:t>LPI Static Preamble Puncturing</a:t>
                      </a:r>
                    </a:p>
                  </a:txBody>
                  <a:tcPr marL="85725" marR="9525" marT="9525" marB="0" anchor="ctr"/>
                </a:tc>
                <a:tc>
                  <a:txBody>
                    <a:bodyPr/>
                    <a:lstStyle/>
                    <a:p>
                      <a:pPr algn="ctr" fontAlgn="b"/>
                      <a:r>
                        <a:rPr lang="en-US" sz="1000" b="0" i="0" u="none" strike="noStrike">
                          <a:solidFill>
                            <a:srgbClr val="000000"/>
                          </a:solidFill>
                          <a:effectLst/>
                          <a:latin typeface="+mn-lt"/>
                        </a:rPr>
                        <a:t>Pelin Salem</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CCA</a:t>
                      </a:r>
                    </a:p>
                  </a:txBody>
                  <a:tcPr marL="9525" marR="9525" marT="9525" marB="0" anchor="b"/>
                </a:tc>
                <a:tc>
                  <a:txBody>
                    <a:bodyPr/>
                    <a:lstStyle/>
                    <a:p>
                      <a:pPr algn="ctr" fontAlgn="b"/>
                      <a:r>
                        <a:rPr lang="en-US" sz="10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16324636"/>
                  </a:ext>
                </a:extLst>
              </a:tr>
              <a:tr h="278505">
                <a:tc>
                  <a:txBody>
                    <a:bodyPr/>
                    <a:lstStyle/>
                    <a:p>
                      <a:pPr algn="ctr" fontAlgn="b"/>
                      <a:r>
                        <a:rPr lang="en-US" sz="1000" b="0" i="0" u="none" strike="noStrike">
                          <a:solidFill>
                            <a:srgbClr val="FF0000"/>
                          </a:solidFill>
                          <a:effectLst/>
                          <a:latin typeface="+mn-lt"/>
                        </a:rPr>
                        <a:t>24/0480</a:t>
                      </a:r>
                    </a:p>
                  </a:txBody>
                  <a:tcPr marL="9525" marR="9525" marT="9525" marB="0" anchor="b"/>
                </a:tc>
                <a:tc>
                  <a:txBody>
                    <a:bodyPr/>
                    <a:lstStyle/>
                    <a:p>
                      <a:pPr algn="l" fontAlgn="ctr"/>
                      <a:r>
                        <a:rPr lang="en-US" sz="1000" b="0" i="0" u="none" strike="noStrike">
                          <a:solidFill>
                            <a:srgbClr val="000000"/>
                          </a:solidFill>
                          <a:effectLst/>
                          <a:latin typeface="+mn-lt"/>
                        </a:rPr>
                        <a:t>Details on Context Transfer and Data Forwarding under FT Protocol</a:t>
                      </a:r>
                    </a:p>
                  </a:txBody>
                  <a:tcPr marL="85725" marR="9525" marT="9525" marB="0" anchor="ctr"/>
                </a:tc>
                <a:tc>
                  <a:txBody>
                    <a:bodyPr/>
                    <a:lstStyle/>
                    <a:p>
                      <a:pPr algn="ctr" fontAlgn="b"/>
                      <a:r>
                        <a:rPr lang="en-US" sz="1000" b="0" i="0" u="none" strike="noStrike">
                          <a:solidFill>
                            <a:srgbClr val="000000"/>
                          </a:solidFill>
                          <a:effectLst/>
                          <a:latin typeface="+mn-lt"/>
                        </a:rPr>
                        <a:t>Guogang Huang</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Roaming</a:t>
                      </a:r>
                    </a:p>
                  </a:txBody>
                  <a:tcPr marL="9525" marR="9525" marT="9525" marB="0" anchor="b"/>
                </a:tc>
                <a:tc>
                  <a:txBody>
                    <a:bodyPr/>
                    <a:lstStyle/>
                    <a:p>
                      <a:pPr algn="ctr" fontAlgn="b"/>
                      <a:r>
                        <a:rPr lang="en-US" sz="10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00276103"/>
                  </a:ext>
                </a:extLst>
              </a:tr>
              <a:tr h="278505">
                <a:tc>
                  <a:txBody>
                    <a:bodyPr/>
                    <a:lstStyle/>
                    <a:p>
                      <a:pPr algn="ctr" fontAlgn="b"/>
                      <a:r>
                        <a:rPr lang="en-US" sz="1000" b="0" i="0" u="none" strike="noStrike" dirty="0">
                          <a:solidFill>
                            <a:srgbClr val="FF0000"/>
                          </a:solidFill>
                          <a:effectLst/>
                          <a:latin typeface="+mn-lt"/>
                        </a:rPr>
                        <a:t>24/0544</a:t>
                      </a:r>
                    </a:p>
                  </a:txBody>
                  <a:tcPr marL="9525" marR="9525" marT="9525" marB="0" anchor="b"/>
                </a:tc>
                <a:tc>
                  <a:txBody>
                    <a:bodyPr/>
                    <a:lstStyle/>
                    <a:p>
                      <a:pPr algn="l" fontAlgn="ctr"/>
                      <a:r>
                        <a:rPr lang="en-US" sz="1000" b="0" i="0" u="none" strike="noStrike" dirty="0">
                          <a:solidFill>
                            <a:srgbClr val="000000"/>
                          </a:solidFill>
                          <a:effectLst/>
                          <a:latin typeface="+mn-lt"/>
                        </a:rPr>
                        <a:t>Power Save Protocols for UHR - follow up</a:t>
                      </a:r>
                    </a:p>
                  </a:txBody>
                  <a:tcPr marL="85725" marR="9525" marT="9525" marB="0" anchor="ctr"/>
                </a:tc>
                <a:tc>
                  <a:txBody>
                    <a:bodyPr/>
                    <a:lstStyle/>
                    <a:p>
                      <a:pPr algn="ctr" fontAlgn="b"/>
                      <a:r>
                        <a:rPr lang="en-US" sz="1000" b="0" i="0" u="none" strike="noStrike">
                          <a:solidFill>
                            <a:srgbClr val="000000"/>
                          </a:solidFill>
                          <a:effectLst/>
                          <a:latin typeface="+mn-lt"/>
                        </a:rPr>
                        <a:t>Sherief Helwa </a:t>
                      </a:r>
                    </a:p>
                  </a:txBody>
                  <a:tcPr marL="9525" marR="9525" marT="9525" marB="0" anchor="b"/>
                </a:tc>
                <a:tc>
                  <a:txBody>
                    <a:bodyPr/>
                    <a:lstStyle/>
                    <a:p>
                      <a:pPr algn="ctr" fontAlgn="ctr"/>
                      <a:r>
                        <a:rPr lang="en-US" sz="1000" b="0" i="0" u="none" strike="noStrike">
                          <a:solidFill>
                            <a:srgbClr val="000000"/>
                          </a:solidFill>
                          <a:effectLst/>
                          <a:latin typeface="+mn-lt"/>
                        </a:rPr>
                        <a:t>Pending</a:t>
                      </a:r>
                    </a:p>
                  </a:txBody>
                  <a:tcPr marL="9525" marR="9525" marT="9525" marB="0" anchor="ctr"/>
                </a:tc>
                <a:tc>
                  <a:txBody>
                    <a:bodyPr/>
                    <a:lstStyle/>
                    <a:p>
                      <a:pPr algn="l" fontAlgn="b"/>
                      <a:r>
                        <a:rPr lang="en-US" sz="1000" b="0" i="0" u="none" strike="noStrike">
                          <a:solidFill>
                            <a:srgbClr val="000000"/>
                          </a:solidFill>
                          <a:effectLst/>
                          <a:latin typeface="+mn-lt"/>
                        </a:rPr>
                        <a:t>Coexistence</a:t>
                      </a:r>
                    </a:p>
                  </a:txBody>
                  <a:tcPr marL="9525" marR="9525" marT="9525" marB="0" anchor="b"/>
                </a:tc>
                <a:tc>
                  <a:txBody>
                    <a:bodyPr/>
                    <a:lstStyle/>
                    <a:p>
                      <a:pPr algn="ctr" fontAlgn="b"/>
                      <a:r>
                        <a:rPr lang="en-US" sz="10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398332502"/>
                  </a:ext>
                </a:extLst>
              </a:tr>
              <a:tr h="278505">
                <a:tc gridSpan="6">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b"/>
                </a:tc>
                <a:tc hMerge="1">
                  <a:txBody>
                    <a:bodyPr/>
                    <a:lstStyle/>
                    <a:p>
                      <a:pPr algn="l" fontAlgn="ctr"/>
                      <a:endParaRPr lang="en-US" sz="1000" b="0" i="0" u="none" strike="noStrike" dirty="0">
                        <a:solidFill>
                          <a:srgbClr val="000000"/>
                        </a:solidFill>
                        <a:effectLst/>
                        <a:latin typeface="+mn-lt"/>
                      </a:endParaRPr>
                    </a:p>
                  </a:txBody>
                  <a:tcPr marL="85725" marR="9525" marT="9525" marB="0" anchor="ctr"/>
                </a:tc>
                <a:tc hMerge="1">
                  <a:txBody>
                    <a:bodyPr/>
                    <a:lstStyle/>
                    <a:p>
                      <a:pPr algn="ctr" fontAlgn="b"/>
                      <a:endParaRPr lang="en-US" sz="1000" b="0" i="0" u="none" strike="noStrike">
                        <a:solidFill>
                          <a:srgbClr val="000000"/>
                        </a:solidFill>
                        <a:effectLst/>
                        <a:latin typeface="+mn-lt"/>
                      </a:endParaRPr>
                    </a:p>
                  </a:txBody>
                  <a:tcPr marL="9525" marR="9525" marT="9525" marB="0" anchor="b"/>
                </a:tc>
                <a:tc hMerge="1">
                  <a:txBody>
                    <a:bodyPr/>
                    <a:lstStyle/>
                    <a:p>
                      <a:pPr algn="ctr" fontAlgn="ctr"/>
                      <a:endParaRPr lang="en-US" sz="1000" b="0" i="0" u="none" strike="noStrike">
                        <a:solidFill>
                          <a:srgbClr val="000000"/>
                        </a:solidFill>
                        <a:effectLst/>
                        <a:latin typeface="+mn-lt"/>
                      </a:endParaRPr>
                    </a:p>
                  </a:txBody>
                  <a:tcPr marL="9525" marR="9525" marT="9525" marB="0" anchor="ctr"/>
                </a:tc>
                <a:tc hMerge="1">
                  <a:txBody>
                    <a:bodyPr/>
                    <a:lstStyle/>
                    <a:p>
                      <a:pPr algn="l" fontAlgn="b"/>
                      <a:endParaRPr lang="en-US" sz="1000" b="0" i="0" u="none" strike="noStrike">
                        <a:solidFill>
                          <a:srgbClr val="000000"/>
                        </a:solidFill>
                        <a:effectLst/>
                        <a:latin typeface="+mn-lt"/>
                      </a:endParaRPr>
                    </a:p>
                  </a:txBody>
                  <a:tcPr marL="9525" marR="9525" marT="9525" marB="0" anchor="b"/>
                </a:tc>
                <a:tc hMerge="1">
                  <a:txBody>
                    <a:bodyPr/>
                    <a:lstStyle/>
                    <a:p>
                      <a:pPr algn="ctr" fontAlgn="b"/>
                      <a:endParaRPr lang="en-US" sz="10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687932494"/>
                  </a:ext>
                </a:extLst>
              </a:tr>
            </a:tbl>
          </a:graphicData>
        </a:graphic>
      </p:graphicFrame>
    </p:spTree>
    <p:extLst>
      <p:ext uri="{BB962C8B-B14F-4D97-AF65-F5344CB8AC3E}">
        <p14:creationId xmlns:p14="http://schemas.microsoft.com/office/powerpoint/2010/main" val="14020688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6786987"/>
              </p:ext>
            </p:extLst>
          </p:nvPr>
        </p:nvGraphicFramePr>
        <p:xfrm>
          <a:off x="851217" y="1587465"/>
          <a:ext cx="7736268" cy="49711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24/0543</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Sherief Helwa </a:t>
                      </a:r>
                    </a:p>
                  </a:txBody>
                  <a:tcPr marL="9525" marR="9525" marT="9525" marB="0" anchor="b"/>
                </a:tc>
                <a:tc>
                  <a:txBody>
                    <a:bodyPr/>
                    <a:lstStyle/>
                    <a:p>
                      <a:pPr algn="ctr" fontAlgn="ctr"/>
                      <a:r>
                        <a:rPr lang="en-US" sz="10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10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989680276"/>
                  </a:ext>
                </a:extLst>
              </a:tr>
              <a:tr h="278505">
                <a:tc>
                  <a:txBody>
                    <a:bodyPr/>
                    <a:lstStyle/>
                    <a:p>
                      <a:pPr algn="ctr" fontAlgn="b"/>
                      <a:r>
                        <a:rPr lang="en-US" sz="1000" b="0" i="0" u="none" strike="noStrike">
                          <a:solidFill>
                            <a:srgbClr val="FF0000"/>
                          </a:solidFill>
                          <a:effectLst/>
                          <a:latin typeface="Times New Roman" panose="02020603050405020304" pitchFamily="18" charset="0"/>
                        </a:rPr>
                        <a:t>24/0547</a:t>
                      </a:r>
                    </a:p>
                  </a:txBody>
                  <a:tcPr marL="9525" marR="9525" marT="9525" marB="0" anchor="b"/>
                </a:tc>
                <a:tc>
                  <a:txBody>
                    <a:bodyPr/>
                    <a:lstStyle/>
                    <a:p>
                      <a:pPr algn="l" fontAlgn="ctr"/>
                      <a:r>
                        <a:rPr lang="en-US" sz="10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ctr" fontAlgn="b"/>
                      <a:r>
                        <a:rPr lang="en-US" sz="1000" b="0" i="0" u="none" strike="noStrike">
                          <a:solidFill>
                            <a:srgbClr val="000000"/>
                          </a:solidFill>
                          <a:effectLst/>
                          <a:latin typeface="Times New Roman" panose="02020603050405020304" pitchFamily="18" charset="0"/>
                        </a:rPr>
                        <a:t>Alfred Asterjadhi </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52950581"/>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24/468</a:t>
                      </a:r>
                    </a:p>
                  </a:txBody>
                  <a:tcPr marL="9525" marR="9525" marT="9525" marB="0" anchor="b"/>
                </a:tc>
                <a:tc>
                  <a:txBody>
                    <a:bodyPr/>
                    <a:lstStyle/>
                    <a:p>
                      <a:pPr algn="l" fontAlgn="ctr"/>
                      <a:r>
                        <a:rPr lang="da-DK" sz="1000" b="0" i="0" u="none" strike="noStrike" dirty="0">
                          <a:solidFill>
                            <a:srgbClr val="000000"/>
                          </a:solidFill>
                          <a:effectLst/>
                          <a:latin typeface="Times New Roman" panose="02020603050405020304" pitchFamily="18" charset="0"/>
                        </a:rPr>
                        <a:t>DRU Tone Plan for 11bn </a:t>
                      </a:r>
                      <a:endParaRPr lang="en-US"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b"/>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743604719"/>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24/469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New MCSs for 11bn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Modulation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40144405"/>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24/477 </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High Level Perspective on DRU-Follow Up </a:t>
                      </a:r>
                    </a:p>
                  </a:txBody>
                  <a:tcPr marL="857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err="1">
                          <a:solidFill>
                            <a:srgbClr val="000000"/>
                          </a:solidFill>
                          <a:effectLst/>
                          <a:latin typeface="Times New Roman" panose="02020603050405020304" pitchFamily="18" charset="0"/>
                        </a:rPr>
                        <a:t>Shengquan</a:t>
                      </a:r>
                      <a:r>
                        <a:rPr lang="en-US" sz="1000" b="0" i="0" u="none" strike="noStrike" dirty="0">
                          <a:solidFill>
                            <a:srgbClr val="000000"/>
                          </a:solidFill>
                          <a:effectLst/>
                          <a:latin typeface="Times New Roman" panose="02020603050405020304" pitchFamily="18" charset="0"/>
                        </a:rPr>
                        <a:t> Hu</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99663523"/>
                  </a:ext>
                </a:extLst>
              </a:tr>
              <a:tr h="278505">
                <a:tc>
                  <a:txBody>
                    <a:bodyPr/>
                    <a:lstStyle/>
                    <a:p>
                      <a:pPr algn="ctr" fontAlgn="b"/>
                      <a:r>
                        <a:rPr lang="en-US" sz="1000" b="0" i="0" u="none" strike="noStrike" dirty="0">
                          <a:solidFill>
                            <a:srgbClr val="FF0000"/>
                          </a:solidFill>
                          <a:effectLst/>
                          <a:latin typeface="Times New Roman" panose="02020603050405020304" pitchFamily="18" charset="0"/>
                        </a:rPr>
                        <a:t>24/541r0</a:t>
                      </a:r>
                    </a:p>
                  </a:txBody>
                  <a:tcPr marL="9525" marR="9525" marT="9525" marB="0" anchor="b"/>
                </a:tc>
                <a:tc>
                  <a:txBody>
                    <a:bodyPr/>
                    <a:lstStyle/>
                    <a:p>
                      <a:pPr algn="l" fontAlgn="ctr"/>
                      <a:r>
                        <a:rPr lang="en-US" sz="1000" b="0" i="0" u="none" strike="noStrike" dirty="0">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ctr" fontAlgn="b"/>
                      <a:r>
                        <a:rPr lang="en-US" sz="1000" b="0" i="0" u="none" strike="noStrike" dirty="0">
                          <a:solidFill>
                            <a:srgbClr val="000000"/>
                          </a:solidFill>
                          <a:effectLst/>
                          <a:latin typeface="Times New Roman" panose="02020603050405020304" pitchFamily="18" charset="0"/>
                        </a:rPr>
                        <a:t>Hui Luo</a:t>
                      </a:r>
                    </a:p>
                  </a:txBody>
                  <a:tcPr marL="9525" marR="9525" marT="9525" marB="0" anchor="b"/>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884472163"/>
                  </a:ext>
                </a:extLst>
              </a:tr>
              <a:tr h="278505">
                <a:tc gridSpan="6">
                  <a:txBody>
                    <a:bodyPr/>
                    <a:lstStyle/>
                    <a:p>
                      <a:pPr algn="ctr" fontAlgn="ctr"/>
                      <a:r>
                        <a:rPr lang="en-GB" sz="1000" b="1" i="0" u="none" strike="noStrike" dirty="0">
                          <a:solidFill>
                            <a:schemeClr val="tx1"/>
                          </a:solidFill>
                          <a:effectLst/>
                          <a:latin typeface="Times New Roman" panose="02020603050405020304" pitchFamily="18" charset="0"/>
                        </a:rPr>
                        <a:t>THIRD CUT-OFF</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24/573</a:t>
                      </a:r>
                    </a:p>
                  </a:txBody>
                  <a:tcPr marL="9525" marR="9525" marT="9525" marB="0" anchor="ctr"/>
                </a:tc>
                <a:tc>
                  <a:txBody>
                    <a:bodyPr/>
                    <a:lstStyle/>
                    <a:p>
                      <a:pPr algn="l" fontAlgn="ctr"/>
                      <a:r>
                        <a:rPr lang="en-GB" sz="1000" b="0" i="0" u="none" strike="noStrike">
                          <a:solidFill>
                            <a:srgbClr val="000000"/>
                          </a:solidFill>
                          <a:effectLst/>
                          <a:latin typeface="Times New Roman" panose="02020603050405020304" pitchFamily="18" charset="0"/>
                        </a:rPr>
                        <a:t>Channel bonding rules in EN 301 893 &amp; EN 303 687</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Guido R. </a:t>
                      </a:r>
                      <a:r>
                        <a:rPr lang="en-GB" sz="1000" b="0" i="0" u="none" strike="noStrike" dirty="0" err="1">
                          <a:solidFill>
                            <a:srgbClr val="000000"/>
                          </a:solidFill>
                          <a:effectLst/>
                          <a:latin typeface="Times New Roman" panose="02020603050405020304" pitchFamily="18" charset="0"/>
                        </a:rPr>
                        <a:t>Hiertz</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Regulatory</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181354723"/>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hlinkClick r:id="rId2"/>
                        </a:rPr>
                        <a:t>24/0001</a:t>
                      </a: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DL MU Ext PPDUs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Michail KOUNDOURAKIS</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 (mornings)</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192591871"/>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24/577</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C-SR</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028515828"/>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24/478</a:t>
                      </a:r>
                    </a:p>
                  </a:txBody>
                  <a:tcPr marL="9525" marR="9525" marT="9525" marB="0" anchor="ctr"/>
                </a:tc>
                <a:tc>
                  <a:txBody>
                    <a:bodyPr/>
                    <a:lstStyle/>
                    <a:p>
                      <a:pPr algn="l" fontAlgn="ctr"/>
                      <a:r>
                        <a:rPr lang="en-US" sz="1000" b="0" i="0" u="none" strike="noStrike" dirty="0">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Giovanni </a:t>
                      </a:r>
                      <a:r>
                        <a:rPr lang="en-GB" sz="1000" b="0" i="0" u="none" strike="noStrike" dirty="0" err="1">
                          <a:solidFill>
                            <a:srgbClr val="000000"/>
                          </a:solidFill>
                          <a:effectLst/>
                          <a:latin typeface="Times New Roman" panose="02020603050405020304" pitchFamily="18" charset="0"/>
                        </a:rPr>
                        <a:t>Chisci</a:t>
                      </a: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10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l" fontAlgn="b"/>
                      <a:r>
                        <a:rPr lang="en-US" sz="10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10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rPr>
                        <a:t>589r0</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Dynamic TID-To-Link Mapping for AP MLD Power Save</a:t>
                      </a:r>
                    </a:p>
                  </a:txBody>
                  <a:tcPr anchor="b"/>
                </a:tc>
                <a:tc>
                  <a:txBody>
                    <a:bodyPr/>
                    <a:lstStyle/>
                    <a:p>
                      <a:pPr marL="0" marR="0" algn="ctr">
                        <a:spcBef>
                          <a:spcPts val="0"/>
                        </a:spcBef>
                        <a:spcAft>
                          <a:spcPts val="0"/>
                        </a:spcAft>
                      </a:pPr>
                      <a:r>
                        <a:rPr lang="en-US" sz="1000" dirty="0" err="1">
                          <a:effectLst/>
                          <a:latin typeface="+mn-lt"/>
                          <a:ea typeface="Times New Roman" panose="02020603050405020304" pitchFamily="18" charset="0"/>
                        </a:rPr>
                        <a:t>Yongsen</a:t>
                      </a:r>
                      <a:r>
                        <a:rPr lang="en-US" sz="1000" dirty="0">
                          <a:effectLst/>
                          <a:latin typeface="+mn-lt"/>
                          <a:ea typeface="Times New Roman" panose="02020603050405020304" pitchFamily="18" charset="0"/>
                        </a:rPr>
                        <a:t> Ma</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071257898"/>
                  </a:ext>
                </a:extLst>
              </a:tr>
              <a:tr h="304707">
                <a:tc>
                  <a:txBody>
                    <a:bodyPr/>
                    <a:lstStyle/>
                    <a:p>
                      <a:pPr algn="ctr" fontAlgn="ctr"/>
                      <a:r>
                        <a:rPr lang="en-GB" sz="1000" b="0" i="0" u="none" strike="noStrike" dirty="0">
                          <a:solidFill>
                            <a:srgbClr val="FF0000"/>
                          </a:solidFill>
                          <a:effectLst/>
                          <a:latin typeface="Times New Roman" panose="02020603050405020304" pitchFamily="18" charset="0"/>
                        </a:rPr>
                        <a:t>591</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Morteza Mehrnoush</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DSO</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2916324636"/>
                  </a:ext>
                </a:extLst>
              </a:tr>
              <a:tr h="278505">
                <a:tc>
                  <a:txBody>
                    <a:bodyPr/>
                    <a:lstStyle/>
                    <a:p>
                      <a:pPr algn="ctr" fontAlgn="ctr"/>
                      <a:r>
                        <a:rPr lang="en-GB" sz="1000" b="0" i="0" u="none" strike="noStrike" dirty="0">
                          <a:solidFill>
                            <a:srgbClr val="FF0000"/>
                          </a:solidFill>
                          <a:effectLst/>
                          <a:latin typeface="Times New Roman" panose="02020603050405020304" pitchFamily="18" charset="0"/>
                        </a:rPr>
                        <a:t>450</a:t>
                      </a:r>
                    </a:p>
                  </a:txBody>
                  <a:tcPr marL="95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a-proposal-for-</a:t>
                      </a:r>
                      <a:r>
                        <a:rPr lang="en-GB" sz="1000" b="0" i="0" u="none" strike="noStrike" dirty="0" err="1">
                          <a:solidFill>
                            <a:srgbClr val="000000"/>
                          </a:solidFill>
                          <a:effectLst/>
                          <a:latin typeface="Times New Roman" panose="02020603050405020304" pitchFamily="18" charset="0"/>
                        </a:rPr>
                        <a:t>uhr</a:t>
                      </a:r>
                      <a:r>
                        <a:rPr lang="en-GB" sz="1000" b="0" i="0" u="none" strike="noStrike" dirty="0">
                          <a:solidFill>
                            <a:srgbClr val="000000"/>
                          </a:solidFill>
                          <a:effectLst/>
                          <a:latin typeface="Times New Roman" panose="02020603050405020304" pitchFamily="18" charset="0"/>
                        </a:rPr>
                        <a:t>-soft-ap-power-save</a:t>
                      </a:r>
                    </a:p>
                  </a:txBody>
                  <a:tcPr marL="85725" marR="9525" marT="9525" marB="0" anchor="ctr"/>
                </a:tc>
                <a:tc>
                  <a:txBody>
                    <a:bodyPr/>
                    <a:lstStyle/>
                    <a:p>
                      <a:pPr algn="l" fontAlgn="ctr"/>
                      <a:r>
                        <a:rPr lang="en-GB" sz="1000" b="0" i="0" u="none" strike="noStrike" dirty="0">
                          <a:solidFill>
                            <a:srgbClr val="000000"/>
                          </a:solidFill>
                          <a:effectLst/>
                          <a:latin typeface="Times New Roman" panose="02020603050405020304" pitchFamily="18" charset="0"/>
                        </a:rPr>
                        <a:t>Yong Liu</a:t>
                      </a:r>
                    </a:p>
                  </a:txBody>
                  <a:tcPr marL="85725" marR="9525" marT="9525" marB="0" anchor="ct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nchor="b"/>
                </a:tc>
                <a:tc>
                  <a:txBody>
                    <a:bodyPr/>
                    <a:lstStyle/>
                    <a:p>
                      <a:pPr marL="0" marR="0" algn="ctr">
                        <a:spcBef>
                          <a:spcPts val="0"/>
                        </a:spcBef>
                        <a:spcAft>
                          <a:spcPts val="0"/>
                        </a:spcAft>
                        <a:tabLst>
                          <a:tab pos="184785" algn="l"/>
                          <a:tab pos="251460" algn="ctr"/>
                        </a:tabLst>
                      </a:pPr>
                      <a:r>
                        <a:rPr lang="en-US" sz="1000" dirty="0">
                          <a:effectLst/>
                          <a:latin typeface="+mn-lt"/>
                          <a:ea typeface="Times New Roman" panose="02020603050405020304" pitchFamily="18" charset="0"/>
                        </a:rPr>
                        <a:t>PS</a:t>
                      </a:r>
                    </a:p>
                  </a:txBody>
                  <a:tcPr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MAC</a:t>
                      </a:r>
                    </a:p>
                  </a:txBody>
                  <a:tcPr anchor="b"/>
                </a:tc>
                <a:extLst>
                  <a:ext uri="{0D108BD9-81ED-4DB2-BD59-A6C34878D82A}">
                    <a16:rowId xmlns:a16="http://schemas.microsoft.com/office/drawing/2014/main" val="900276103"/>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r h="278505">
                <a:tc grid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Still part of third cut-off but yet to be ordered/merged with rest of third cut-off queue</a:t>
                      </a:r>
                    </a:p>
                  </a:txBody>
                  <a:tcPr marL="9525" marR="9525" marT="9525" marB="0" anchor="ctr"/>
                </a:tc>
                <a:tc hMerge="1">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19530790"/>
                  </a:ext>
                </a:extLst>
              </a:tr>
            </a:tbl>
          </a:graphicData>
        </a:graphic>
      </p:graphicFrame>
    </p:spTree>
    <p:extLst>
      <p:ext uri="{BB962C8B-B14F-4D97-AF65-F5344CB8AC3E}">
        <p14:creationId xmlns:p14="http://schemas.microsoft.com/office/powerpoint/2010/main" val="1715563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9680276"/>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52950581"/>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83746937"/>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92591871"/>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304707">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916324636"/>
                  </a:ext>
                </a:extLst>
              </a:tr>
              <a:tr h="278505">
                <a:tc>
                  <a:txBody>
                    <a:bodyPr/>
                    <a:lstStyle/>
                    <a:p>
                      <a:pPr algn="ctr" fontAlgn="ctr"/>
                      <a:endParaRPr lang="en-GB" sz="10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00276103"/>
                  </a:ext>
                </a:extLst>
              </a:tr>
              <a:tr h="278505">
                <a:tc>
                  <a:txBody>
                    <a:bodyPr/>
                    <a:lstStyle/>
                    <a:p>
                      <a:pPr algn="ctr" fontAlgn="ctr"/>
                      <a:endParaRPr lang="en-GB" sz="10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GB" sz="10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10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8405806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7683477"/>
              </p:ext>
            </p:extLst>
          </p:nvPr>
        </p:nvGraphicFramePr>
        <p:xfrm>
          <a:off x="851217" y="1587465"/>
          <a:ext cx="7736268" cy="425641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u="sng" strike="noStrike" dirty="0">
                          <a:solidFill>
                            <a:schemeClr val="tx1"/>
                          </a:solidFill>
                          <a:effectLst/>
                          <a:latin typeface="+mn-lt"/>
                        </a:rPr>
                        <a:t>Pending SPs (work in progress)</a:t>
                      </a: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kern="1200" dirty="0">
                        <a:solidFill>
                          <a:srgbClr val="00B050"/>
                        </a:solidFill>
                        <a:effectLst/>
                        <a:latin typeface="+mn-lt"/>
                        <a:ea typeface="MS Gothic" panose="020B0609070205080204" pitchFamily="49" charset="-128"/>
                      </a:endParaRPr>
                    </a:p>
                  </a:txBody>
                  <a:tcPr/>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11818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2"/>
                        </a:rPr>
                        <a:t>23/1953</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Two Dimensional Resource Allocation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Srinivas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Joint</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3"/>
                        </a:rPr>
                        <a:t>23/1954</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Two Dimensional A-PPDU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Srini Kandala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Pending 1 SP</a:t>
                      </a:r>
                      <a:endParaRPr lang="en-US" sz="1000">
                        <a:effectLst/>
                        <a:latin typeface="+mn-lt"/>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mn-lt"/>
                          <a:ea typeface="MS Gothic" panose="020B0609070205080204" pitchFamily="49" charset="-128"/>
                        </a:rPr>
                        <a:t>(TBC)</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Preemption</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kern="1200">
                          <a:solidFill>
                            <a:srgbClr val="0000FF"/>
                          </a:solidFill>
                          <a:effectLst/>
                          <a:latin typeface="+mn-lt"/>
                          <a:ea typeface="MS Gothic" panose="020B0609070205080204" pitchFamily="49" charset="-128"/>
                          <a:hlinkClick r:id="rId4"/>
                        </a:rPr>
                        <a:t>23/352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5"/>
                        </a:rPr>
                        <a:t>23/356</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6"/>
                        </a:rPr>
                        <a:t>23/1102</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7"/>
                        </a:rPr>
                        <a:t>23/1888</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8"/>
                        </a:rPr>
                        <a:t>23/1914</a:t>
                      </a:r>
                      <a:r>
                        <a:rPr lang="en-GB" sz="1000" kern="1200">
                          <a:solidFill>
                            <a:srgbClr val="000000"/>
                          </a:solidFill>
                          <a:effectLst/>
                          <a:latin typeface="+mn-lt"/>
                          <a:ea typeface="MS Gothic" panose="020B0609070205080204" pitchFamily="49" charset="-128"/>
                        </a:rPr>
                        <a:t>, </a:t>
                      </a:r>
                      <a:r>
                        <a:rPr lang="en-GB" sz="1000" u="sng" kern="1200">
                          <a:solidFill>
                            <a:srgbClr val="0000FF"/>
                          </a:solidFill>
                          <a:effectLst/>
                          <a:latin typeface="+mn-lt"/>
                          <a:ea typeface="MS Gothic" panose="020B0609070205080204" pitchFamily="49" charset="-128"/>
                          <a:hlinkClick r:id="rId9"/>
                        </a:rPr>
                        <a:t>23/1997</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Header Security</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MAC</a:t>
                      </a:r>
                      <a:endParaRPr lang="en-US" sz="100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See Title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u="sng">
                          <a:solidFill>
                            <a:srgbClr val="0000FF"/>
                          </a:solidFill>
                          <a:effectLst/>
                          <a:latin typeface="+mn-lt"/>
                          <a:ea typeface="Times New Roman" panose="02020603050405020304" pitchFamily="18" charset="0"/>
                          <a:hlinkClick r:id="rId10"/>
                        </a:rPr>
                        <a:t>23/1908r2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1"/>
                        </a:rPr>
                        <a:t>23/1884r2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2"/>
                        </a:rPr>
                        <a:t>23/2157r2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3"/>
                        </a:rPr>
                        <a:t>23/1996r0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4"/>
                        </a:rPr>
                        <a:t>23/322r0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5"/>
                        </a:rPr>
                        <a:t>23/1937r1</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6"/>
                        </a:rPr>
                        <a:t>23/1897r0</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7"/>
                        </a:rPr>
                        <a:t>23/1898r2</a:t>
                      </a:r>
                      <a:r>
                        <a:rPr lang="en-GB" sz="1000">
                          <a:effectLst/>
                          <a:latin typeface="+mn-lt"/>
                          <a:ea typeface="Times New Roman" panose="02020603050405020304" pitchFamily="18" charset="0"/>
                        </a:rPr>
                        <a:t>, </a:t>
                      </a:r>
                      <a:r>
                        <a:rPr lang="en-GB" sz="1000" u="sng">
                          <a:solidFill>
                            <a:srgbClr val="0000FF"/>
                          </a:solidFill>
                          <a:effectLst/>
                          <a:latin typeface="+mn-lt"/>
                          <a:ea typeface="Times New Roman" panose="02020603050405020304" pitchFamily="18" charset="0"/>
                          <a:hlinkClick r:id="rId18"/>
                        </a:rPr>
                        <a:t>23/1971r2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Misc.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Converged SP </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rgbClr val="000000"/>
                          </a:solidFill>
                          <a:effectLst/>
                          <a:latin typeface="+mn-lt"/>
                          <a:ea typeface="MS Gothic" panose="020B0609070205080204" pitchFamily="49" charset="-128"/>
                        </a:rPr>
                        <a:t>Roaming</a:t>
                      </a:r>
                      <a:endParaRPr lang="en-US" sz="100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sng" kern="1200">
                          <a:solidFill>
                            <a:srgbClr val="0000FF"/>
                          </a:solidFill>
                          <a:effectLst/>
                          <a:latin typeface="+mn-lt"/>
                          <a:ea typeface="MS Gothic" panose="020B0609070205080204" pitchFamily="49" charset="-128"/>
                          <a:hlinkClick r:id="rId19"/>
                        </a:rPr>
                        <a:t>23/1840r2</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Relay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 </a:t>
                      </a:r>
                      <a:endParaRPr lang="en-US" sz="1000">
                        <a:effectLst/>
                        <a:latin typeface="+mn-lt"/>
                        <a:ea typeface="Times New Roman" panose="02020603050405020304" pitchFamily="18" charset="0"/>
                      </a:endParaRPr>
                    </a:p>
                    <a:p>
                      <a:pPr marL="0" marR="0">
                        <a:spcBef>
                          <a:spcPts val="0"/>
                        </a:spcBef>
                        <a:spcAft>
                          <a:spcPts val="0"/>
                        </a:spcAft>
                      </a:pPr>
                      <a:r>
                        <a:rPr lang="en-GB" sz="1000" kern="1200">
                          <a:solidFill>
                            <a:srgbClr val="000000"/>
                          </a:solidFill>
                          <a:effectLst/>
                          <a:latin typeface="+mn-lt"/>
                          <a:ea typeface="MS Gothic" panose="020B0609070205080204" pitchFamily="49" charset="-128"/>
                        </a:rPr>
                        <a:t>Dongguk Lim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Relay</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09769545"/>
                  </a:ext>
                </a:extLst>
              </a:tr>
              <a:tr h="304707">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20"/>
                        </a:rPr>
                        <a:t>23/2005r1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Non-primary channel access (NPCA)</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Pending 1 SP</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NPCA</a:t>
                      </a:r>
                      <a:endParaRPr lang="en-US" sz="1000" dirty="0">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rgbClr val="000000"/>
                          </a:solidFill>
                          <a:effectLst/>
                          <a:latin typeface="+mn-lt"/>
                          <a:ea typeface="MS Gothic" panose="020B0609070205080204" pitchFamily="49" charset="-128"/>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1787302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January 2024 meeting</a:t>
            </a:r>
          </a:p>
          <a:p>
            <a:pPr lvl="0">
              <a:lnSpc>
                <a:spcPct val="80000"/>
              </a:lnSpc>
              <a:buFont typeface="Arial" panose="020B0604020202020204" pitchFamily="34" charset="0"/>
              <a:buChar char="•"/>
            </a:pPr>
            <a:r>
              <a:rPr lang="en-US" altLang="en-US" sz="1800" dirty="0"/>
              <a:t>Approve TG minutes from January 2024</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 none</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January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1800" dirty="0"/>
              <a:t>Held eight teleconferences between January and March 2024</a:t>
            </a:r>
          </a:p>
          <a:p>
            <a:pPr marL="800100" lvl="1" indent="-342900">
              <a:buFont typeface="Arial" panose="020B0604020202020204" pitchFamily="34" charset="0"/>
              <a:buChar char="•"/>
            </a:pPr>
            <a:r>
              <a:rPr lang="en-US" sz="1600" dirty="0"/>
              <a:t>During which the group discussed 35 technical submissions</a:t>
            </a:r>
          </a:p>
          <a:p>
            <a:pPr marL="1200150" lvl="2" indent="-285750">
              <a:buFont typeface="Arial" panose="020B0604020202020204" pitchFamily="34" charset="0"/>
              <a:buChar char="•"/>
            </a:pPr>
            <a:r>
              <a:rPr lang="en-US" sz="1400" dirty="0"/>
              <a:t>Preemption, distributed RUs (DRU), Interference Mitigation, </a:t>
            </a:r>
          </a:p>
          <a:p>
            <a:pPr marL="1200150" lvl="2" indent="-285750">
              <a:buFont typeface="Arial" panose="020B0604020202020204" pitchFamily="34" charset="0"/>
              <a:buChar char="•"/>
            </a:pPr>
            <a:r>
              <a:rPr lang="en-US" sz="1400" dirty="0"/>
              <a:t>Unequal Modulation (UEQM), Multi AP coordination (MAP), </a:t>
            </a:r>
          </a:p>
          <a:p>
            <a:pPr marL="1200150" lvl="2" indent="-285750">
              <a:buFont typeface="Arial" panose="020B0604020202020204" pitchFamily="34" charset="0"/>
              <a:buChar char="•"/>
            </a:pPr>
            <a:r>
              <a:rPr lang="en-US" sz="1400" dirty="0"/>
              <a:t>Non-Primary Channel Access (NPCA), Coexistence, </a:t>
            </a:r>
          </a:p>
          <a:p>
            <a:pPr marL="1200150" lvl="2" indent="-285750">
              <a:buFont typeface="Arial" panose="020B0604020202020204" pitchFamily="34" charset="0"/>
              <a:buChar char="•"/>
            </a:pPr>
            <a:r>
              <a:rPr lang="en-US" sz="1400" dirty="0"/>
              <a:t>Dynamic Subchannel Operation (DSO), Coordinated Spatial Reuse (CSR),</a:t>
            </a:r>
          </a:p>
          <a:p>
            <a:pPr marL="1200150" lvl="2" indent="-285750">
              <a:buFont typeface="Arial" panose="020B0604020202020204" pitchFamily="34" charset="0"/>
              <a:buChar char="•"/>
            </a:pPr>
            <a:r>
              <a:rPr lang="en-US" sz="1400" dirty="0"/>
              <a:t>Control protection, etc.</a:t>
            </a:r>
          </a:p>
          <a:p>
            <a:pPr>
              <a:buFont typeface="Arial" panose="020B0604020202020204" pitchFamily="34" charset="0"/>
              <a:buChar char="•"/>
            </a:pPr>
            <a:r>
              <a:rPr lang="en-US" sz="1800" dirty="0"/>
              <a:t>Targets for the March plenary</a:t>
            </a:r>
          </a:p>
          <a:p>
            <a:pPr marL="800100" lvl="1" indent="-342900">
              <a:buFont typeface="Arial" panose="020B0604020202020204" pitchFamily="34" charset="0"/>
              <a:buChar char="•"/>
            </a:pPr>
            <a:r>
              <a:rPr lang="en-US" sz="1600" dirty="0"/>
              <a:t>Presentation of technical submissions</a:t>
            </a:r>
          </a:p>
          <a:p>
            <a:pPr marL="1200150" lvl="2" indent="-285750">
              <a:buFont typeface="Arial" panose="020B0604020202020204" pitchFamily="34" charset="0"/>
              <a:buChar char="•"/>
            </a:pPr>
            <a:r>
              <a:rPr lang="en-US" sz="1400" dirty="0"/>
              <a:t>150 pending submissions as of EOB 03/10/2024</a:t>
            </a:r>
          </a:p>
          <a:p>
            <a:pPr marL="400050">
              <a:buFont typeface="Arial" panose="020B0604020202020204" pitchFamily="34" charset="0"/>
              <a:buChar char="•"/>
            </a:pPr>
            <a:r>
              <a:rPr lang="en-US" sz="1800" dirty="0"/>
              <a:t>Guidelines: Dedicate up to 20 mins for each presentation</a:t>
            </a:r>
          </a:p>
          <a:p>
            <a:pPr marL="800100" lvl="1">
              <a:buFont typeface="Arial" panose="020B0604020202020204" pitchFamily="34" charset="0"/>
              <a:buChar char="•"/>
            </a:pPr>
            <a:r>
              <a:rPr lang="en-US" sz="1600" dirty="0"/>
              <a:t>Plus, extra 5 mins if Q&amp;A only or extra 10 mins if there is also an SP</a:t>
            </a:r>
          </a:p>
          <a:p>
            <a:pPr marL="800100" lvl="1">
              <a:buFont typeface="Arial" panose="020B0604020202020204" pitchFamily="34" charset="0"/>
              <a:buChar char="•"/>
            </a:pPr>
            <a:r>
              <a:rPr lang="en-US" sz="1600" dirty="0"/>
              <a:t>Members to work offline and produce converged SPs whenever possible </a:t>
            </a:r>
          </a:p>
          <a:p>
            <a:pPr marL="1200150" lvl="2">
              <a:buFont typeface="Arial" panose="020B0604020202020204" pitchFamily="34" charset="0"/>
              <a:buChar char="•"/>
            </a:pPr>
            <a:r>
              <a:rPr lang="en-US" sz="1400" dirty="0"/>
              <a:t>See prior e-mails on this topic</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https://mentor.ieee.org/802.11/dcn/24/11-24-0303-</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-00bn-tgbn-january-2024-meeting-minutes.docx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https://mentor.ieee.org/802.11/dcn/24/11-24-0331-</a:t>
            </a:r>
            <a:r>
              <a:rPr lang="en-US" sz="1800" dirty="0">
                <a:solidFill>
                  <a:srgbClr val="FF0000"/>
                </a:solidFill>
                <a:hlinkClick r:id="rId3">
                  <a:extLst>
                    <a:ext uri="{A12FA001-AC4F-418D-AE19-62706E023703}">
                      <ahyp:hlinkClr xmlns:ahyp="http://schemas.microsoft.com/office/drawing/2018/hyperlinkcolor" val="tx"/>
                    </a:ext>
                  </a:extLst>
                </a:hlinkClick>
              </a:rPr>
              <a:t>01</a:t>
            </a:r>
            <a:r>
              <a:rPr lang="en-US" sz="1800" dirty="0">
                <a:solidFill>
                  <a:srgbClr val="6B9F25"/>
                </a:solidFill>
                <a:hlinkClick r:id="rId3">
                  <a:extLst>
                    <a:ext uri="{A12FA001-AC4F-418D-AE19-62706E023703}">
                      <ahyp:hlinkClr xmlns:ahyp="http://schemas.microsoft.com/office/drawing/2018/hyperlinkcolor" val="tx"/>
                    </a:ext>
                  </a:extLst>
                </a:hlinkClick>
              </a:rPr>
              <a:t>-00bn-tgbn-january-february-march-2024-teleconference-minutes.docx</a:t>
            </a:r>
            <a:endParaRPr lang="en-US" sz="1800" dirty="0">
              <a:solidFill>
                <a:srgbClr val="FF0000"/>
              </a:solidFill>
            </a:endParaRPr>
          </a:p>
          <a:p>
            <a:pPr marL="457200" lvl="1" indent="0"/>
            <a:endParaRPr lang="en-US" sz="1800" dirty="0"/>
          </a:p>
          <a:p>
            <a:r>
              <a:rPr lang="en-US" sz="1800" dirty="0"/>
              <a:t>Move: Yusuke Asai		Second: Akira Kishida</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23/2142</a:t>
            </a:r>
            <a:r>
              <a:rPr lang="en-US" sz="1600" b="0" dirty="0">
                <a:solidFill>
                  <a:srgbClr val="00B050"/>
                </a:solidFill>
              </a:rPr>
              <a:t> TXOP Adjustment for Inter-BSS R-TWT Schedule Protection*	Dana </a:t>
            </a:r>
            <a:r>
              <a:rPr lang="en-US" sz="1600" b="0" dirty="0" err="1">
                <a:solidFill>
                  <a:srgbClr val="00B050"/>
                </a:solidFill>
              </a:rPr>
              <a:t>Ciochina</a:t>
            </a:r>
            <a:endParaRPr lang="en-US" sz="1600" b="0" dirty="0">
              <a:solidFill>
                <a:srgbClr val="00B050"/>
              </a:solidFill>
            </a:endParaRPr>
          </a:p>
          <a:p>
            <a:pPr>
              <a:buFont typeface="Arial" panose="020B0604020202020204" pitchFamily="34" charset="0"/>
              <a:buChar char="•"/>
            </a:pPr>
            <a:r>
              <a:rPr lang="en-US" sz="1600" b="0" i="0" u="none"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24/0093</a:t>
            </a:r>
            <a:r>
              <a:rPr lang="en-US" sz="1600" b="0" i="0" u="none" strike="sngStrike" kern="1200" dirty="0">
                <a:solidFill>
                  <a:srgbClr val="FF0000"/>
                </a:solidFill>
                <a:effectLst/>
                <a:ea typeface="MS Gothic" panose="020B0609070205080204" pitchFamily="49" charset="-128"/>
              </a:rPr>
              <a:t> NAV setting for Coordinated TDMA* 					</a:t>
            </a:r>
            <a:r>
              <a:rPr lang="en-GB" sz="1600" b="0" i="0" u="none" strike="sngStrike" kern="1200" dirty="0">
                <a:solidFill>
                  <a:srgbClr val="FF0000"/>
                </a:solidFill>
                <a:effectLst/>
                <a:ea typeface="MS Gothic" panose="020B0609070205080204" pitchFamily="49" charset="-128"/>
              </a:rPr>
              <a:t>Dibakar Das</a:t>
            </a:r>
            <a:endParaRPr lang="en-US" sz="1600" b="0" i="0" u="none" strike="sngStrike" dirty="0">
              <a:solidFill>
                <a:srgbClr val="FF0000"/>
              </a:solidFill>
              <a:effectLst/>
            </a:endParaRPr>
          </a:p>
          <a:p>
            <a:pPr>
              <a:buFont typeface="Arial" panose="020B0604020202020204" pitchFamily="34" charset="0"/>
              <a:buChar char="•"/>
            </a:pPr>
            <a:r>
              <a:rPr lang="en-US" sz="1600" b="0" dirty="0">
                <a:solidFill>
                  <a:srgbClr val="00B050"/>
                </a:solidFill>
                <a:hlinkClick r:id="rId4">
                  <a:extLst>
                    <a:ext uri="{A12FA001-AC4F-418D-AE19-62706E023703}">
                      <ahyp:hlinkClr xmlns:ahyp="http://schemas.microsoft.com/office/drawing/2018/hyperlinkcolor" val="tx"/>
                    </a:ext>
                  </a:extLst>
                </a:hlinkClick>
              </a:rPr>
              <a:t>24/0102</a:t>
            </a:r>
            <a:r>
              <a:rPr lang="en-US" sz="1600" b="0" dirty="0">
                <a:solidFill>
                  <a:srgbClr val="00B050"/>
                </a:solidFill>
              </a:rPr>
              <a:t> Multi-AP Coordinated Puncturing*						Shawn Kim</a:t>
            </a:r>
          </a:p>
          <a:p>
            <a:pPr>
              <a:buFont typeface="Arial" panose="020B0604020202020204" pitchFamily="34" charset="0"/>
              <a:buChar char="•"/>
            </a:pPr>
            <a:r>
              <a:rPr lang="en-US" sz="1600" b="0" dirty="0">
                <a:solidFill>
                  <a:srgbClr val="00B050"/>
                </a:solidFill>
                <a:hlinkClick r:id="rId5">
                  <a:extLst>
                    <a:ext uri="{A12FA001-AC4F-418D-AE19-62706E023703}">
                      <ahyp:hlinkClr xmlns:ahyp="http://schemas.microsoft.com/office/drawing/2018/hyperlinkcolor" val="tx"/>
                    </a:ext>
                  </a:extLst>
                </a:hlinkClick>
              </a:rPr>
              <a:t>24/0105</a:t>
            </a:r>
            <a:r>
              <a:rPr lang="en-US" sz="1600" b="0" dirty="0">
                <a:solidFill>
                  <a:srgbClr val="00B050"/>
                </a:solidFill>
              </a:rPr>
              <a:t> TXOP for Relay communication in 11bn*					Dongguk Lim</a:t>
            </a:r>
          </a:p>
          <a:p>
            <a:pPr>
              <a:buFont typeface="Arial" panose="020B0604020202020204" pitchFamily="34" charset="0"/>
              <a:buChar char="•"/>
            </a:pPr>
            <a:r>
              <a:rPr lang="en-GB" sz="1600" b="0" dirty="0">
                <a:solidFill>
                  <a:srgbClr val="00B050"/>
                </a:solidFill>
                <a:hlinkClick r:id="rId6">
                  <a:extLst>
                    <a:ext uri="{A12FA001-AC4F-418D-AE19-62706E023703}">
                      <ahyp:hlinkClr xmlns:ahyp="http://schemas.microsoft.com/office/drawing/2018/hyperlinkcolor" val="tx"/>
                    </a:ext>
                  </a:extLst>
                </a:hlinkClick>
              </a:rPr>
              <a:t>23/2217</a:t>
            </a:r>
            <a:r>
              <a:rPr lang="en-GB" sz="1600" b="0" dirty="0">
                <a:solidFill>
                  <a:srgbClr val="00B050"/>
                </a:solidFill>
              </a:rPr>
              <a:t> Some thoughts on relay improvement*					Jay Yang	</a:t>
            </a:r>
            <a:endParaRPr lang="en-US" sz="1600" b="0" dirty="0">
              <a:solidFill>
                <a:srgbClr val="00B050"/>
              </a:solidFill>
            </a:endParaRPr>
          </a:p>
          <a:p>
            <a:pPr marL="0" indent="0"/>
            <a:endParaRPr lang="en-US" sz="1600" b="0" dirty="0"/>
          </a:p>
          <a:p>
            <a:pPr marL="0" indent="0"/>
            <a:r>
              <a:rPr lang="en-US" sz="1600" b="0" dirty="0"/>
              <a:t>*Last Joint submissions from queue prior to second cut-off</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(pilots/LDPC/sounding)</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24/0025</a:t>
            </a:r>
            <a:r>
              <a:rPr lang="en-US" sz="1200" dirty="0">
                <a:solidFill>
                  <a:srgbClr val="00B050"/>
                </a:solidFill>
              </a:rPr>
              <a:t> PHY modifications for high-mobility STAs				</a:t>
            </a:r>
            <a:r>
              <a:rPr lang="en-US" sz="1200" dirty="0" err="1">
                <a:solidFill>
                  <a:srgbClr val="00B050"/>
                </a:solidFill>
              </a:rPr>
              <a:t>Azin</a:t>
            </a:r>
            <a:r>
              <a:rPr lang="en-US" sz="1200" dirty="0">
                <a:solidFill>
                  <a:srgbClr val="00B050"/>
                </a:solidFill>
              </a:rPr>
              <a:t> </a:t>
            </a:r>
            <a:r>
              <a:rPr lang="en-US" sz="1200" dirty="0" err="1">
                <a:solidFill>
                  <a:srgbClr val="00B050"/>
                </a:solidFill>
              </a:rPr>
              <a:t>Neishaboori</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24/0180</a:t>
            </a:r>
            <a:r>
              <a:rPr lang="en-US" sz="1200" dirty="0">
                <a:solidFill>
                  <a:srgbClr val="00B050"/>
                </a:solidFill>
              </a:rPr>
              <a:t> Thoughts Beamforming						Xiaogang Chen</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24/0395</a:t>
            </a:r>
            <a:r>
              <a:rPr lang="en-GB" sz="1200" dirty="0">
                <a:solidFill>
                  <a:srgbClr val="00B050"/>
                </a:solidFill>
              </a:rPr>
              <a:t> MU CSI Feedback Type for Non-TB Sounding			Junghoon Suh</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24/0187</a:t>
            </a:r>
            <a:r>
              <a:rPr lang="en-US" sz="1200" dirty="0">
                <a:solidFill>
                  <a:srgbClr val="00B050"/>
                </a:solidFill>
              </a:rPr>
              <a:t> Clarifications on the LDPC rate matching				Xiaogang Chen</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24/0510</a:t>
            </a:r>
            <a:r>
              <a:rPr lang="en-US" sz="1200" dirty="0">
                <a:solidFill>
                  <a:srgbClr val="00B050"/>
                </a:solidFill>
              </a:rPr>
              <a:t> High Level Thoughts on LDPC Rate Matching for 11bn		Yan Zhang</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24/0224</a:t>
            </a:r>
            <a:r>
              <a:rPr lang="en-GB" sz="1200" dirty="0">
                <a:solidFill>
                  <a:srgbClr val="00B050"/>
                </a:solidFill>
              </a:rPr>
              <a:t> Discussion on A-PPDU follow-up					Ross Jian Yu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Coexistence/Feedback</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GB" sz="1200" dirty="0">
                <a:solidFill>
                  <a:srgbClr val="00B050"/>
                </a:solidFill>
              </a:rPr>
              <a:t>Converged SP on Header Security [10’] – see next slide</a:t>
            </a:r>
          </a:p>
          <a:p>
            <a:pPr lvl="2">
              <a:buFont typeface="Arial" panose="020B0604020202020204" pitchFamily="34" charset="0"/>
              <a:buChar char="•"/>
            </a:pPr>
            <a:r>
              <a:rPr lang="en-GB" sz="1200" dirty="0">
                <a:solidFill>
                  <a:srgbClr val="00B050"/>
                </a:solidFill>
              </a:rPr>
              <a:t>Converged SP on Roaming [10’] – see next slide</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23/2026</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Balanced Wireless In-Device</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Brian Hart</a:t>
            </a:r>
            <a:r>
              <a:rPr lang="en-US" sz="1200" dirty="0">
                <a:solidFill>
                  <a:srgbClr val="00B050"/>
                </a:solidFill>
              </a:rPr>
              <a:t> 		[Q&amp;A, 5’]</a:t>
            </a: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23/2002</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In-device coexistence and interference follow-up</a:t>
            </a:r>
            <a:r>
              <a:rPr lang="en-US" sz="1200" dirty="0">
                <a:solidFill>
                  <a:srgbClr val="00B050"/>
                </a:solidFill>
              </a:rPr>
              <a:t> 		</a:t>
            </a:r>
            <a:r>
              <a:rPr lang="en-US" sz="1200" kern="1200" dirty="0">
                <a:solidFill>
                  <a:srgbClr val="00B050"/>
                </a:solidFill>
                <a:ea typeface="MS Gothic" panose="020B0609070205080204" pitchFamily="49" charset="-128"/>
              </a:rPr>
              <a:t>Laurent Cariou 	</a:t>
            </a:r>
            <a:endParaRPr lang="en-US" sz="1200" b="0" i="0" u="none" strike="noStrike" kern="1200" dirty="0">
              <a:solidFill>
                <a:srgbClr val="00B050"/>
              </a:solidFill>
              <a:effectLst/>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23/1963</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Periodical NSS Adjustment for an MLD</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Yunbo Li</a:t>
            </a:r>
            <a:r>
              <a:rPr lang="en-US" sz="1200" b="0" i="0" u="none" strike="noStrike" kern="1200" dirty="0">
                <a:solidFill>
                  <a:srgbClr val="000000"/>
                </a:solidFill>
                <a:effectLst/>
                <a:ea typeface="MS Gothic" panose="020B0609070205080204" pitchFamily="49" charset="-128"/>
              </a:rPr>
              <a:t>		</a:t>
            </a:r>
            <a:endParaRPr lang="en-US" sz="1200" b="0" i="0" u="none" strike="noStrike" kern="1200" dirty="0">
              <a:solidFill>
                <a:srgbClr val="000000"/>
              </a:solidFill>
              <a:effectLst/>
            </a:endParaRPr>
          </a:p>
          <a:p>
            <a:pPr lvl="1">
              <a:buFont typeface="Arial" panose="020B0604020202020204" pitchFamily="34" charset="0"/>
              <a:buChar char="•"/>
            </a:pPr>
            <a:r>
              <a:rPr lang="en-US" sz="1200" b="0" i="0" u="sng" strike="noStrike" kern="1200" dirty="0">
                <a:solidFill>
                  <a:schemeClr val="bg1">
                    <a:lumMod val="7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23/2007</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Enhancement of BSR</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Frank Hsu</a:t>
            </a:r>
            <a:r>
              <a:rPr lang="en-US" sz="1200" dirty="0">
                <a:solidFill>
                  <a:schemeClr val="bg1">
                    <a:lumMod val="75000"/>
                  </a:schemeClr>
                </a:solidFill>
              </a:rPr>
              <a:t> </a:t>
            </a:r>
            <a:r>
              <a:rPr lang="en-US" sz="1200" b="0" i="0" u="none" strike="noStrike" kern="1200" dirty="0">
                <a:solidFill>
                  <a:schemeClr val="bg1">
                    <a:lumMod val="75000"/>
                  </a:schemeClr>
                </a:solidFill>
                <a:effectLst/>
                <a:ea typeface="MS Gothic" panose="020B0609070205080204" pitchFamily="49" charset="-128"/>
              </a:rPr>
              <a:t>	</a:t>
            </a:r>
            <a:r>
              <a:rPr lang="en-US" sz="1200" dirty="0">
                <a:solidFill>
                  <a:schemeClr val="bg1">
                    <a:lumMod val="75000"/>
                  </a:schemeClr>
                </a:solidFill>
              </a:rPr>
              <a:t> </a:t>
            </a:r>
            <a:endParaRPr lang="en-US" sz="1200" b="0" i="0" strike="noStrike" dirty="0">
              <a:solidFill>
                <a:schemeClr val="bg1">
                  <a:lumMod val="7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MAC header security: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mechanism in </a:t>
            </a:r>
            <a:r>
              <a:rPr lang="en-US" sz="1200" b="0" dirty="0" err="1">
                <a:effectLst/>
                <a:latin typeface="Times New Roman" panose="02020603050405020304" pitchFamily="18" charset="0"/>
                <a:ea typeface="Calibri" panose="020F0502020204030204" pitchFamily="34" charset="0"/>
                <a:cs typeface="Times New Roman" panose="02020603050405020304" pitchFamily="18" charset="0"/>
              </a:rPr>
              <a:t>TGbn</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that provides integrity protection to protect the MAC header for individually addressed Data and Management frames?</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whether the mechanism is mandatory or optional.</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It is TBD to protect group addressed Data and Management frames.</a:t>
            </a:r>
          </a:p>
          <a:p>
            <a:pPr marL="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TBD on which fields to protect.</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Note: Based on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11-23/352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3"/>
              </a:rPr>
              <a:t>11-23/356</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4"/>
              </a:rPr>
              <a:t>11-23/1102</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5"/>
              </a:rPr>
              <a:t>11-23/1888</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6"/>
              </a:rPr>
              <a:t>11-23/1914</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b="0" dirty="0">
                <a:effectLst/>
                <a:latin typeface="Times New Roman" panose="02020603050405020304" pitchFamily="18" charset="0"/>
                <a:ea typeface="Calibri" panose="020F0502020204030204" pitchFamily="34" charset="0"/>
                <a:cs typeface="Times New Roman" panose="02020603050405020304" pitchFamily="18" charset="0"/>
                <a:hlinkClick r:id="rId7"/>
              </a:rPr>
              <a:t>11-23/1997</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dirty="0"/>
          </a:p>
          <a:p>
            <a:r>
              <a:rPr lang="en-US" sz="1200" dirty="0"/>
              <a:t>SP 2 on roaming:</a:t>
            </a:r>
          </a:p>
          <a:p>
            <a:r>
              <a:rPr lang="en-US" sz="1200" b="0" i="0" dirty="0">
                <a:solidFill>
                  <a:srgbClr val="222222"/>
                </a:solidFill>
                <a:effectLst/>
              </a:rPr>
              <a:t>Do you support to define in 11bn that when a non-AP MLD roams from one AP MLD to another AP MLD, the context related to the non-AP MLD is transferred from the one AP MLD to the other AP MLD such that it preserves the data exchange context for the non-AP MLD?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222222"/>
                </a:solidFill>
                <a:effectLst/>
              </a:rPr>
              <a:t>Details of the context (ex security association context) that can be transferred are TBD</a:t>
            </a:r>
            <a:br>
              <a:rPr lang="en-US" sz="1200" b="0" i="0" dirty="0">
                <a:solidFill>
                  <a:srgbClr val="222222"/>
                </a:solidFill>
                <a:effectLst/>
              </a:rPr>
            </a:br>
            <a:r>
              <a:rPr lang="en-US" altLang="zh-CN" sz="1200" b="0" i="0" dirty="0">
                <a:solidFill>
                  <a:srgbClr val="222222"/>
                </a:solidFill>
                <a:effectLst/>
                <a:ea typeface="PMingLiU" panose="02020500000000000000" pitchFamily="18" charset="-120"/>
              </a:rPr>
              <a:t>–</a:t>
            </a:r>
            <a:r>
              <a:rPr lang="en-US" sz="1200" b="0" i="0" dirty="0">
                <a:solidFill>
                  <a:srgbClr val="000000"/>
                </a:solidFill>
                <a:effectLst/>
              </a:rPr>
              <a:t>Framework</a:t>
            </a:r>
            <a:r>
              <a:rPr lang="en-US" sz="1200" b="0" i="0" dirty="0">
                <a:solidFill>
                  <a:srgbClr val="222222"/>
                </a:solidFill>
                <a:effectLst/>
              </a:rPr>
              <a:t> to transfer the context is TBD.</a:t>
            </a:r>
          </a:p>
          <a:p>
            <a:r>
              <a:rPr lang="pt-BR" sz="1200" b="0" dirty="0">
                <a:solidFill>
                  <a:srgbClr val="222222"/>
                </a:solidFill>
              </a:rPr>
              <a:t>Note: Discussed in several sessions and several submissions discuss similar concept, ref: </a:t>
            </a:r>
            <a:r>
              <a:rPr lang="pt-BR" sz="1200" b="0" dirty="0">
                <a:solidFill>
                  <a:srgbClr val="222222"/>
                </a:solidFill>
                <a:hlinkClick r:id="rId8"/>
              </a:rPr>
              <a:t>23/1908r2</a:t>
            </a:r>
            <a:r>
              <a:rPr lang="pt-BR" sz="1200" b="0" dirty="0">
                <a:solidFill>
                  <a:srgbClr val="222222"/>
                </a:solidFill>
              </a:rPr>
              <a:t>, </a:t>
            </a:r>
            <a:r>
              <a:rPr lang="pt-BR" sz="1200" b="0" dirty="0">
                <a:solidFill>
                  <a:srgbClr val="222222"/>
                </a:solidFill>
                <a:hlinkClick r:id="rId9"/>
              </a:rPr>
              <a:t>23/1884r2</a:t>
            </a:r>
            <a:r>
              <a:rPr lang="pt-BR" sz="1200" b="0" dirty="0">
                <a:solidFill>
                  <a:srgbClr val="222222"/>
                </a:solidFill>
              </a:rPr>
              <a:t>, </a:t>
            </a:r>
            <a:r>
              <a:rPr lang="pt-BR" sz="1200" b="0" dirty="0">
                <a:solidFill>
                  <a:srgbClr val="222222"/>
                </a:solidFill>
                <a:hlinkClick r:id="rId10"/>
              </a:rPr>
              <a:t>23/2157r2</a:t>
            </a:r>
            <a:r>
              <a:rPr lang="pt-BR" sz="1200" b="0" dirty="0">
                <a:solidFill>
                  <a:srgbClr val="222222"/>
                </a:solidFill>
              </a:rPr>
              <a:t>, </a:t>
            </a:r>
            <a:r>
              <a:rPr lang="pt-BR" sz="1200" b="0" dirty="0">
                <a:solidFill>
                  <a:srgbClr val="222222"/>
                </a:solidFill>
                <a:hlinkClick r:id="rId11"/>
              </a:rPr>
              <a:t>23/1996r0</a:t>
            </a:r>
            <a:r>
              <a:rPr lang="pt-BR" sz="1200" b="0" dirty="0">
                <a:solidFill>
                  <a:srgbClr val="222222"/>
                </a:solidFill>
              </a:rPr>
              <a:t>, </a:t>
            </a:r>
            <a:r>
              <a:rPr lang="pt-BR" sz="1200" b="0" dirty="0">
                <a:solidFill>
                  <a:srgbClr val="222222"/>
                </a:solidFill>
                <a:hlinkClick r:id="rId12"/>
              </a:rPr>
              <a:t>23/0322r0</a:t>
            </a:r>
            <a:r>
              <a:rPr lang="pt-BR" sz="1200" b="0" dirty="0">
                <a:solidFill>
                  <a:srgbClr val="222222"/>
                </a:solidFill>
              </a:rPr>
              <a:t>, </a:t>
            </a:r>
            <a:r>
              <a:rPr lang="pt-BR" sz="1200" b="0" dirty="0">
                <a:solidFill>
                  <a:srgbClr val="222222"/>
                </a:solidFill>
                <a:hlinkClick r:id="rId13"/>
              </a:rPr>
              <a:t>23/1937r1</a:t>
            </a:r>
            <a:r>
              <a:rPr lang="pt-BR" sz="1200" b="0" dirty="0">
                <a:solidFill>
                  <a:srgbClr val="222222"/>
                </a:solidFill>
              </a:rPr>
              <a:t>, </a:t>
            </a:r>
            <a:r>
              <a:rPr lang="pt-BR" sz="1200" b="0" dirty="0">
                <a:solidFill>
                  <a:srgbClr val="222222"/>
                </a:solidFill>
                <a:hlinkClick r:id="rId14"/>
              </a:rPr>
              <a:t>23/1897r0</a:t>
            </a:r>
            <a:r>
              <a:rPr lang="pt-BR" sz="1200" b="0" dirty="0">
                <a:solidFill>
                  <a:srgbClr val="222222"/>
                </a:solidFill>
              </a:rPr>
              <a:t>, </a:t>
            </a:r>
            <a:r>
              <a:rPr lang="pt-BR" sz="1200" b="0" dirty="0">
                <a:solidFill>
                  <a:srgbClr val="222222"/>
                </a:solidFill>
                <a:hlinkClick r:id="rId15"/>
              </a:rPr>
              <a:t>23/1971r2</a:t>
            </a:r>
            <a:endParaRPr lang="en-US" sz="1200" b="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04682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Distributed RU</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23/2200</a:t>
            </a:r>
            <a:r>
              <a:rPr lang="en-US" sz="1100" dirty="0">
                <a:solidFill>
                  <a:srgbClr val="00B050"/>
                </a:solidFill>
              </a:rPr>
              <a:t> Distribution bandwidth of DRU					Ross J. Yu</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24/0332</a:t>
            </a:r>
            <a:r>
              <a:rPr lang="en-US" sz="1100" dirty="0">
                <a:solidFill>
                  <a:srgbClr val="00B050"/>
                </a:solidFill>
              </a:rPr>
              <a:t> Discussion on DRUs						Brian Hart	 </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24/0400</a:t>
            </a:r>
            <a:r>
              <a:rPr lang="en-GB" sz="1100" dirty="0">
                <a:solidFill>
                  <a:srgbClr val="00B050"/>
                </a:solidFill>
              </a:rPr>
              <a:t> Hybrid PPDU and Distribution Bandwidth for DRU		Eunsung Park	 </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24/0401</a:t>
            </a:r>
            <a:r>
              <a:rPr lang="en-US" sz="1100" dirty="0">
                <a:solidFill>
                  <a:srgbClr val="00B050"/>
                </a:solidFill>
              </a:rPr>
              <a:t> Multiple DRU Follow Up						Eunsung Park		 </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24/0402</a:t>
            </a:r>
            <a:r>
              <a:rPr lang="en-US" sz="1100" dirty="0">
                <a:solidFill>
                  <a:srgbClr val="00B050"/>
                </a:solidFill>
              </a:rPr>
              <a:t> 20 MHz Tone Plan and Pilot Design for DRU			Eunsung Park	 </a:t>
            </a:r>
          </a:p>
          <a:p>
            <a:pPr lvl="1">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24/0429</a:t>
            </a:r>
            <a:r>
              <a:rPr lang="en-GB" sz="1100" dirty="0">
                <a:solidFill>
                  <a:schemeClr val="bg1">
                    <a:lumMod val="65000"/>
                  </a:schemeClr>
                </a:solidFill>
              </a:rPr>
              <a:t> Range Extension with </a:t>
            </a:r>
            <a:r>
              <a:rPr lang="en-GB" sz="1100" dirty="0" err="1">
                <a:solidFill>
                  <a:schemeClr val="bg1">
                    <a:lumMod val="65000"/>
                  </a:schemeClr>
                </a:solidFill>
              </a:rPr>
              <a:t>dRU</a:t>
            </a:r>
            <a:r>
              <a:rPr lang="en-GB" sz="1100" dirty="0">
                <a:solidFill>
                  <a:schemeClr val="bg1">
                    <a:lumMod val="65000"/>
                  </a:schemeClr>
                </a:solidFill>
              </a:rPr>
              <a:t>					Sigurd Schelstraete</a:t>
            </a:r>
          </a:p>
          <a:p>
            <a:pPr lvl="1">
              <a:buFont typeface="Arial" panose="020B0604020202020204" pitchFamily="34" charset="0"/>
              <a:buChar char="•"/>
            </a:pPr>
            <a:r>
              <a:rPr lang="en-GB" sz="1100" dirty="0">
                <a:solidFill>
                  <a:schemeClr val="bg1">
                    <a:lumMod val="65000"/>
                  </a:schemeClr>
                </a:solidFill>
                <a:hlinkClick r:id="rId8">
                  <a:extLst>
                    <a:ext uri="{A12FA001-AC4F-418D-AE19-62706E023703}">
                      <ahyp:hlinkClr xmlns:ahyp="http://schemas.microsoft.com/office/drawing/2018/hyperlinkcolor" val="tx"/>
                    </a:ext>
                  </a:extLst>
                </a:hlinkClick>
              </a:rPr>
              <a:t>24/0468</a:t>
            </a:r>
            <a:r>
              <a:rPr lang="en-GB" sz="1100" dirty="0">
                <a:solidFill>
                  <a:schemeClr val="bg1">
                    <a:lumMod val="65000"/>
                  </a:schemeClr>
                </a:solidFill>
              </a:rPr>
              <a:t> DRU Tone Plan for 11bn 						</a:t>
            </a:r>
            <a:r>
              <a:rPr lang="en-GB" sz="1100" dirty="0" err="1">
                <a:solidFill>
                  <a:schemeClr val="bg1">
                    <a:lumMod val="65000"/>
                  </a:schemeClr>
                </a:solidFill>
              </a:rPr>
              <a:t>Shengquan</a:t>
            </a:r>
            <a:r>
              <a:rPr lang="en-GB" sz="1100" dirty="0">
                <a:solidFill>
                  <a:schemeClr val="bg1">
                    <a:lumMod val="65000"/>
                  </a:schemeClr>
                </a:solidFill>
              </a:rPr>
              <a:t> Hu	</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24/0477</a:t>
            </a:r>
            <a:r>
              <a:rPr lang="en-US" sz="1100" dirty="0">
                <a:solidFill>
                  <a:schemeClr val="bg1">
                    <a:lumMod val="65000"/>
                  </a:schemeClr>
                </a:solidFill>
              </a:rPr>
              <a:t> High Level Perspective on DRU-Follow Up 			</a:t>
            </a:r>
            <a:r>
              <a:rPr lang="en-US" sz="1100" dirty="0" err="1">
                <a:solidFill>
                  <a:schemeClr val="bg1">
                    <a:lumMod val="65000"/>
                  </a:schemeClr>
                </a:solidFill>
              </a:rPr>
              <a:t>Shengquan</a:t>
            </a:r>
            <a:r>
              <a:rPr lang="en-US" sz="1100" dirty="0">
                <a:solidFill>
                  <a:schemeClr val="bg1">
                    <a:lumMod val="65000"/>
                  </a:schemeClr>
                </a:solidFill>
              </a:rPr>
              <a:t> Hu</a:t>
            </a:r>
          </a:p>
          <a:p>
            <a:pPr lvl="1">
              <a:buFont typeface="Arial" panose="020B0604020202020204" pitchFamily="34" charset="0"/>
              <a:buChar char="•"/>
            </a:pPr>
            <a:r>
              <a:rPr lang="en-US" sz="1100" dirty="0">
                <a:solidFill>
                  <a:schemeClr val="bg1">
                    <a:lumMod val="65000"/>
                  </a:schemeClr>
                </a:solidFill>
                <a:hlinkClick r:id="rId10">
                  <a:extLst>
                    <a:ext uri="{A12FA001-AC4F-418D-AE19-62706E023703}">
                      <ahyp:hlinkClr xmlns:ahyp="http://schemas.microsoft.com/office/drawing/2018/hyperlinkcolor" val="tx"/>
                    </a:ext>
                  </a:extLst>
                </a:hlinkClick>
              </a:rPr>
              <a:t>24/0476</a:t>
            </a:r>
            <a:r>
              <a:rPr lang="en-US" sz="1100" dirty="0">
                <a:solidFill>
                  <a:schemeClr val="bg1">
                    <a:lumMod val="65000"/>
                  </a:schemeClr>
                </a:solidFill>
              </a:rPr>
              <a:t> Tone Plan Design Principles for Distributed RU			Bo Gong	 </a:t>
            </a:r>
          </a:p>
          <a:p>
            <a:pPr lvl="1">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24/0500</a:t>
            </a:r>
            <a:r>
              <a:rPr lang="en-US" sz="1100" dirty="0">
                <a:solidFill>
                  <a:schemeClr val="bg1">
                    <a:lumMod val="65000"/>
                  </a:schemeClr>
                </a:solidFill>
              </a:rPr>
              <a:t> Follow up on high level thoughts on </a:t>
            </a:r>
            <a:r>
              <a:rPr lang="en-US" sz="1100" dirty="0" err="1">
                <a:solidFill>
                  <a:schemeClr val="bg1">
                    <a:lumMod val="65000"/>
                  </a:schemeClr>
                </a:solidFill>
              </a:rPr>
              <a:t>dRU</a:t>
            </a:r>
            <a:r>
              <a:rPr lang="en-US" sz="1100" dirty="0">
                <a:solidFill>
                  <a:schemeClr val="bg1">
                    <a:lumMod val="65000"/>
                  </a:schemeClr>
                </a:solidFill>
              </a:rPr>
              <a:t> design			Lin Yang	 </a:t>
            </a:r>
          </a:p>
          <a:p>
            <a:pPr lvl="1">
              <a:buFont typeface="Arial" panose="020B0604020202020204" pitchFamily="34" charset="0"/>
              <a:buChar char="•"/>
            </a:pPr>
            <a:r>
              <a:rPr lang="en-US" sz="1100" dirty="0">
                <a:solidFill>
                  <a:schemeClr val="bg1">
                    <a:lumMod val="65000"/>
                  </a:schemeClr>
                </a:solidFill>
                <a:hlinkClick r:id="rId12">
                  <a:extLst>
                    <a:ext uri="{A12FA001-AC4F-418D-AE19-62706E023703}">
                      <ahyp:hlinkClr xmlns:ahyp="http://schemas.microsoft.com/office/drawing/2018/hyperlinkcolor" val="tx"/>
                    </a:ext>
                  </a:extLst>
                </a:hlinkClick>
              </a:rPr>
              <a:t>24/0501</a:t>
            </a:r>
            <a:r>
              <a:rPr lang="en-US" sz="1100" dirty="0">
                <a:solidFill>
                  <a:schemeClr val="bg1">
                    <a:lumMod val="65000"/>
                  </a:schemeClr>
                </a:solidFill>
              </a:rPr>
              <a:t> Pilot design considerations for </a:t>
            </a:r>
            <a:r>
              <a:rPr lang="en-US" sz="1100" dirty="0" err="1">
                <a:solidFill>
                  <a:schemeClr val="bg1">
                    <a:lumMod val="65000"/>
                  </a:schemeClr>
                </a:solidFill>
              </a:rPr>
              <a:t>dRU</a:t>
            </a:r>
            <a:r>
              <a:rPr lang="en-US" sz="1100" dirty="0">
                <a:solidFill>
                  <a:schemeClr val="bg1">
                    <a:lumMod val="65000"/>
                  </a:schemeClr>
                </a:solidFill>
              </a:rPr>
              <a:t>				Lin Yang</a:t>
            </a:r>
          </a:p>
          <a:p>
            <a:pPr lvl="1">
              <a:buFont typeface="Arial" panose="020B0604020202020204" pitchFamily="34" charset="0"/>
              <a:buChar char="•"/>
            </a:pPr>
            <a:r>
              <a:rPr lang="en-US" sz="1100" dirty="0">
                <a:solidFill>
                  <a:schemeClr val="bg1">
                    <a:lumMod val="65000"/>
                  </a:schemeClr>
                </a:solidFill>
                <a:hlinkClick r:id="rId13">
                  <a:extLst>
                    <a:ext uri="{A12FA001-AC4F-418D-AE19-62706E023703}">
                      <ahyp:hlinkClr xmlns:ahyp="http://schemas.microsoft.com/office/drawing/2018/hyperlinkcolor" val="tx"/>
                    </a:ext>
                  </a:extLst>
                </a:hlinkClick>
              </a:rPr>
              <a:t>24/0520</a:t>
            </a:r>
            <a:r>
              <a:rPr lang="en-US" sz="1100" dirty="0">
                <a:solidFill>
                  <a:schemeClr val="bg1">
                    <a:lumMod val="65000"/>
                  </a:schemeClr>
                </a:solidFill>
              </a:rPr>
              <a:t> Discussion on DRU						Mahmoud Kamel</a:t>
            </a:r>
            <a:r>
              <a:rPr lang="en-US" sz="1100" dirty="0"/>
              <a:t>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742417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1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FFC000"/>
                </a:solidFill>
              </a:rPr>
              <a:t>SP on Relay [10’] – see next slide</a:t>
            </a:r>
          </a:p>
          <a:p>
            <a:pPr lvl="2">
              <a:buFont typeface="Arial" panose="020B0604020202020204" pitchFamily="34" charset="0"/>
              <a:buChar char="•"/>
            </a:pPr>
            <a:r>
              <a:rPr lang="en-US" sz="1000" dirty="0">
                <a:solidFill>
                  <a:srgbClr val="00B050"/>
                </a:solidFill>
              </a:rPr>
              <a:t>SP on Control Security [10’] – see next slide</a:t>
            </a:r>
            <a:endParaRPr lang="en-GB" sz="1000" dirty="0">
              <a:solidFill>
                <a:srgbClr val="00B050"/>
              </a:solidFill>
            </a:endParaRPr>
          </a:p>
          <a:p>
            <a:pPr lvl="1">
              <a:buFont typeface="Arial" panose="020B0604020202020204" pitchFamily="34" charset="0"/>
              <a:buChar char="•"/>
            </a:pPr>
            <a:r>
              <a:rPr lang="en-US" sz="1200" b="0" i="0"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23/2007</a:t>
            </a:r>
            <a:r>
              <a:rPr lang="en-US" sz="1200" b="0" i="0" strike="noStrike" kern="1200" dirty="0">
                <a:solidFill>
                  <a:srgbClr val="00B050"/>
                </a:solidFill>
                <a:effectLst/>
                <a:ea typeface="MS Gothic" panose="020B0609070205080204" pitchFamily="49" charset="-128"/>
              </a:rPr>
              <a:t> Enhancement of BSR 							Frank Hsu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23/2023</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Further discussion on Non-Primary Channel Access</a:t>
            </a:r>
            <a:r>
              <a:rPr lang="en-GB" sz="1200" dirty="0">
                <a:solidFill>
                  <a:srgbClr val="00B050"/>
                </a:solidFill>
              </a:rPr>
              <a:t> 			</a:t>
            </a:r>
            <a:r>
              <a:rPr lang="en-GB" sz="1200" b="0" i="0" u="none" strike="noStrike" kern="1200" dirty="0">
                <a:solidFill>
                  <a:srgbClr val="00B050"/>
                </a:solidFill>
                <a:effectLst/>
                <a:ea typeface="MS Gothic" panose="020B0609070205080204" pitchFamily="49" charset="-128"/>
              </a:rPr>
              <a:t>Sindhu Verma</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23/2063</a:t>
            </a:r>
            <a:r>
              <a:rPr lang="en-US" sz="1200" dirty="0">
                <a:solidFill>
                  <a:srgbClr val="00B050"/>
                </a:solidFill>
              </a:rPr>
              <a:t> Enhanced Ack. for Low Latency Communication Follow-Up	Tuncer Baykas</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23/2126</a:t>
            </a:r>
            <a:r>
              <a:rPr lang="en-US" sz="1200" dirty="0">
                <a:solidFill>
                  <a:schemeClr val="bg1">
                    <a:lumMod val="65000"/>
                  </a:schemeClr>
                </a:solidFill>
              </a:rPr>
              <a:t> Low latency channel access follow up				Dmitry Akhmetov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23/2127</a:t>
            </a:r>
            <a:r>
              <a:rPr lang="en-US" sz="1200" dirty="0">
                <a:solidFill>
                  <a:schemeClr val="bg1">
                    <a:lumMod val="65000"/>
                  </a:schemeClr>
                </a:solidFill>
              </a:rPr>
              <a:t> 11bn Power Save							Jeongki Kim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888791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 (Dongguk, else?): </a:t>
            </a: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a relay protocol in 11bn to improve throughput, and coverage as well as latency?</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for the relay protocol are TBD.</a:t>
            </a:r>
          </a:p>
          <a:p>
            <a:pPr marL="0" marR="0">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SP </a:t>
            </a:r>
            <a:r>
              <a:rPr lang="en-US" sz="1200" i="1">
                <a:effectLst/>
                <a:latin typeface="Times New Roman" panose="02020603050405020304" pitchFamily="18" charset="0"/>
                <a:ea typeface="Calibri" panose="020F0502020204030204" pitchFamily="34" charset="0"/>
                <a:cs typeface="Times New Roman" panose="02020603050405020304" pitchFamily="18" charset="0"/>
              </a:rPr>
              <a:t>Deferred.</a:t>
            </a:r>
          </a:p>
          <a:p>
            <a:pPr marL="0" marR="0">
              <a:lnSpc>
                <a:spcPct val="107000"/>
              </a:lnSpc>
              <a:spcBef>
                <a:spcPts val="0"/>
              </a:spcBef>
              <a:spcAft>
                <a:spcPts val="0"/>
              </a:spcAft>
            </a:pPr>
            <a:endParaRPr lang="en-US" sz="1600" i="1" dirty="0"/>
          </a:p>
          <a:p>
            <a:r>
              <a:rPr lang="en-US" sz="1200" dirty="0"/>
              <a:t>SP 2 on Control Security:</a:t>
            </a:r>
          </a:p>
          <a:p>
            <a:r>
              <a:rPr lang="en-US" sz="1200" b="0" i="0" dirty="0">
                <a:solidFill>
                  <a:srgbClr val="222222"/>
                </a:solidFill>
                <a:effectLst/>
              </a:rPr>
              <a:t>Do you support to define Trigger frame protection, BlockAck frame protection (variant TBD), BlockAckReq frame protection (variant TBD) in 802.11bn?</a:t>
            </a:r>
          </a:p>
          <a:p>
            <a:pPr>
              <a:buFont typeface="Arial" panose="020B0604020202020204" pitchFamily="34" charset="0"/>
              <a:buChar char="•"/>
            </a:pPr>
            <a:r>
              <a:rPr lang="en-US" sz="1200" b="0" i="0" dirty="0">
                <a:solidFill>
                  <a:srgbClr val="222222"/>
                </a:solidFill>
                <a:effectLst/>
              </a:rPr>
              <a:t>The detailed method is TBD.</a:t>
            </a:r>
          </a:p>
          <a:p>
            <a:endParaRPr lang="en-US" sz="1200" b="0" i="0" dirty="0">
              <a:solidFill>
                <a:srgbClr val="222222"/>
              </a:solidFill>
              <a:effectLst/>
            </a:endParaRPr>
          </a:p>
          <a:p>
            <a:r>
              <a:rPr lang="en-US" sz="1200" b="0" i="0" dirty="0">
                <a:solidFill>
                  <a:srgbClr val="222222"/>
                </a:solidFill>
                <a:effectLst/>
              </a:rPr>
              <a:t>Note: Discussed in several sessions and several submissions discuss similar concept, ref: 23/1995r0, 23/1933r0, 23/1914r2, 23/1915r1, 23/2001r2, 23/312r0, 23/286r0, 23/352r1, 23/1102r0</a:t>
            </a:r>
          </a:p>
          <a:p>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SP Deferred.</a:t>
            </a:r>
            <a:endParaRPr lang="en-US" sz="1200" dirty="0">
              <a:solidFill>
                <a:srgbClr val="222222"/>
              </a:solidFill>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48697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 </a:t>
            </a:r>
            <a:r>
              <a:rPr lang="en-GB" sz="1600" dirty="0" err="1"/>
              <a:t>Cont</a:t>
            </a:r>
            <a:endParaRPr lang="en-GB" sz="1600" dirty="0"/>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24/0429</a:t>
            </a:r>
            <a:r>
              <a:rPr lang="en-GB" sz="1200" dirty="0">
                <a:solidFill>
                  <a:srgbClr val="00B050"/>
                </a:solidFill>
              </a:rPr>
              <a:t> Range Extension with </a:t>
            </a:r>
            <a:r>
              <a:rPr lang="en-GB" sz="1200" dirty="0" err="1">
                <a:solidFill>
                  <a:srgbClr val="00B050"/>
                </a:solidFill>
              </a:rPr>
              <a:t>dRU</a:t>
            </a:r>
            <a:r>
              <a:rPr lang="en-GB" sz="1200" dirty="0">
                <a:solidFill>
                  <a:srgbClr val="00B050"/>
                </a:solidFill>
              </a:rPr>
              <a:t>					Sigurd Schelstraete</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24/0468</a:t>
            </a:r>
            <a:r>
              <a:rPr lang="en-GB" sz="1200" dirty="0">
                <a:solidFill>
                  <a:srgbClr val="00B050"/>
                </a:solidFill>
              </a:rPr>
              <a:t> DRU Tone Plan for 11bn 					</a:t>
            </a:r>
            <a:r>
              <a:rPr lang="en-GB" sz="1200" dirty="0" err="1">
                <a:solidFill>
                  <a:srgbClr val="00B050"/>
                </a:solidFill>
              </a:rPr>
              <a:t>Shengquan</a:t>
            </a:r>
            <a:r>
              <a:rPr lang="en-GB" sz="1200" dirty="0">
                <a:solidFill>
                  <a:srgbClr val="00B050"/>
                </a:solidFill>
              </a:rPr>
              <a:t> Hu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24/0477</a:t>
            </a:r>
            <a:r>
              <a:rPr lang="en-US" sz="1200" dirty="0">
                <a:solidFill>
                  <a:srgbClr val="00B050"/>
                </a:solidFill>
              </a:rPr>
              <a:t> High Level Perspective on DRU-Follow Up 			</a:t>
            </a:r>
            <a:r>
              <a:rPr lang="en-US" sz="1200" dirty="0" err="1">
                <a:solidFill>
                  <a:srgbClr val="00B050"/>
                </a:solidFill>
              </a:rPr>
              <a:t>Shengquan</a:t>
            </a:r>
            <a:r>
              <a:rPr lang="en-US" sz="1200" dirty="0">
                <a:solidFill>
                  <a:srgbClr val="00B050"/>
                </a:solidFill>
              </a:rPr>
              <a:t> Hu</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24/0476</a:t>
            </a:r>
            <a:r>
              <a:rPr lang="en-US" sz="1200" dirty="0">
                <a:solidFill>
                  <a:srgbClr val="00B050"/>
                </a:solidFill>
              </a:rPr>
              <a:t> Tone Plan Design Principles for Distributed RU		Bo Gong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24/0500</a:t>
            </a:r>
            <a:r>
              <a:rPr lang="en-US" sz="1200" dirty="0">
                <a:solidFill>
                  <a:schemeClr val="bg1">
                    <a:lumMod val="65000"/>
                  </a:schemeClr>
                </a:solidFill>
              </a:rPr>
              <a:t> Follow up on high level thoughts on </a:t>
            </a:r>
            <a:r>
              <a:rPr lang="en-US" sz="1200" dirty="0" err="1">
                <a:solidFill>
                  <a:schemeClr val="bg1">
                    <a:lumMod val="65000"/>
                  </a:schemeClr>
                </a:solidFill>
              </a:rPr>
              <a:t>dRU</a:t>
            </a:r>
            <a:r>
              <a:rPr lang="en-US" sz="1200" dirty="0">
                <a:solidFill>
                  <a:schemeClr val="bg1">
                    <a:lumMod val="65000"/>
                  </a:schemeClr>
                </a:solidFill>
              </a:rPr>
              <a:t> design		Lin Yang	 </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24/0501</a:t>
            </a:r>
            <a:r>
              <a:rPr lang="en-US" sz="1200" dirty="0">
                <a:solidFill>
                  <a:schemeClr val="bg1">
                    <a:lumMod val="65000"/>
                  </a:schemeClr>
                </a:solidFill>
              </a:rPr>
              <a:t> Pilot design considerations for </a:t>
            </a:r>
            <a:r>
              <a:rPr lang="en-US" sz="1200" dirty="0" err="1">
                <a:solidFill>
                  <a:schemeClr val="bg1">
                    <a:lumMod val="65000"/>
                  </a:schemeClr>
                </a:solidFill>
              </a:rPr>
              <a:t>dRU</a:t>
            </a:r>
            <a:r>
              <a:rPr lang="en-US" sz="1200" dirty="0">
                <a:solidFill>
                  <a:schemeClr val="bg1">
                    <a:lumMod val="65000"/>
                  </a:schemeClr>
                </a:solidFill>
              </a:rPr>
              <a:t>				Lin Yang</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24/0520</a:t>
            </a:r>
            <a:r>
              <a:rPr lang="en-US" sz="1200" dirty="0">
                <a:solidFill>
                  <a:schemeClr val="bg1">
                    <a:lumMod val="65000"/>
                  </a:schemeClr>
                </a:solidFill>
              </a:rPr>
              <a:t> Discussion on DRU						Mahmoud Kamel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lvl="0">
              <a:buFont typeface="Arial" panose="020B0604020202020204" pitchFamily="34" charset="0"/>
              <a:buChar char="•"/>
            </a:pPr>
            <a:endParaRPr lang="en-GB"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2 (DCNs from 2023)</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solidFill>
                  <a:srgbClr val="00B050"/>
                </a:solidFill>
              </a:rPr>
              <a:t>SP on Power Save [10’] – see next slide</a:t>
            </a:r>
          </a:p>
          <a:p>
            <a:pPr lvl="2">
              <a:buFont typeface="Arial" panose="020B0604020202020204" pitchFamily="34" charset="0"/>
              <a:buChar char="•"/>
            </a:pPr>
            <a:r>
              <a:rPr lang="en-US" sz="1000" dirty="0">
                <a:solidFill>
                  <a:srgbClr val="FFC000"/>
                </a:solidFill>
              </a:rPr>
              <a:t>SP on Power Save [10’] – see next slide</a:t>
            </a:r>
            <a:endParaRPr lang="en-GB" sz="1000" dirty="0">
              <a:solidFill>
                <a:srgbClr val="FFC000"/>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23/2126</a:t>
            </a:r>
            <a:r>
              <a:rPr lang="en-US" sz="1200" dirty="0">
                <a:solidFill>
                  <a:srgbClr val="00B050"/>
                </a:solidFill>
              </a:rPr>
              <a:t> Low latency channel access follow up				Dmitry Akhmetov	</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23/2127</a:t>
            </a:r>
            <a:r>
              <a:rPr lang="en-US" sz="1200" dirty="0">
                <a:solidFill>
                  <a:srgbClr val="00B050"/>
                </a:solidFill>
              </a:rPr>
              <a:t> 11bn Power Save							Jeongki Kim</a:t>
            </a:r>
            <a:endParaRPr lang="en-GB" sz="14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23/2147</a:t>
            </a:r>
            <a:r>
              <a:rPr lang="en-GB" sz="1200" dirty="0">
                <a:solidFill>
                  <a:srgbClr val="00B050"/>
                </a:solidFill>
              </a:rPr>
              <a:t> Improved UHR Seamless Roaming for MLD				Hui Che</a:t>
            </a:r>
            <a:r>
              <a:rPr lang="en-GB" sz="1200" dirty="0"/>
              <a:t>	</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23/2150</a:t>
            </a:r>
            <a:r>
              <a:rPr lang="en-GB" sz="1200" dirty="0">
                <a:solidFill>
                  <a:srgbClr val="00B050"/>
                </a:solidFill>
              </a:rPr>
              <a:t> Low STA Cost UHR Seamless Roaming for MLD			Hui Che</a:t>
            </a:r>
            <a:r>
              <a:rPr lang="en-GB" sz="1200" dirty="0"/>
              <a:t>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23/2211</a:t>
            </a:r>
            <a:r>
              <a:rPr lang="en-GB" sz="1200" dirty="0">
                <a:solidFill>
                  <a:schemeClr val="bg1">
                    <a:lumMod val="75000"/>
                  </a:schemeClr>
                </a:solidFill>
              </a:rPr>
              <a:t> TXOP bandwidth expansion						Shawn Kim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Power Save</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agree to define in 11bn a power save mode for a STA that is a UHR Mobile AP or a UHR non-AP STA wherein the STA may transition from a lower capability mode to a higher capability mode upon reception of an initial control frame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Lower capability mode (e.g., 20 MHz BW, one SS, limited data rates, PPDU format)</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Higher capability mode (e.g., operating BW, NSS and MCSs, with at least one higher capability than that in the lower power capability mode)</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Initial Control frame is TBD</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Whether that applies for a non-mobile AP is TBD</a:t>
            </a:r>
          </a:p>
          <a:p>
            <a:pPr marL="0" marR="0" indent="0">
              <a:lnSpc>
                <a:spcPct val="107000"/>
              </a:lnSpc>
              <a:spcBef>
                <a:spcPts val="0"/>
              </a:spcBef>
              <a:spcAft>
                <a:spcPts val="0"/>
              </a:spcAft>
            </a:pPr>
            <a:endParaRPr lang="en-US" sz="1200" b="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2"/>
              </a:rPr>
              <a:t>23/1875</a:t>
            </a:r>
            <a:r>
              <a:rPr lang="en-US" sz="1200" b="0" i="1" dirty="0">
                <a:solidFill>
                  <a:srgbClr val="222222"/>
                </a:solidFill>
                <a:effectLst/>
              </a:rPr>
              <a:t>, </a:t>
            </a:r>
            <a:r>
              <a:rPr lang="en-US" sz="1200" b="0" i="1" dirty="0">
                <a:solidFill>
                  <a:srgbClr val="222222"/>
                </a:solidFill>
                <a:effectLst/>
                <a:hlinkClick r:id="rId3"/>
              </a:rPr>
              <a:t>23/2003</a:t>
            </a:r>
            <a:r>
              <a:rPr lang="en-US" sz="1200" b="0" i="1" dirty="0">
                <a:solidFill>
                  <a:srgbClr val="222222"/>
                </a:solidFill>
                <a:effectLst/>
              </a:rPr>
              <a:t>, </a:t>
            </a:r>
            <a:r>
              <a:rPr lang="en-US" sz="1200" b="0" i="1" dirty="0">
                <a:solidFill>
                  <a:srgbClr val="222222"/>
                </a:solidFill>
                <a:effectLst/>
                <a:hlinkClick r:id="rId4"/>
              </a:rPr>
              <a:t>23/1965</a:t>
            </a:r>
            <a:r>
              <a:rPr lang="en-US" sz="1200" b="0" i="1" dirty="0">
                <a:solidFill>
                  <a:srgbClr val="222222"/>
                </a:solidFill>
                <a:effectLst/>
              </a:rPr>
              <a:t>, </a:t>
            </a:r>
            <a:r>
              <a:rPr lang="en-US" sz="1200" b="0" i="1" dirty="0">
                <a:solidFill>
                  <a:srgbClr val="222222"/>
                </a:solidFill>
                <a:effectLst/>
                <a:hlinkClick r:id="rId5"/>
              </a:rPr>
              <a:t>23/1936</a:t>
            </a:r>
            <a:endParaRPr lang="en-US" sz="1200" b="0" i="1" dirty="0">
              <a:solidFill>
                <a:srgbClr val="222222"/>
              </a:solidFill>
              <a:effectLst/>
            </a:endParaRPr>
          </a:p>
          <a:p>
            <a:pPr marL="0">
              <a:lnSpc>
                <a:spcPct val="107000"/>
              </a:lnSpc>
              <a:spcBef>
                <a:spcPts val="0"/>
              </a:spcBef>
              <a:spcAft>
                <a:spcPts val="0"/>
              </a:spcAft>
            </a:pP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101Y/11N/23A</a:t>
            </a:r>
          </a:p>
          <a:p>
            <a:r>
              <a:rPr lang="en-US" sz="1200" dirty="0"/>
              <a:t>SP 2 on Power Save:</a:t>
            </a:r>
          </a:p>
          <a:p>
            <a:r>
              <a:rPr lang="en-US" sz="1200" b="0" i="0" dirty="0">
                <a:solidFill>
                  <a:srgbClr val="222222"/>
                </a:solidFill>
                <a:effectLst/>
              </a:rPr>
              <a:t>Do you agree to define in 11bn a mechanism to allow a STA to optionally indicate or update a periodic unavailability in time to its peer STA</a:t>
            </a:r>
          </a:p>
          <a:p>
            <a:pPr>
              <a:buFont typeface="Arial" panose="020B0604020202020204" pitchFamily="34" charset="0"/>
              <a:buChar char="•"/>
            </a:pPr>
            <a:r>
              <a:rPr lang="en-US" sz="1200" b="0" i="0" dirty="0">
                <a:solidFill>
                  <a:srgbClr val="222222"/>
                </a:solidFill>
                <a:effectLst/>
              </a:rPr>
              <a:t>Expectation is to use existing protocols</a:t>
            </a:r>
          </a:p>
          <a:p>
            <a:pPr>
              <a:buFont typeface="Arial" panose="020B0604020202020204" pitchFamily="34" charset="0"/>
              <a:buChar char="•"/>
            </a:pPr>
            <a:r>
              <a:rPr lang="en-US" sz="1200" b="0" i="0" dirty="0">
                <a:solidFill>
                  <a:srgbClr val="222222"/>
                </a:solidFill>
                <a:effectLst/>
              </a:rPr>
              <a:t>Applies when the peer STA(s) supports the mechanism</a:t>
            </a:r>
          </a:p>
          <a:p>
            <a:r>
              <a:rPr lang="en-US" sz="1200" b="0" i="1" dirty="0">
                <a:solidFill>
                  <a:srgbClr val="222222"/>
                </a:solidFill>
                <a:effectLst/>
              </a:rPr>
              <a:t>Note: Discussed in several sessions and several submissions discuss similar concept, ref: </a:t>
            </a:r>
            <a:r>
              <a:rPr lang="en-US" sz="1200" b="0" i="1" dirty="0">
                <a:solidFill>
                  <a:srgbClr val="222222"/>
                </a:solidFill>
                <a:effectLst/>
                <a:hlinkClick r:id="rId6"/>
              </a:rPr>
              <a:t>23/2040</a:t>
            </a:r>
            <a:r>
              <a:rPr lang="en-US" sz="1200" b="0" i="1" dirty="0">
                <a:solidFill>
                  <a:srgbClr val="222222"/>
                </a:solidFill>
                <a:effectLst/>
              </a:rPr>
              <a:t>, </a:t>
            </a:r>
            <a:r>
              <a:rPr lang="en-US" sz="1200" b="0" i="1" dirty="0">
                <a:solidFill>
                  <a:srgbClr val="222222"/>
                </a:solidFill>
                <a:effectLst/>
                <a:hlinkClick r:id="rId7"/>
              </a:rPr>
              <a:t>23/2002</a:t>
            </a:r>
            <a:r>
              <a:rPr lang="en-US" sz="1200" b="0" i="1" dirty="0">
                <a:solidFill>
                  <a:srgbClr val="222222"/>
                </a:solidFill>
                <a:effectLst/>
              </a:rPr>
              <a:t>, </a:t>
            </a:r>
            <a:r>
              <a:rPr lang="en-US" sz="1200" b="0" i="1" dirty="0">
                <a:solidFill>
                  <a:srgbClr val="222222"/>
                </a:solidFill>
                <a:effectLst/>
                <a:hlinkClick r:id="rId8"/>
              </a:rPr>
              <a:t>23/1103</a:t>
            </a:r>
            <a:r>
              <a:rPr lang="en-US" sz="1200" b="0" i="1" dirty="0">
                <a:solidFill>
                  <a:srgbClr val="222222"/>
                </a:solidFill>
                <a:effectLst/>
              </a:rPr>
              <a:t>, </a:t>
            </a:r>
            <a:r>
              <a:rPr lang="en-US" sz="1200" b="0" i="1" dirty="0">
                <a:solidFill>
                  <a:srgbClr val="222222"/>
                </a:solidFill>
                <a:effectLst/>
                <a:hlinkClick r:id="rId9"/>
              </a:rPr>
              <a:t>24/0097</a:t>
            </a:r>
            <a:endParaRPr lang="en-US" sz="1200" b="0" i="1" dirty="0">
              <a:solidFill>
                <a:srgbClr val="222222"/>
              </a:solidFill>
              <a:effectLst/>
            </a:endParaRPr>
          </a:p>
          <a:p>
            <a:r>
              <a:rPr lang="en-US" sz="1200" i="1" dirty="0">
                <a:solidFill>
                  <a:srgbClr val="222222"/>
                </a:solidFill>
              </a:rPr>
              <a:t>Result: SP Deferred.</a:t>
            </a: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132934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Distributed RU – Cont.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24/0476</a:t>
            </a:r>
            <a:r>
              <a:rPr lang="en-US" sz="1100" dirty="0">
                <a:solidFill>
                  <a:srgbClr val="00B050"/>
                </a:solidFill>
              </a:rPr>
              <a:t> Tone Plan Design Principles for Distributed RU				Bo Gong	 Q&amp;A</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24/0500</a:t>
            </a:r>
            <a:r>
              <a:rPr lang="en-US" sz="1100" dirty="0">
                <a:solidFill>
                  <a:srgbClr val="00B050"/>
                </a:solidFill>
              </a:rPr>
              <a:t> Follow up on high level thoughts on </a:t>
            </a:r>
            <a:r>
              <a:rPr lang="en-US" sz="1100" dirty="0" err="1">
                <a:solidFill>
                  <a:srgbClr val="00B050"/>
                </a:solidFill>
              </a:rPr>
              <a:t>dRU</a:t>
            </a:r>
            <a:r>
              <a:rPr lang="en-US" sz="1100" dirty="0">
                <a:solidFill>
                  <a:srgbClr val="00B050"/>
                </a:solidFill>
              </a:rPr>
              <a:t> design				Lin Yang	</a:t>
            </a:r>
            <a:r>
              <a:rPr lang="en-US" sz="1100" dirty="0"/>
              <a:t> </a:t>
            </a: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24/0501</a:t>
            </a:r>
            <a:r>
              <a:rPr lang="en-US" sz="1100" dirty="0">
                <a:solidFill>
                  <a:srgbClr val="00B050"/>
                </a:solidFill>
              </a:rPr>
              <a:t> Pilot design considerations for </a:t>
            </a:r>
            <a:r>
              <a:rPr lang="en-US" sz="1100" dirty="0" err="1">
                <a:solidFill>
                  <a:srgbClr val="00B050"/>
                </a:solidFill>
              </a:rPr>
              <a:t>dRU</a:t>
            </a:r>
            <a:r>
              <a:rPr lang="en-US" sz="1100" dirty="0">
                <a:solidFill>
                  <a:srgbClr val="00B050"/>
                </a:solidFill>
              </a:rPr>
              <a:t>					Lin Yang</a:t>
            </a:r>
          </a:p>
          <a:p>
            <a:pPr lvl="1">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24/0520</a:t>
            </a:r>
            <a:r>
              <a:rPr lang="en-US" sz="1100" dirty="0">
                <a:solidFill>
                  <a:srgbClr val="00B050"/>
                </a:solidFill>
              </a:rPr>
              <a:t> Discussion on DRU							Mahmoud Kamel </a:t>
            </a:r>
            <a:endParaRPr lang="en-GB" sz="1400" dirty="0">
              <a:solidFill>
                <a:srgbClr val="00B050"/>
              </a:solidFill>
            </a:endParaRPr>
          </a:p>
          <a:p>
            <a:pPr>
              <a:buFont typeface="Arial" panose="020B0604020202020204" pitchFamily="34" charset="0"/>
              <a:buChar char="•"/>
            </a:pPr>
            <a:r>
              <a:rPr lang="en-GB" sz="1400" dirty="0"/>
              <a:t>Submissions – Miscellaneous part 2 (Modulation/MIMO/preamble, etc.)</a:t>
            </a:r>
          </a:p>
          <a:p>
            <a:pPr lvl="1">
              <a:buFont typeface="Arial" panose="020B0604020202020204" pitchFamily="34" charset="0"/>
              <a:buChar char="•"/>
            </a:pPr>
            <a:r>
              <a:rPr lang="en-US" sz="1100" dirty="0">
                <a:solidFill>
                  <a:schemeClr val="bg1">
                    <a:lumMod val="75000"/>
                  </a:schemeClr>
                </a:solidFill>
                <a:hlinkClick r:id="rId6">
                  <a:extLst>
                    <a:ext uri="{A12FA001-AC4F-418D-AE19-62706E023703}">
                      <ahyp:hlinkClr xmlns:ahyp="http://schemas.microsoft.com/office/drawing/2018/hyperlinkcolor" val="tx"/>
                    </a:ext>
                  </a:extLst>
                </a:hlinkClick>
              </a:rPr>
              <a:t>24/0409</a:t>
            </a:r>
            <a:r>
              <a:rPr lang="en-US" sz="1100" dirty="0">
                <a:solidFill>
                  <a:schemeClr val="bg1">
                    <a:lumMod val="75000"/>
                  </a:schemeClr>
                </a:solidFill>
              </a:rPr>
              <a:t> Hierarchical Modulation for 802.11					</a:t>
            </a:r>
            <a:r>
              <a:rPr lang="en-US" sz="1100" dirty="0" err="1">
                <a:solidFill>
                  <a:schemeClr val="bg1">
                    <a:lumMod val="75000"/>
                  </a:schemeClr>
                </a:solidFill>
              </a:rPr>
              <a:t>Vamadevan</a:t>
            </a:r>
            <a:r>
              <a:rPr lang="en-US" sz="1100" dirty="0">
                <a:solidFill>
                  <a:schemeClr val="bg1">
                    <a:lumMod val="75000"/>
                  </a:schemeClr>
                </a:solidFill>
              </a:rPr>
              <a:t> Namboodiri	</a:t>
            </a:r>
          </a:p>
          <a:p>
            <a:pPr lvl="1">
              <a:buFont typeface="Arial" panose="020B0604020202020204" pitchFamily="34" charset="0"/>
              <a:buChar char="•"/>
            </a:pPr>
            <a:r>
              <a:rPr lang="en-US" sz="1100" dirty="0">
                <a:solidFill>
                  <a:schemeClr val="bg1">
                    <a:lumMod val="75000"/>
                  </a:schemeClr>
                </a:solidFill>
                <a:hlinkClick r:id="rId7">
                  <a:extLst>
                    <a:ext uri="{A12FA001-AC4F-418D-AE19-62706E023703}">
                      <ahyp:hlinkClr xmlns:ahyp="http://schemas.microsoft.com/office/drawing/2018/hyperlinkcolor" val="tx"/>
                    </a:ext>
                  </a:extLst>
                </a:hlinkClick>
              </a:rPr>
              <a:t>24/0457</a:t>
            </a:r>
            <a:r>
              <a:rPr lang="en-US" sz="1100" dirty="0">
                <a:solidFill>
                  <a:schemeClr val="bg1">
                    <a:lumMod val="75000"/>
                  </a:schemeClr>
                </a:solidFill>
              </a:rPr>
              <a:t>*	Hierarchical Modulation_for_802.11_initial_results			</a:t>
            </a:r>
            <a:r>
              <a:rPr lang="en-US" sz="1100" dirty="0" err="1">
                <a:solidFill>
                  <a:schemeClr val="bg1">
                    <a:lumMod val="75000"/>
                  </a:schemeClr>
                </a:solidFill>
              </a:rPr>
              <a:t>Vamadevan</a:t>
            </a:r>
            <a:r>
              <a:rPr lang="en-US" sz="1100" dirty="0">
                <a:solidFill>
                  <a:schemeClr val="bg1">
                    <a:lumMod val="75000"/>
                  </a:schemeClr>
                </a:solidFill>
              </a:rPr>
              <a:t> Namboodiri</a:t>
            </a:r>
          </a:p>
          <a:p>
            <a:pPr lvl="1">
              <a:buFont typeface="Arial" panose="020B0604020202020204" pitchFamily="34" charset="0"/>
              <a:buChar char="•"/>
            </a:pPr>
            <a:r>
              <a:rPr lang="en-US" sz="1100" dirty="0">
                <a:solidFill>
                  <a:schemeClr val="bg1">
                    <a:lumMod val="75000"/>
                  </a:schemeClr>
                </a:solidFill>
                <a:hlinkClick r:id="rId8">
                  <a:extLst>
                    <a:ext uri="{A12FA001-AC4F-418D-AE19-62706E023703}">
                      <ahyp:hlinkClr xmlns:ahyp="http://schemas.microsoft.com/office/drawing/2018/hyperlinkcolor" val="tx"/>
                    </a:ext>
                  </a:extLst>
                </a:hlinkClick>
              </a:rPr>
              <a:t>24/0417</a:t>
            </a:r>
            <a:r>
              <a:rPr lang="en-US" sz="1100" dirty="0">
                <a:solidFill>
                  <a:schemeClr val="bg1">
                    <a:lumMod val="75000"/>
                  </a:schemeClr>
                </a:solidFill>
              </a:rPr>
              <a:t> Impact of Tx EVM on MIMO Detection Follow Up			Genadiy Tsodik</a:t>
            </a:r>
          </a:p>
          <a:p>
            <a:pPr lvl="1">
              <a:buFont typeface="Arial" panose="020B0604020202020204" pitchFamily="34" charset="0"/>
              <a:buChar char="•"/>
            </a:pPr>
            <a:r>
              <a:rPr lang="en-GB" sz="1100" dirty="0">
                <a:solidFill>
                  <a:schemeClr val="bg1">
                    <a:lumMod val="75000"/>
                  </a:schemeClr>
                </a:solidFill>
                <a:hlinkClick r:id="rId9">
                  <a:extLst>
                    <a:ext uri="{A12FA001-AC4F-418D-AE19-62706E023703}">
                      <ahyp:hlinkClr xmlns:ahyp="http://schemas.microsoft.com/office/drawing/2018/hyperlinkcolor" val="tx"/>
                    </a:ext>
                  </a:extLst>
                </a:hlinkClick>
              </a:rPr>
              <a:t>24/0428</a:t>
            </a:r>
            <a:r>
              <a:rPr lang="en-GB" sz="1100" dirty="0">
                <a:solidFill>
                  <a:schemeClr val="bg1">
                    <a:lumMod val="75000"/>
                  </a:schemeClr>
                </a:solidFill>
              </a:rPr>
              <a:t> UHR preamble design options						Sigurd Schelstraete	</a:t>
            </a:r>
          </a:p>
          <a:p>
            <a:pPr lvl="1">
              <a:buFont typeface="Arial" panose="020B0604020202020204" pitchFamily="34" charset="0"/>
              <a:buChar char="•"/>
            </a:pPr>
            <a:r>
              <a:rPr lang="en-US" sz="1100" dirty="0">
                <a:solidFill>
                  <a:schemeClr val="bg1">
                    <a:lumMod val="75000"/>
                  </a:schemeClr>
                </a:solidFill>
                <a:hlinkClick r:id="rId10">
                  <a:extLst>
                    <a:ext uri="{A12FA001-AC4F-418D-AE19-62706E023703}">
                      <ahyp:hlinkClr xmlns:ahyp="http://schemas.microsoft.com/office/drawing/2018/hyperlinkcolor" val="tx"/>
                    </a:ext>
                  </a:extLst>
                </a:hlinkClick>
              </a:rPr>
              <a:t>24/0435</a:t>
            </a:r>
            <a:r>
              <a:rPr lang="en-US" sz="1100" dirty="0">
                <a:solidFill>
                  <a:schemeClr val="bg1">
                    <a:lumMod val="75000"/>
                  </a:schemeClr>
                </a:solidFill>
              </a:rPr>
              <a:t> Ideas related to achieving (Ultra) High Reliability				Leif Wilhelmsson	</a:t>
            </a:r>
          </a:p>
          <a:p>
            <a:pPr lvl="1">
              <a:buFont typeface="Arial" panose="020B0604020202020204" pitchFamily="34" charset="0"/>
              <a:buChar char="•"/>
            </a:pPr>
            <a:r>
              <a:rPr lang="en-US" sz="1100" dirty="0">
                <a:solidFill>
                  <a:schemeClr val="bg1">
                    <a:lumMod val="75000"/>
                  </a:schemeClr>
                </a:solidFill>
                <a:hlinkClick r:id="rId11">
                  <a:extLst>
                    <a:ext uri="{A12FA001-AC4F-418D-AE19-62706E023703}">
                      <ahyp:hlinkClr xmlns:ahyp="http://schemas.microsoft.com/office/drawing/2018/hyperlinkcolor" val="tx"/>
                    </a:ext>
                  </a:extLst>
                </a:hlinkClick>
              </a:rPr>
              <a:t>24/0437</a:t>
            </a:r>
            <a:r>
              <a:rPr lang="en-US" sz="1100" dirty="0">
                <a:solidFill>
                  <a:schemeClr val="bg1">
                    <a:lumMod val="75000"/>
                  </a:schemeClr>
                </a:solidFill>
              </a:rPr>
              <a:t> Interference Mitigation for Improved Reliability – More Insights		Shimi Shilo</a:t>
            </a:r>
          </a:p>
          <a:p>
            <a:pPr lvl="1">
              <a:buFont typeface="Arial" panose="020B0604020202020204" pitchFamily="34" charset="0"/>
              <a:buChar char="•"/>
            </a:pPr>
            <a:r>
              <a:rPr lang="en-GB" sz="1100" dirty="0">
                <a:solidFill>
                  <a:schemeClr val="bg1">
                    <a:lumMod val="75000"/>
                  </a:schemeClr>
                </a:solidFill>
                <a:hlinkClick r:id="rId12">
                  <a:extLst>
                    <a:ext uri="{A12FA001-AC4F-418D-AE19-62706E023703}">
                      <ahyp:hlinkClr xmlns:ahyp="http://schemas.microsoft.com/office/drawing/2018/hyperlinkcolor" val="tx"/>
                    </a:ext>
                  </a:extLst>
                </a:hlinkClick>
              </a:rPr>
              <a:t>24/0508</a:t>
            </a:r>
            <a:r>
              <a:rPr lang="en-GB" sz="1100" dirty="0">
                <a:solidFill>
                  <a:schemeClr val="bg1">
                    <a:lumMod val="75000"/>
                  </a:schemeClr>
                </a:solidFill>
              </a:rPr>
              <a:t> Extended 6 GHz channelization						Thomas Derham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1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100" b="0" i="0" u="none" strike="noStrike" kern="0" cap="none" spc="0" normalizeH="0" baseline="0" noProof="0" dirty="0">
              <a:ln>
                <a:noFill/>
              </a:ln>
              <a:solidFill>
                <a:srgbClr val="000000"/>
              </a:solidFill>
              <a:effectLst/>
              <a:uLnTx/>
              <a:uFillTx/>
              <a:latin typeface="Times New Roman"/>
              <a:ea typeface="MS Gothic"/>
              <a:cs typeface="+mn-cs"/>
            </a:endParaRPr>
          </a:p>
          <a:p>
            <a:pPr marL="0" lvl="0" indent="0"/>
            <a:endParaRPr lang="en-GB"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4962657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3 (second cut-off)</a:t>
            </a:r>
          </a:p>
          <a:p>
            <a:pPr lvl="1">
              <a:buFont typeface="Arial" panose="020B0604020202020204" pitchFamily="34" charset="0"/>
              <a:buChar char="•"/>
            </a:pPr>
            <a:r>
              <a:rPr lang="en-GB" sz="1200" dirty="0"/>
              <a:t>Pending SPs (TBD) – 10 mins</a:t>
            </a:r>
          </a:p>
          <a:p>
            <a:pPr lvl="2">
              <a:buFont typeface="Arial" panose="020B0604020202020204" pitchFamily="34" charset="0"/>
              <a:buChar char="•"/>
            </a:pPr>
            <a:r>
              <a:rPr lang="en-US" sz="1000" dirty="0">
                <a:solidFill>
                  <a:srgbClr val="00B050"/>
                </a:solidFill>
              </a:rPr>
              <a:t>SP on Relay [10’] – see next slide</a:t>
            </a:r>
          </a:p>
          <a:p>
            <a:pPr lvl="2">
              <a:buFont typeface="Arial" panose="020B0604020202020204" pitchFamily="34" charset="0"/>
              <a:buChar char="•"/>
            </a:pPr>
            <a:r>
              <a:rPr lang="en-US" sz="1000" dirty="0">
                <a:solidFill>
                  <a:srgbClr val="00B050"/>
                </a:solidFill>
              </a:rPr>
              <a:t>SP on Power Save [10’] – see next slide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23/2211</a:t>
            </a:r>
            <a:r>
              <a:rPr lang="en-GB" sz="1200" dirty="0">
                <a:solidFill>
                  <a:srgbClr val="00B050"/>
                </a:solidFill>
              </a:rPr>
              <a:t> TXOP bandwidth expansion				Shawn Kim</a:t>
            </a:r>
            <a:r>
              <a:rPr lang="en-GB" sz="1200" dirty="0"/>
              <a:t>	</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24/0031</a:t>
            </a:r>
            <a:r>
              <a:rPr lang="en-GB" sz="1200" dirty="0">
                <a:solidFill>
                  <a:srgbClr val="00B050"/>
                </a:solidFill>
              </a:rPr>
              <a:t> Deterministic Backoff					Menzo Wentink </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24/0042</a:t>
            </a:r>
            <a:r>
              <a:rPr lang="en-GB" sz="1200" dirty="0">
                <a:solidFill>
                  <a:srgbClr val="00B050"/>
                </a:solidFill>
              </a:rPr>
              <a:t> Thoughts on Flexible Control frames			George Cherian</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24/0052</a:t>
            </a:r>
            <a:r>
              <a:rPr lang="en-GB" sz="1200" dirty="0">
                <a:solidFill>
                  <a:schemeClr val="bg1">
                    <a:lumMod val="75000"/>
                  </a:schemeClr>
                </a:solidFill>
              </a:rPr>
              <a:t> Seamless Roaming details				Duncan Ho 	</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24/0073</a:t>
            </a:r>
            <a:r>
              <a:rPr lang="en-GB" sz="1200" dirty="0">
                <a:solidFill>
                  <a:schemeClr val="bg1">
                    <a:lumMod val="75000"/>
                  </a:schemeClr>
                </a:solidFill>
              </a:rPr>
              <a:t> Thoughts on proxy SCS				Guogang Huang</a:t>
            </a:r>
          </a:p>
          <a:p>
            <a:pPr lvl="1">
              <a:buFont typeface="Arial" panose="020B0604020202020204" pitchFamily="34" charset="0"/>
              <a:buChar char="•"/>
            </a:pPr>
            <a:r>
              <a:rPr lang="en-US" sz="1200" dirty="0">
                <a:solidFill>
                  <a:schemeClr val="bg1">
                    <a:lumMod val="75000"/>
                  </a:schemeClr>
                </a:solidFill>
                <a:hlinkClick r:id="rId7">
                  <a:extLst>
                    <a:ext uri="{A12FA001-AC4F-418D-AE19-62706E023703}">
                      <ahyp:hlinkClr xmlns:ahyp="http://schemas.microsoft.com/office/drawing/2018/hyperlinkcolor" val="tx"/>
                    </a:ext>
                  </a:extLst>
                </a:hlinkClick>
              </a:rPr>
              <a:t>24/0074</a:t>
            </a:r>
            <a:r>
              <a:rPr lang="en-US" sz="1200" dirty="0">
                <a:solidFill>
                  <a:schemeClr val="bg1">
                    <a:lumMod val="75000"/>
                  </a:schemeClr>
                </a:solidFill>
              </a:rPr>
              <a:t> Relay operation follow-up				Guogang Huang </a:t>
            </a:r>
            <a:r>
              <a:rPr lang="en-GB"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99603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E78BD-EABC-A45A-7D50-9E718EE8D07D}"/>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7238D357-906C-0607-293E-358D67EAC46E}"/>
              </a:ext>
            </a:extLst>
          </p:cNvPr>
          <p:cNvSpPr>
            <a:spLocks noGrp="1"/>
          </p:cNvSpPr>
          <p:nvPr>
            <p:ph idx="1"/>
          </p:nvPr>
        </p:nvSpPr>
        <p:spPr>
          <a:xfrm>
            <a:off x="685800" y="1981200"/>
            <a:ext cx="7770813" cy="4494213"/>
          </a:xfrm>
        </p:spPr>
        <p:txBody>
          <a:bodyPr/>
          <a:lstStyle/>
          <a:p>
            <a:pPr marL="0" marR="0">
              <a:lnSpc>
                <a:spcPct val="107000"/>
              </a:lnSpc>
              <a:spcBef>
                <a:spcPts val="0"/>
              </a:spcBef>
              <a:spcAft>
                <a:spcPts val="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 1 on Relay</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2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Do you support to define a relay protocol in 11bn?</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A UHR relay forwards frames between an AP and a non-AP STA.</a:t>
            </a:r>
          </a:p>
          <a:p>
            <a:pPr marL="0" marR="0">
              <a:lnSpc>
                <a:spcPct val="107000"/>
              </a:lnSpc>
              <a:spcBef>
                <a:spcPts val="0"/>
              </a:spcBef>
              <a:spcAft>
                <a:spcPts val="0"/>
              </a:spcAft>
              <a:buFont typeface="Arial" panose="020B0604020202020204" pitchFamily="34" charset="0"/>
              <a:buChar char="•"/>
            </a:pPr>
            <a:r>
              <a:rPr lang="en-US" sz="1200" b="0" dirty="0">
                <a:effectLst/>
                <a:latin typeface="Times New Roman" panose="02020603050405020304" pitchFamily="18" charset="0"/>
                <a:ea typeface="Calibri" panose="020F0502020204030204" pitchFamily="34" charset="0"/>
                <a:cs typeface="Times New Roman" panose="02020603050405020304" pitchFamily="18" charset="0"/>
              </a:rPr>
              <a:t>The details of the relay protocol are TBD.</a:t>
            </a:r>
          </a:p>
          <a:p>
            <a:pPr marL="0">
              <a:lnSpc>
                <a:spcPct val="107000"/>
              </a:lnSpc>
              <a:spcBef>
                <a:spcPts val="0"/>
              </a:spcBef>
              <a:spcAft>
                <a:spcPts val="0"/>
              </a:spcAft>
            </a:pPr>
            <a:r>
              <a:rPr lang="en-US" sz="1200" b="0" i="1" dirty="0">
                <a:solidFill>
                  <a:srgbClr val="222222"/>
                </a:solidFill>
                <a:effectLst/>
              </a:rPr>
              <a:t>Note: Discussed in several sessions and several submissions discuss similar concept, ref: </a:t>
            </a:r>
            <a:r>
              <a:rPr lang="pt-BR" sz="1200" b="0" i="1" dirty="0">
                <a:solidFill>
                  <a:srgbClr val="222222"/>
                </a:solidFill>
                <a:effectLst/>
                <a:hlinkClick r:id="rId2"/>
              </a:rPr>
              <a:t>22/1908r1</a:t>
            </a:r>
            <a:r>
              <a:rPr lang="pt-BR" sz="1200" b="0" i="1" dirty="0">
                <a:solidFill>
                  <a:srgbClr val="222222"/>
                </a:solidFill>
                <a:effectLst/>
              </a:rPr>
              <a:t>, </a:t>
            </a:r>
            <a:r>
              <a:rPr lang="pt-BR" sz="1200" b="0" i="1" dirty="0">
                <a:solidFill>
                  <a:srgbClr val="222222"/>
                </a:solidFill>
                <a:effectLst/>
                <a:hlinkClick r:id="rId3"/>
              </a:rPr>
              <a:t>23/1138r1</a:t>
            </a:r>
            <a:r>
              <a:rPr lang="pt-BR" sz="1200" b="0" i="1" dirty="0">
                <a:solidFill>
                  <a:srgbClr val="222222"/>
                </a:solidFill>
                <a:effectLst/>
              </a:rPr>
              <a:t>, </a:t>
            </a:r>
            <a:r>
              <a:rPr lang="pt-BR" sz="1200" b="0" i="1" dirty="0">
                <a:solidFill>
                  <a:srgbClr val="222222"/>
                </a:solidFill>
                <a:effectLst/>
                <a:hlinkClick r:id="rId4"/>
              </a:rPr>
              <a:t>23/1139r0</a:t>
            </a:r>
            <a:r>
              <a:rPr lang="pt-BR" sz="1200" b="0" i="1" dirty="0">
                <a:solidFill>
                  <a:srgbClr val="222222"/>
                </a:solidFill>
                <a:effectLst/>
              </a:rPr>
              <a:t>, </a:t>
            </a:r>
            <a:r>
              <a:rPr lang="pt-BR" sz="1200" b="0" i="1" dirty="0">
                <a:solidFill>
                  <a:srgbClr val="222222"/>
                </a:solidFill>
                <a:effectLst/>
                <a:hlinkClick r:id="rId5"/>
              </a:rPr>
              <a:t>23/1146r1</a:t>
            </a:r>
            <a:r>
              <a:rPr lang="pt-BR" sz="1200" b="0" i="1" dirty="0">
                <a:solidFill>
                  <a:srgbClr val="222222"/>
                </a:solidFill>
                <a:effectLst/>
              </a:rPr>
              <a:t>, </a:t>
            </a:r>
            <a:r>
              <a:rPr lang="pt-BR" sz="1200" b="0" i="1" dirty="0">
                <a:solidFill>
                  <a:srgbClr val="222222"/>
                </a:solidFill>
                <a:effectLst/>
                <a:hlinkClick r:id="rId6"/>
              </a:rPr>
              <a:t>23/1175r0</a:t>
            </a:r>
            <a:r>
              <a:rPr lang="pt-BR" sz="1200" b="0" i="1" dirty="0">
                <a:solidFill>
                  <a:srgbClr val="222222"/>
                </a:solidFill>
                <a:effectLst/>
              </a:rPr>
              <a:t>, </a:t>
            </a:r>
            <a:r>
              <a:rPr lang="pt-BR" sz="1200" b="0" i="1" dirty="0">
                <a:solidFill>
                  <a:srgbClr val="222222"/>
                </a:solidFill>
                <a:effectLst/>
                <a:hlinkClick r:id="rId7"/>
              </a:rPr>
              <a:t>23/1450r0</a:t>
            </a:r>
            <a:r>
              <a:rPr lang="pt-BR" sz="1200" b="0" i="1" dirty="0">
                <a:solidFill>
                  <a:srgbClr val="222222"/>
                </a:solidFill>
                <a:effectLst/>
              </a:rPr>
              <a:t>, </a:t>
            </a:r>
            <a:r>
              <a:rPr lang="pt-BR" sz="1200" b="0" i="1" dirty="0">
                <a:solidFill>
                  <a:srgbClr val="222222"/>
                </a:solidFill>
                <a:effectLst/>
                <a:hlinkClick r:id="rId8"/>
              </a:rPr>
              <a:t>23/1517r0</a:t>
            </a:r>
            <a:r>
              <a:rPr lang="pt-BR" sz="1200" b="0" i="1" dirty="0">
                <a:solidFill>
                  <a:srgbClr val="222222"/>
                </a:solidFill>
                <a:effectLst/>
              </a:rPr>
              <a:t>, </a:t>
            </a:r>
            <a:r>
              <a:rPr lang="pt-BR" sz="1200" b="0" i="1" dirty="0">
                <a:solidFill>
                  <a:srgbClr val="222222"/>
                </a:solidFill>
                <a:effectLst/>
                <a:hlinkClick r:id="rId9"/>
              </a:rPr>
              <a:t>23/1518r0</a:t>
            </a:r>
            <a:r>
              <a:rPr lang="pt-BR" sz="1200" b="0" i="1" dirty="0">
                <a:solidFill>
                  <a:srgbClr val="222222"/>
                </a:solidFill>
                <a:effectLst/>
              </a:rPr>
              <a:t>, </a:t>
            </a:r>
            <a:r>
              <a:rPr lang="pt-BR" sz="1200" b="0" i="1" dirty="0">
                <a:solidFill>
                  <a:srgbClr val="222222"/>
                </a:solidFill>
                <a:effectLst/>
                <a:hlinkClick r:id="rId7"/>
              </a:rPr>
              <a:t>23/1450r1</a:t>
            </a:r>
            <a:r>
              <a:rPr lang="pt-BR" sz="1200" b="0" i="1" dirty="0">
                <a:solidFill>
                  <a:srgbClr val="222222"/>
                </a:solidFill>
                <a:effectLst/>
              </a:rPr>
              <a:t>, </a:t>
            </a:r>
            <a:r>
              <a:rPr lang="pt-BR" sz="1200" b="0" i="1" dirty="0">
                <a:solidFill>
                  <a:srgbClr val="222222"/>
                </a:solidFill>
                <a:effectLst/>
                <a:hlinkClick r:id="rId10"/>
              </a:rPr>
              <a:t>23/1838r0</a:t>
            </a:r>
            <a:r>
              <a:rPr lang="pt-BR" sz="1200" b="0" i="1" dirty="0">
                <a:solidFill>
                  <a:srgbClr val="222222"/>
                </a:solidFill>
                <a:effectLst/>
              </a:rPr>
              <a:t>, </a:t>
            </a:r>
            <a:r>
              <a:rPr lang="pt-BR" sz="1200" b="0" i="1" dirty="0">
                <a:solidFill>
                  <a:srgbClr val="222222"/>
                </a:solidFill>
                <a:effectLst/>
                <a:hlinkClick r:id="rId11"/>
              </a:rPr>
              <a:t>23/1839r0</a:t>
            </a:r>
            <a:r>
              <a:rPr lang="pt-BR" sz="1200" b="0" i="1" dirty="0">
                <a:solidFill>
                  <a:srgbClr val="222222"/>
                </a:solidFill>
                <a:effectLst/>
              </a:rPr>
              <a:t>, </a:t>
            </a:r>
            <a:r>
              <a:rPr lang="pt-BR" sz="1200" b="0" i="1" dirty="0">
                <a:solidFill>
                  <a:srgbClr val="222222"/>
                </a:solidFill>
                <a:effectLst/>
                <a:hlinkClick r:id="rId12"/>
              </a:rPr>
              <a:t>23/1840r2</a:t>
            </a:r>
            <a:r>
              <a:rPr lang="pt-BR" sz="1200" b="0" i="1" dirty="0">
                <a:solidFill>
                  <a:srgbClr val="222222"/>
                </a:solidFill>
                <a:effectLst/>
              </a:rPr>
              <a:t>, </a:t>
            </a:r>
            <a:r>
              <a:rPr lang="pt-BR" sz="1200" b="0" i="1" dirty="0">
                <a:solidFill>
                  <a:srgbClr val="222222"/>
                </a:solidFill>
                <a:effectLst/>
                <a:hlinkClick r:id="rId13"/>
              </a:rPr>
              <a:t>23/1889r0</a:t>
            </a:r>
            <a:r>
              <a:rPr lang="pt-BR" sz="1200" b="0" i="1" dirty="0">
                <a:solidFill>
                  <a:srgbClr val="222222"/>
                </a:solidFill>
                <a:effectLst/>
              </a:rPr>
              <a:t>, </a:t>
            </a:r>
            <a:r>
              <a:rPr lang="pt-BR" sz="1200" b="0" i="1" dirty="0">
                <a:solidFill>
                  <a:srgbClr val="222222"/>
                </a:solidFill>
                <a:effectLst/>
                <a:hlinkClick r:id="rId14"/>
              </a:rPr>
              <a:t>23/1899r0</a:t>
            </a:r>
            <a:r>
              <a:rPr lang="pt-BR" sz="1200" b="0" i="1" dirty="0">
                <a:solidFill>
                  <a:srgbClr val="222222"/>
                </a:solidFill>
                <a:effectLst/>
              </a:rPr>
              <a:t>, </a:t>
            </a:r>
            <a:r>
              <a:rPr lang="pt-BR" sz="1200" b="0" i="1" dirty="0">
                <a:solidFill>
                  <a:srgbClr val="222222"/>
                </a:solidFill>
                <a:effectLst/>
                <a:hlinkClick r:id="rId15"/>
              </a:rPr>
              <a:t>23/1928r0</a:t>
            </a:r>
            <a:r>
              <a:rPr lang="pt-BR" sz="1200" b="0" i="1" dirty="0">
                <a:solidFill>
                  <a:srgbClr val="222222"/>
                </a:solidFill>
                <a:effectLst/>
              </a:rPr>
              <a:t>, </a:t>
            </a:r>
            <a:r>
              <a:rPr lang="pt-BR" sz="1200" b="0" i="1" dirty="0">
                <a:solidFill>
                  <a:srgbClr val="222222"/>
                </a:solidFill>
                <a:effectLst/>
                <a:hlinkClick r:id="rId16"/>
              </a:rPr>
              <a:t>23/1948r0</a:t>
            </a:r>
            <a:r>
              <a:rPr lang="pt-BR" sz="1200" b="0" i="1" dirty="0">
                <a:solidFill>
                  <a:srgbClr val="222222"/>
                </a:solidFill>
                <a:effectLst/>
              </a:rPr>
              <a:t>, </a:t>
            </a:r>
            <a:r>
              <a:rPr lang="pt-BR" sz="1200" b="0" i="1" dirty="0">
                <a:solidFill>
                  <a:srgbClr val="222222"/>
                </a:solidFill>
                <a:effectLst/>
                <a:hlinkClick r:id="rId17"/>
              </a:rPr>
              <a:t>23/1969r0</a:t>
            </a:r>
            <a:r>
              <a:rPr lang="pt-BR" sz="1200" b="0" i="1" dirty="0">
                <a:solidFill>
                  <a:srgbClr val="222222"/>
                </a:solidFill>
                <a:effectLst/>
              </a:rPr>
              <a:t>, </a:t>
            </a:r>
            <a:r>
              <a:rPr lang="pt-BR" sz="1200" b="0" i="1" dirty="0">
                <a:solidFill>
                  <a:srgbClr val="222222"/>
                </a:solidFill>
                <a:effectLst/>
                <a:hlinkClick r:id="rId18"/>
              </a:rPr>
              <a:t>23/1955r1,</a:t>
            </a:r>
            <a:r>
              <a:rPr lang="pt-BR" sz="1200" b="0" i="1" dirty="0">
                <a:solidFill>
                  <a:srgbClr val="222222"/>
                </a:solidFill>
                <a:effectLst/>
              </a:rPr>
              <a:t> </a:t>
            </a:r>
            <a:r>
              <a:rPr lang="pt-BR" sz="1200" b="0" i="1" dirty="0">
                <a:solidFill>
                  <a:srgbClr val="222222"/>
                </a:solidFill>
                <a:effectLst/>
                <a:hlinkClick r:id="rId19"/>
              </a:rPr>
              <a:t>23/2217r1</a:t>
            </a:r>
            <a:r>
              <a:rPr lang="pt-BR" sz="1200" b="0" i="1" dirty="0">
                <a:solidFill>
                  <a:srgbClr val="222222"/>
                </a:solidFill>
                <a:effectLst/>
              </a:rPr>
              <a:t>, </a:t>
            </a:r>
            <a:r>
              <a:rPr lang="pt-BR" sz="1200" b="0" i="1" dirty="0">
                <a:solidFill>
                  <a:srgbClr val="222222"/>
                </a:solidFill>
                <a:effectLst/>
                <a:hlinkClick r:id="rId20"/>
              </a:rPr>
              <a:t>24/74r0</a:t>
            </a:r>
            <a:r>
              <a:rPr lang="pt-BR" sz="1200" b="0" i="1" dirty="0">
                <a:solidFill>
                  <a:srgbClr val="222222"/>
                </a:solidFill>
                <a:effectLst/>
              </a:rPr>
              <a:t>, </a:t>
            </a:r>
            <a:r>
              <a:rPr lang="pt-BR" sz="1200" b="0" i="1" dirty="0">
                <a:solidFill>
                  <a:srgbClr val="222222"/>
                </a:solidFill>
                <a:effectLst/>
                <a:hlinkClick r:id="rId21"/>
              </a:rPr>
              <a:t>24/105r0</a:t>
            </a:r>
            <a:r>
              <a:rPr lang="pt-BR" sz="1200" b="0" i="1" dirty="0">
                <a:solidFill>
                  <a:srgbClr val="222222"/>
                </a:solidFill>
                <a:effectLst/>
              </a:rPr>
              <a:t>, </a:t>
            </a:r>
            <a:r>
              <a:rPr lang="pt-BR" sz="1200" b="0" i="1" dirty="0">
                <a:solidFill>
                  <a:srgbClr val="222222"/>
                </a:solidFill>
                <a:effectLst/>
                <a:hlinkClick r:id="rId22"/>
              </a:rPr>
              <a:t>24/385r0</a:t>
            </a:r>
            <a:r>
              <a:rPr lang="pt-BR" sz="1200" b="0" i="1" dirty="0">
                <a:solidFill>
                  <a:srgbClr val="222222"/>
                </a:solidFill>
                <a:effectLst/>
              </a:rPr>
              <a:t>, </a:t>
            </a:r>
            <a:r>
              <a:rPr lang="pt-BR" sz="1200" b="0" i="1" dirty="0">
                <a:solidFill>
                  <a:srgbClr val="222222"/>
                </a:solidFill>
                <a:effectLst/>
                <a:hlinkClick r:id="rId23"/>
              </a:rPr>
              <a:t>24/386r0</a:t>
            </a:r>
            <a:endParaRPr lang="en-US" sz="1200" b="0" i="1" dirty="0">
              <a:solidFill>
                <a:srgbClr val="222222"/>
              </a:solidFill>
              <a:effectLst/>
            </a:endParaRPr>
          </a:p>
          <a:p>
            <a:pPr marL="0">
              <a:lnSpc>
                <a:spcPct val="107000"/>
              </a:lnSpc>
              <a:spcBef>
                <a:spcPts val="0"/>
              </a:spcBef>
              <a:spcAft>
                <a:spcPts val="0"/>
              </a:spcAft>
            </a:pPr>
            <a:r>
              <a:rPr lang="en-US" sz="1200" i="1" dirty="0">
                <a:effectLst/>
                <a:latin typeface="Times New Roman" panose="02020603050405020304" pitchFamily="18" charset="0"/>
                <a:ea typeface="Calibri" panose="020F0502020204030204" pitchFamily="34" charset="0"/>
                <a:cs typeface="Times New Roman" panose="02020603050405020304" pitchFamily="18" charset="0"/>
              </a:rPr>
              <a:t>Result: 110Y/78N/23A</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dirty="0">
                <a:latin typeface="Times New Roman" panose="02020603050405020304" pitchFamily="18" charset="0"/>
                <a:ea typeface="Calibri" panose="020F0502020204030204" pitchFamily="34" charset="0"/>
                <a:cs typeface="Times New Roman" panose="02020603050405020304" pitchFamily="18" charset="0"/>
              </a:rPr>
              <a:t>SP 2 on Power Save: </a:t>
            </a: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Do you agree to define cross link power save signaling mechanism</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Allowing a non-AP MLD to indicate to its associated AP MLD that supports the mechanism, in a frame sent on</a:t>
            </a:r>
          </a:p>
          <a:p>
            <a:pPr marL="0" indent="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one enabled link, the power management mode for one or more of its affiliated non-AP STAs</a:t>
            </a:r>
          </a:p>
          <a:p>
            <a:pPr marL="171450" indent="-171450">
              <a:lnSpc>
                <a:spcPct val="107000"/>
              </a:lnSpc>
              <a:spcBef>
                <a:spcPts val="0"/>
              </a:spcBef>
              <a:spcAft>
                <a:spcPts val="0"/>
              </a:spcAft>
              <a:buFont typeface="Arial" panose="020B0604020202020204" pitchFamily="34" charset="0"/>
              <a:buChar char="•"/>
            </a:pPr>
            <a:r>
              <a:rPr lang="en-US" sz="1200" b="0" dirty="0">
                <a:latin typeface="Times New Roman" panose="02020603050405020304" pitchFamily="18" charset="0"/>
                <a:ea typeface="Calibri" panose="020F0502020204030204" pitchFamily="34" charset="0"/>
                <a:cs typeface="Times New Roman" panose="02020603050405020304" pitchFamily="18" charset="0"/>
              </a:rPr>
              <a:t>Whether support for the mechanism is mandatory or optional is TBD</a:t>
            </a:r>
          </a:p>
          <a:p>
            <a:pPr marL="0">
              <a:lnSpc>
                <a:spcPct val="107000"/>
              </a:lnSpc>
              <a:spcBef>
                <a:spcPts val="0"/>
              </a:spcBef>
              <a:spcAft>
                <a:spcPts val="0"/>
              </a:spcAft>
            </a:pPr>
            <a:endParaRPr lang="en-US" sz="1200" b="0" dirty="0">
              <a:latin typeface="Times New Roman" panose="02020603050405020304" pitchFamily="18" charset="0"/>
              <a:ea typeface="Calibri" panose="020F0502020204030204" pitchFamily="34" charset="0"/>
              <a:cs typeface="Times New Roman" panose="02020603050405020304" pitchFamily="18" charset="0"/>
            </a:endParaRPr>
          </a:p>
          <a:p>
            <a:pPr marL="0">
              <a:lnSpc>
                <a:spcPct val="107000"/>
              </a:lnSpc>
              <a:spcBef>
                <a:spcPts val="0"/>
              </a:spcBef>
              <a:spcAft>
                <a:spcPts val="0"/>
              </a:spcAft>
            </a:pPr>
            <a:r>
              <a:rPr lang="en-US" sz="1200" b="0" dirty="0">
                <a:latin typeface="Times New Roman" panose="02020603050405020304" pitchFamily="18" charset="0"/>
                <a:ea typeface="Calibri" panose="020F0502020204030204" pitchFamily="34" charset="0"/>
                <a:cs typeface="Times New Roman" panose="02020603050405020304" pitchFamily="18" charset="0"/>
              </a:rPr>
              <a:t>[23/2003, 24/0602]</a:t>
            </a:r>
          </a:p>
          <a:p>
            <a:pPr marL="0">
              <a:lnSpc>
                <a:spcPct val="107000"/>
              </a:lnSpc>
              <a:spcBef>
                <a:spcPts val="0"/>
              </a:spcBef>
              <a:spcAft>
                <a:spcPts val="0"/>
              </a:spcAft>
            </a:pPr>
            <a:r>
              <a:rPr lang="en-US" sz="1200" i="1" dirty="0">
                <a:latin typeface="Times New Roman" panose="02020603050405020304" pitchFamily="18" charset="0"/>
                <a:ea typeface="Calibri" panose="020F0502020204030204" pitchFamily="34" charset="0"/>
                <a:cs typeface="Times New Roman" panose="02020603050405020304" pitchFamily="18" charset="0"/>
              </a:rPr>
              <a:t>Result: 122Y/23N/32A</a:t>
            </a:r>
            <a:endParaRPr lang="en-US" sz="1200" i="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299AC76-98F0-E9A7-3E00-3BD600897E61}"/>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9FBE0852-3F16-A929-3DD6-33394CFAE23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78F4C1-B1E4-B7AC-F4ED-49031F1FB118}"/>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8719427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part 2 (Modulation/MIMO/preamble, etc.)</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24/0409</a:t>
            </a:r>
            <a:r>
              <a:rPr lang="en-US" sz="1200" dirty="0">
                <a:solidFill>
                  <a:srgbClr val="00B050"/>
                </a:solidFill>
              </a:rPr>
              <a:t> Hierarchical Modulation for 802.11					</a:t>
            </a:r>
            <a:r>
              <a:rPr lang="en-US" sz="1200" dirty="0" err="1">
                <a:solidFill>
                  <a:srgbClr val="00B050"/>
                </a:solidFill>
              </a:rPr>
              <a:t>Vamadevan</a:t>
            </a:r>
            <a:r>
              <a:rPr lang="en-US" sz="1200" dirty="0">
                <a:solidFill>
                  <a:srgbClr val="00B050"/>
                </a:solidFill>
              </a:rPr>
              <a:t> Namboodiri	</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24/0457</a:t>
            </a:r>
            <a:r>
              <a:rPr lang="en-US" sz="1200" dirty="0">
                <a:solidFill>
                  <a:srgbClr val="00B050"/>
                </a:solidFill>
              </a:rPr>
              <a:t>*	Hierarchical Modulation_for_802.11_initial_results		</a:t>
            </a:r>
            <a:r>
              <a:rPr lang="en-US" sz="1200" dirty="0" err="1">
                <a:solidFill>
                  <a:srgbClr val="00B050"/>
                </a:solidFill>
              </a:rPr>
              <a:t>Vamadevan</a:t>
            </a:r>
            <a:r>
              <a:rPr lang="en-US" sz="1200" dirty="0">
                <a:solidFill>
                  <a:srgbClr val="00B050"/>
                </a:solidFill>
              </a:rPr>
              <a:t> Namboodiri</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24/0417</a:t>
            </a:r>
            <a:r>
              <a:rPr lang="en-US" sz="1200" dirty="0">
                <a:solidFill>
                  <a:srgbClr val="00B050"/>
                </a:solidFill>
              </a:rPr>
              <a:t> Impact of Tx EVM on MIMO Detection Follow Up			Genadiy Tsodik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24/0428</a:t>
            </a:r>
            <a:r>
              <a:rPr lang="en-GB" sz="1200" dirty="0">
                <a:solidFill>
                  <a:srgbClr val="00B050"/>
                </a:solidFill>
              </a:rPr>
              <a:t> UHR preamble design options						Sigurd Schelstraete	</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24/0435</a:t>
            </a:r>
            <a:r>
              <a:rPr lang="en-US" sz="1200" dirty="0">
                <a:solidFill>
                  <a:schemeClr val="bg1">
                    <a:lumMod val="65000"/>
                  </a:schemeClr>
                </a:solidFill>
              </a:rPr>
              <a:t> Ideas related to achieving (Ultra) High Reliability			Leif Wilhelmsson	</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24/0437</a:t>
            </a:r>
            <a:r>
              <a:rPr lang="en-US" sz="1200" dirty="0">
                <a:solidFill>
                  <a:schemeClr val="bg1">
                    <a:lumMod val="65000"/>
                  </a:schemeClr>
                </a:solidFill>
              </a:rPr>
              <a:t> Interference Mitigation for Improved Reliability – More Insights	Shimi Shilo</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24/0508</a:t>
            </a:r>
            <a:r>
              <a:rPr lang="en-GB" sz="1200" dirty="0">
                <a:solidFill>
                  <a:schemeClr val="bg1">
                    <a:lumMod val="65000"/>
                  </a:schemeClr>
                </a:solidFill>
              </a:rPr>
              <a:t> Extended 6 GHz channelization					Thomas Derham</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endParaRPr lang="en-GB" sz="1600" dirty="0"/>
          </a:p>
          <a:p>
            <a:pPr marL="0" indent="0"/>
            <a:r>
              <a:rPr kumimoji="0" lang="en-GB" sz="1200" b="0" i="0" u="none" strike="noStrike" kern="0" cap="none" spc="0" normalizeH="0" baseline="0" noProof="0" dirty="0">
                <a:ln>
                  <a:noFill/>
                </a:ln>
                <a:solidFill>
                  <a:srgbClr val="000000"/>
                </a:solidFill>
                <a:effectLst/>
                <a:uLnTx/>
                <a:uFillTx/>
                <a:latin typeface="Times New Roman"/>
                <a:ea typeface="MS Gothic"/>
                <a:cs typeface="+mn-cs"/>
              </a:rPr>
              <a:t>*Requested to be presented immediately after 24/409</a:t>
            </a:r>
            <a:endParaRPr kumimoji="0" lang="en-US" sz="1200" b="0"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19001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 – Part 4 (second cut-off)</a:t>
            </a:r>
          </a:p>
          <a:p>
            <a:pPr lvl="1">
              <a:buFont typeface="Arial" panose="020B0604020202020204" pitchFamily="34" charset="0"/>
              <a:buChar char="•"/>
            </a:pPr>
            <a:r>
              <a:rPr lang="en-GB" sz="1200" dirty="0"/>
              <a:t>Pending SPs (TBD) – 20 mins</a:t>
            </a:r>
          </a:p>
          <a:p>
            <a:pPr lvl="2">
              <a:buFont typeface="Arial" panose="020B0604020202020204" pitchFamily="34" charset="0"/>
              <a:buChar char="•"/>
            </a:pPr>
            <a:r>
              <a:rPr lang="en-US" sz="1000" dirty="0"/>
              <a:t>SP on DSO [10’] – see next slide</a:t>
            </a:r>
          </a:p>
          <a:p>
            <a:pPr lvl="2">
              <a:buFont typeface="Arial" panose="020B0604020202020204" pitchFamily="34" charset="0"/>
              <a:buChar char="•"/>
            </a:pPr>
            <a:r>
              <a:rPr lang="en-US" sz="1000" dirty="0"/>
              <a:t>SP on NPCA [10’] – see next slide</a:t>
            </a:r>
            <a:endParaRPr lang="en-GB" sz="1000" dirty="0"/>
          </a:p>
          <a:p>
            <a:pPr lvl="1">
              <a:buFont typeface="Arial" panose="020B0604020202020204" pitchFamily="34" charset="0"/>
              <a:buChar char="•"/>
            </a:pPr>
            <a:r>
              <a:rPr lang="en-GB" sz="1200" dirty="0">
                <a:hlinkClick r:id="rId2"/>
              </a:rPr>
              <a:t>24/0052</a:t>
            </a:r>
            <a:r>
              <a:rPr lang="en-GB" sz="1200" dirty="0"/>
              <a:t> Seamless Roaming details							Duncan Ho 	</a:t>
            </a:r>
          </a:p>
          <a:p>
            <a:pPr lvl="1">
              <a:buFont typeface="Arial" panose="020B0604020202020204" pitchFamily="34" charset="0"/>
              <a:buChar char="•"/>
            </a:pPr>
            <a:r>
              <a:rPr lang="en-GB" sz="1200" dirty="0">
                <a:hlinkClick r:id="rId3"/>
              </a:rPr>
              <a:t>24/0073</a:t>
            </a:r>
            <a:r>
              <a:rPr lang="en-GB" sz="1200" dirty="0"/>
              <a:t> Thoughts on proxy SCS							Guogang Huang</a:t>
            </a:r>
          </a:p>
          <a:p>
            <a:pPr lvl="1">
              <a:buFont typeface="Arial" panose="020B0604020202020204" pitchFamily="34" charset="0"/>
              <a:buChar char="•"/>
            </a:pPr>
            <a:r>
              <a:rPr lang="en-US" sz="1200" dirty="0">
                <a:hlinkClick r:id="rId4"/>
              </a:rPr>
              <a:t>24/0074</a:t>
            </a:r>
            <a:r>
              <a:rPr lang="en-US" sz="1200" dirty="0"/>
              <a:t> Relay operation follow-up							Guogang Huang</a:t>
            </a:r>
            <a:endParaRPr lang="en-GB" sz="1200" dirty="0">
              <a:hlinkClick r:id="rId5"/>
            </a:endParaRPr>
          </a:p>
          <a:p>
            <a:pPr lvl="1">
              <a:buFont typeface="Arial" panose="020B0604020202020204" pitchFamily="34" charset="0"/>
              <a:buChar char="•"/>
            </a:pPr>
            <a:r>
              <a:rPr lang="en-GB" sz="1200" dirty="0">
                <a:hlinkClick r:id="rId5"/>
              </a:rPr>
              <a:t>24/0083</a:t>
            </a:r>
            <a:r>
              <a:rPr lang="en-GB" sz="1200" dirty="0"/>
              <a:t> Smooth roaming follow up 2							Liwen Chu	</a:t>
            </a:r>
          </a:p>
          <a:p>
            <a:pPr lvl="1">
              <a:buFont typeface="Arial" panose="020B0604020202020204" pitchFamily="34" charset="0"/>
              <a:buChar char="•"/>
            </a:pPr>
            <a:r>
              <a:rPr lang="en-GB" sz="1200" dirty="0">
                <a:hlinkClick r:id="rId6"/>
              </a:rPr>
              <a:t>24/0090</a:t>
            </a:r>
            <a:r>
              <a:rPr lang="en-GB" sz="1200" dirty="0"/>
              <a:t> Protected Low Latency Communications for MLO				Serhat Erkucuk	</a:t>
            </a:r>
          </a:p>
          <a:p>
            <a:pPr lvl="1">
              <a:buFont typeface="Arial" panose="020B0604020202020204" pitchFamily="34" charset="0"/>
              <a:buChar char="•"/>
            </a:pPr>
            <a:r>
              <a:rPr lang="en-GB" sz="1200" dirty="0">
                <a:hlinkClick r:id="rId7"/>
              </a:rPr>
              <a:t>24/0091</a:t>
            </a:r>
            <a:r>
              <a:rPr lang="en-GB" sz="1200" dirty="0"/>
              <a:t> Enhanced Scheduling Method for Low Latency Traffic – Follow Up	Serhat Erkucuk</a:t>
            </a:r>
            <a:endParaRPr lang="en-GB" sz="1200" b="1" dirty="0"/>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8"/>
              </a:rPr>
              <a:t>24/0094</a:t>
            </a:r>
            <a:r>
              <a:rPr lang="en-GB" sz="1200" b="0" i="0" u="sng" strike="noStrike" kern="1200" dirty="0">
                <a:solidFill>
                  <a:srgbClr val="0563C1"/>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Probe-before-Talk and Unsolicited Unavailability Announcement for Co-ex Management </a:t>
            </a:r>
            <a:r>
              <a:rPr lang="en-GB" sz="1200" b="0" i="0" u="none" strike="noStrike" kern="1200" dirty="0">
                <a:solidFill>
                  <a:srgbClr val="000000"/>
                </a:solidFill>
                <a:effectLst/>
                <a:ea typeface="MS Gothic" panose="020B0609070205080204" pitchFamily="49" charset="-128"/>
              </a:rPr>
              <a:t>Qi Wang</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718611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67CE3-716E-3BAC-3804-125B593FB455}"/>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53EEADE1-BCB6-931B-2592-95104C011F30}"/>
              </a:ext>
            </a:extLst>
          </p:cNvPr>
          <p:cNvSpPr>
            <a:spLocks noGrp="1"/>
          </p:cNvSpPr>
          <p:nvPr>
            <p:ph idx="1"/>
          </p:nvPr>
        </p:nvSpPr>
        <p:spPr>
          <a:xfrm>
            <a:off x="685800" y="1981200"/>
            <a:ext cx="7770813" cy="4494213"/>
          </a:xfrm>
        </p:spPr>
        <p:txBody>
          <a:bodyPr/>
          <a:lstStyle/>
          <a:p>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SP 1 on DSO</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en-US" sz="14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400" b="0" dirty="0"/>
              <a:t>Do you agree that TGbn will define a mechanism where a non-AP STA can be allocated resources dynamically (i.e., on a per-TXOP basis) outside of its current operating bandwidth and within the associated AP’s BSS bandwidth?</a:t>
            </a:r>
          </a:p>
          <a:p>
            <a:pPr algn="l"/>
            <a:r>
              <a:rPr lang="en-US" sz="1200" b="0" i="0" dirty="0">
                <a:solidFill>
                  <a:srgbClr val="222222"/>
                </a:solidFill>
                <a:effectLst/>
              </a:rPr>
              <a:t>Note: Discussed in several sessions and several submissions discuss similar concept, ref: </a:t>
            </a:r>
            <a:r>
              <a:rPr lang="en-US" sz="1200" b="0" i="0" dirty="0">
                <a:solidFill>
                  <a:srgbClr val="1155CC"/>
                </a:solidFill>
                <a:effectLst/>
                <a:hlinkClick r:id="rId2"/>
              </a:rPr>
              <a:t>11-22/2204</a:t>
            </a:r>
            <a:r>
              <a:rPr lang="en-US" sz="1200" b="0" i="0" dirty="0">
                <a:solidFill>
                  <a:srgbClr val="222222"/>
                </a:solidFill>
                <a:effectLst/>
              </a:rPr>
              <a:t>, </a:t>
            </a:r>
            <a:r>
              <a:rPr lang="en-US" sz="1200" b="0" i="0" dirty="0">
                <a:solidFill>
                  <a:srgbClr val="1155CC"/>
                </a:solidFill>
                <a:effectLst/>
                <a:hlinkClick r:id="rId3"/>
              </a:rPr>
              <a:t>11-23/2141</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4"/>
              </a:rPr>
              <a:t>11-23/843</a:t>
            </a:r>
            <a:r>
              <a:rPr lang="en-US" sz="1200" b="0" i="0" dirty="0">
                <a:solidFill>
                  <a:srgbClr val="222222"/>
                </a:solidFill>
                <a:effectLst/>
              </a:rPr>
              <a:t>, </a:t>
            </a:r>
            <a:r>
              <a:rPr lang="en-US" sz="1200" b="0" i="0" dirty="0">
                <a:solidFill>
                  <a:srgbClr val="1155CC"/>
                </a:solidFill>
                <a:effectLst/>
                <a:hlinkClick r:id="rId5"/>
              </a:rPr>
              <a:t>11-23/1496</a:t>
            </a:r>
            <a:r>
              <a:rPr lang="en-US" sz="1200" b="0" i="0" dirty="0">
                <a:solidFill>
                  <a:srgbClr val="222222"/>
                </a:solidFill>
                <a:effectLst/>
              </a:rPr>
              <a:t>, </a:t>
            </a:r>
            <a:r>
              <a:rPr lang="en-US" sz="1200" b="0" i="0" dirty="0">
                <a:solidFill>
                  <a:srgbClr val="1155CC"/>
                </a:solidFill>
                <a:effectLst/>
                <a:hlinkClick r:id="rId6"/>
              </a:rPr>
              <a:t>11-23/1892</a:t>
            </a:r>
            <a:r>
              <a:rPr lang="en-US" sz="1200" b="0" i="0" dirty="0">
                <a:solidFill>
                  <a:srgbClr val="222222"/>
                </a:solidFill>
                <a:effectLst/>
              </a:rPr>
              <a:t>, </a:t>
            </a:r>
            <a:r>
              <a:rPr lang="en-US" sz="1200" b="0" i="0" dirty="0">
                <a:solidFill>
                  <a:srgbClr val="1155CC"/>
                </a:solidFill>
                <a:effectLst/>
                <a:hlinkClick r:id="rId7"/>
              </a:rPr>
              <a:t>11-23/2027</a:t>
            </a:r>
            <a:r>
              <a:rPr lang="en-US" sz="1200" b="0" dirty="0">
                <a:solidFill>
                  <a:srgbClr val="222222"/>
                </a:solidFill>
              </a:rPr>
              <a:t>,</a:t>
            </a:r>
            <a:r>
              <a:rPr lang="en-US" sz="1200" b="0" i="0" dirty="0">
                <a:solidFill>
                  <a:srgbClr val="222222"/>
                </a:solidFill>
                <a:effectLst/>
              </a:rPr>
              <a:t> </a:t>
            </a:r>
            <a:r>
              <a:rPr lang="en-US" sz="1200" b="0" i="0" dirty="0">
                <a:solidFill>
                  <a:srgbClr val="1155CC"/>
                </a:solidFill>
                <a:effectLst/>
                <a:hlinkClick r:id="rId8"/>
              </a:rPr>
              <a:t>11-24/591</a:t>
            </a:r>
            <a:endParaRPr lang="en-US" sz="1200" b="0" i="0" dirty="0">
              <a:solidFill>
                <a:srgbClr val="1155CC"/>
              </a:solidFill>
              <a:effectLst/>
            </a:endParaRPr>
          </a:p>
          <a:p>
            <a:pPr algn="l"/>
            <a:r>
              <a:rPr lang="en-US" sz="1200" i="1" dirty="0">
                <a:solidFill>
                  <a:schemeClr val="tx1"/>
                </a:solidFill>
                <a:effectLst/>
              </a:rPr>
              <a:t>SP Deferred.</a:t>
            </a:r>
          </a:p>
          <a:p>
            <a:pPr algn="l"/>
            <a:r>
              <a:rPr lang="en-US" sz="1400" dirty="0">
                <a:solidFill>
                  <a:schemeClr val="tx1"/>
                </a:solidFill>
              </a:rPr>
              <a:t>SP2 on NPCA: </a:t>
            </a:r>
          </a:p>
          <a:p>
            <a:pPr algn="l"/>
            <a:r>
              <a:rPr lang="en-US" sz="1400" b="0" i="0" dirty="0">
                <a:solidFill>
                  <a:srgbClr val="222222"/>
                </a:solidFill>
                <a:effectLst/>
              </a:rPr>
              <a:t>Do you support to define in 11bn a mode of operation that enables a STA to access the secondary channel while the primary channel is known to be busy due to OBSS traffic or other TBD conditions?</a:t>
            </a:r>
          </a:p>
          <a:p>
            <a:pPr algn="l"/>
            <a:r>
              <a:rPr lang="en-US" sz="1400" b="0" i="0" dirty="0">
                <a:solidFill>
                  <a:srgbClr val="222222"/>
                </a:solidFill>
                <a:effectLst/>
              </a:rPr>
              <a:t>–      The mode of operation shall not assume that the STA is capable to detect or decode a frame and obtain NAV information of the secondary channel concurrently with the primary channel.</a:t>
            </a:r>
          </a:p>
          <a:p>
            <a:pPr algn="l"/>
            <a:r>
              <a:rPr lang="en-US" sz="1400" b="0" i="0" dirty="0">
                <a:solidFill>
                  <a:srgbClr val="222222"/>
                </a:solidFill>
                <a:effectLst/>
              </a:rPr>
              <a:t>–      A BSS shall only have a single NPCA primary channel (name TBD) on which the STA contends while the primary channel of the BSS is known to be busy due to OBSS traffic or other TBD conditions.</a:t>
            </a:r>
          </a:p>
          <a:p>
            <a:pPr algn="l"/>
            <a:r>
              <a:rPr lang="en-US" sz="1200" b="0" i="0" dirty="0">
                <a:solidFill>
                  <a:srgbClr val="222222"/>
                </a:solidFill>
                <a:effectLst/>
              </a:rPr>
              <a:t>Note: Discussed in several sessions and several submissions discuss similar concept, ref: </a:t>
            </a:r>
            <a:r>
              <a:rPr lang="en-US" sz="1200" b="0" i="0" dirty="0">
                <a:solidFill>
                  <a:srgbClr val="222222"/>
                </a:solidFill>
                <a:effectLst/>
                <a:hlinkClick r:id="rId9"/>
              </a:rPr>
              <a:t>11-23/2005r1</a:t>
            </a:r>
            <a:r>
              <a:rPr lang="en-US" sz="1200" b="0" i="0" dirty="0">
                <a:solidFill>
                  <a:srgbClr val="222222"/>
                </a:solidFill>
                <a:effectLst/>
              </a:rPr>
              <a:t>, </a:t>
            </a:r>
            <a:r>
              <a:rPr lang="en-US" sz="1200" b="0" i="0" dirty="0">
                <a:solidFill>
                  <a:srgbClr val="222222"/>
                </a:solidFill>
                <a:effectLst/>
                <a:hlinkClick r:id="rId10"/>
              </a:rPr>
              <a:t>11-23/2023r1</a:t>
            </a:r>
            <a:r>
              <a:rPr lang="en-US" sz="1200" b="0" i="0" dirty="0">
                <a:solidFill>
                  <a:srgbClr val="222222"/>
                </a:solidFill>
                <a:effectLst/>
              </a:rPr>
              <a:t>, </a:t>
            </a:r>
            <a:r>
              <a:rPr lang="en-US" sz="1200" b="0" i="0" dirty="0">
                <a:solidFill>
                  <a:srgbClr val="222222"/>
                </a:solidFill>
                <a:effectLst/>
                <a:hlinkClick r:id="rId11"/>
              </a:rPr>
              <a:t>11-24/70r1</a:t>
            </a:r>
            <a:r>
              <a:rPr lang="en-US" sz="1200" b="0" i="0" dirty="0">
                <a:solidFill>
                  <a:srgbClr val="222222"/>
                </a:solidFill>
                <a:effectLst/>
              </a:rPr>
              <a:t>, </a:t>
            </a:r>
            <a:r>
              <a:rPr lang="en-US" sz="1200" b="0" i="0" dirty="0">
                <a:solidFill>
                  <a:srgbClr val="222222"/>
                </a:solidFill>
                <a:effectLst/>
                <a:hlinkClick r:id="rId12"/>
              </a:rPr>
              <a:t>11-24/458r0</a:t>
            </a:r>
            <a:r>
              <a:rPr lang="en-US" sz="1200" b="0" i="0" dirty="0">
                <a:solidFill>
                  <a:srgbClr val="222222"/>
                </a:solidFill>
                <a:effectLst/>
              </a:rPr>
              <a:t>, </a:t>
            </a:r>
            <a:r>
              <a:rPr lang="en-US" sz="1200" b="0" i="0" dirty="0">
                <a:solidFill>
                  <a:srgbClr val="222222"/>
                </a:solidFill>
                <a:effectLst/>
                <a:hlinkClick r:id="rId13"/>
              </a:rPr>
              <a:t>11-24/486r0</a:t>
            </a:r>
            <a:r>
              <a:rPr lang="en-US" sz="1200" b="0" i="0" dirty="0">
                <a:solidFill>
                  <a:srgbClr val="222222"/>
                </a:solidFill>
                <a:effectLst/>
              </a:rPr>
              <a:t>, </a:t>
            </a:r>
            <a:r>
              <a:rPr lang="en-US" sz="1200" b="0" i="0" dirty="0">
                <a:solidFill>
                  <a:srgbClr val="222222"/>
                </a:solidFill>
                <a:effectLst/>
                <a:hlinkClick r:id="rId14"/>
              </a:rPr>
              <a:t>11-24/538r0</a:t>
            </a:r>
            <a:r>
              <a:rPr lang="en-US" sz="1200" b="0" i="0" dirty="0">
                <a:solidFill>
                  <a:srgbClr val="222222"/>
                </a:solidFill>
                <a:effectLst/>
              </a:rPr>
              <a:t>, </a:t>
            </a:r>
            <a:r>
              <a:rPr lang="en-US" sz="1200" b="0" i="0" dirty="0">
                <a:solidFill>
                  <a:srgbClr val="222222"/>
                </a:solidFill>
                <a:effectLst/>
                <a:hlinkClick r:id="rId15"/>
              </a:rPr>
              <a:t>11-23/1935r1</a:t>
            </a:r>
            <a:r>
              <a:rPr lang="en-US" sz="1200" b="0" i="0" dirty="0">
                <a:solidFill>
                  <a:srgbClr val="222222"/>
                </a:solidFill>
                <a:effectLst/>
              </a:rPr>
              <a:t>, </a:t>
            </a:r>
            <a:r>
              <a:rPr lang="en-US" sz="1200" b="0" i="0" dirty="0">
                <a:solidFill>
                  <a:srgbClr val="222222"/>
                </a:solidFill>
                <a:effectLst/>
                <a:hlinkClick r:id="rId16"/>
              </a:rPr>
              <a:t>11-23/1913r2</a:t>
            </a:r>
            <a:r>
              <a:rPr lang="en-US" sz="1200" b="0" i="0" dirty="0">
                <a:solidFill>
                  <a:srgbClr val="222222"/>
                </a:solidFill>
                <a:effectLst/>
              </a:rPr>
              <a:t>, </a:t>
            </a:r>
            <a:r>
              <a:rPr lang="en-US" sz="1200" b="0" i="0" dirty="0">
                <a:solidFill>
                  <a:srgbClr val="222222"/>
                </a:solidFill>
                <a:effectLst/>
                <a:hlinkClick r:id="rId17"/>
              </a:rPr>
              <a:t>11-23/1911r0</a:t>
            </a:r>
            <a:endParaRPr lang="en-US" sz="1200" b="0" i="0" dirty="0">
              <a:solidFill>
                <a:srgbClr val="222222"/>
              </a:solidFill>
              <a:effectLst/>
            </a:endParaRPr>
          </a:p>
          <a:p>
            <a:pPr algn="l"/>
            <a:r>
              <a:rPr lang="en-US" sz="1200" i="1" dirty="0">
                <a:solidFill>
                  <a:srgbClr val="222222"/>
                </a:solidFill>
                <a:effectLst/>
              </a:rPr>
              <a:t>Result: 99Y/42N/26A</a:t>
            </a:r>
          </a:p>
          <a:p>
            <a:pPr algn="l"/>
            <a:endParaRPr lang="en-US" sz="1400" b="0" i="0" dirty="0">
              <a:solidFill>
                <a:srgbClr val="222222"/>
              </a:solidFill>
              <a:effectLst/>
            </a:endParaRPr>
          </a:p>
          <a:p>
            <a:endParaRPr lang="en-US" sz="1600" dirty="0"/>
          </a:p>
        </p:txBody>
      </p:sp>
      <p:sp>
        <p:nvSpPr>
          <p:cNvPr id="4" name="Slide Number Placeholder 3">
            <a:extLst>
              <a:ext uri="{FF2B5EF4-FFF2-40B4-BE49-F238E27FC236}">
                <a16:creationId xmlns:a16="http://schemas.microsoft.com/office/drawing/2014/main" id="{BC26B658-AF5D-102D-0D75-727BD90AC9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6C84EFC-1086-49A4-F21F-233C64B6F74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3C8AFDA-F597-DBC4-AA35-37E4691CF3D1}"/>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267677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400" b="0" dirty="0"/>
              <a:t>Pending SPs (TBD) – 20 mins</a:t>
            </a:r>
          </a:p>
          <a:p>
            <a:pPr lvl="1">
              <a:buFont typeface="Arial" panose="020B0604020202020204" pitchFamily="34" charset="0"/>
              <a:buChar char="•"/>
            </a:pPr>
            <a:r>
              <a:rPr lang="en-US" sz="1000" dirty="0"/>
              <a:t>SP on CTDMA [10’] – see next slide</a:t>
            </a:r>
            <a:endParaRPr lang="en-GB" sz="1000" dirty="0"/>
          </a:p>
          <a:p>
            <a:pPr lvl="1">
              <a:buFont typeface="Arial" panose="020B0604020202020204" pitchFamily="34" charset="0"/>
              <a:buChar char="•"/>
            </a:pPr>
            <a:r>
              <a:rPr lang="en-US" sz="1000" dirty="0"/>
              <a:t>SP on CSR [10’] – see next slide</a:t>
            </a:r>
            <a:endParaRPr lang="en-US" sz="1400" b="0" dirty="0">
              <a:hlinkClick r:id="rId2"/>
            </a:endParaRPr>
          </a:p>
          <a:p>
            <a:pPr>
              <a:buFont typeface="Arial" panose="020B0604020202020204" pitchFamily="34" charset="0"/>
              <a:buChar char="•"/>
            </a:pPr>
            <a:r>
              <a:rPr lang="en-US" sz="1400" b="0" dirty="0">
                <a:hlinkClick r:id="rId2"/>
              </a:rPr>
              <a:t>24/0108</a:t>
            </a:r>
            <a:r>
              <a:rPr lang="en-US" sz="1400" b="0" dirty="0"/>
              <a:t> Triggered Beamforming in TGbn - Follow Up*				Shimi Shilo</a:t>
            </a:r>
          </a:p>
          <a:p>
            <a:pPr>
              <a:buFont typeface="Arial" panose="020B0604020202020204" pitchFamily="34" charset="0"/>
              <a:buChar char="•"/>
            </a:pPr>
            <a:r>
              <a:rPr lang="en-US" sz="1400" b="0" dirty="0">
                <a:hlinkClick r:id="rId3"/>
              </a:rPr>
              <a:t>24/0142</a:t>
            </a:r>
            <a:r>
              <a:rPr lang="en-US" sz="1400" b="0" dirty="0"/>
              <a:t> Residual Interference in CBF							Dana </a:t>
            </a:r>
            <a:r>
              <a:rPr lang="en-US" sz="1400" b="0" dirty="0" err="1"/>
              <a:t>Ciochina</a:t>
            </a:r>
            <a:r>
              <a:rPr lang="en-US" sz="1400" b="0" dirty="0"/>
              <a:t>	</a:t>
            </a:r>
          </a:p>
          <a:p>
            <a:pPr marL="0" indent="0"/>
            <a:r>
              <a:rPr lang="en-US" sz="1400" b="0" dirty="0"/>
              <a:t>*Last Joint submissions from queue prior to second cut-off</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3B9A8-A293-FAFA-E83C-79422D3B44FE}"/>
              </a:ext>
            </a:extLst>
          </p:cNvPr>
          <p:cNvSpPr>
            <a:spLocks noGrp="1"/>
          </p:cNvSpPr>
          <p:nvPr>
            <p:ph type="title"/>
          </p:nvPr>
        </p:nvSpPr>
        <p:spPr/>
        <p:txBody>
          <a:bodyPr/>
          <a:lstStyle/>
          <a:p>
            <a:r>
              <a:rPr lang="en-US" dirty="0"/>
              <a:t>Converged SPs</a:t>
            </a:r>
          </a:p>
        </p:txBody>
      </p:sp>
      <p:sp>
        <p:nvSpPr>
          <p:cNvPr id="3" name="Content Placeholder 2">
            <a:extLst>
              <a:ext uri="{FF2B5EF4-FFF2-40B4-BE49-F238E27FC236}">
                <a16:creationId xmlns:a16="http://schemas.microsoft.com/office/drawing/2014/main" id="{88469678-7F61-F0A5-3461-C52AA76EFC33}"/>
              </a:ext>
            </a:extLst>
          </p:cNvPr>
          <p:cNvSpPr>
            <a:spLocks noGrp="1"/>
          </p:cNvSpPr>
          <p:nvPr>
            <p:ph idx="1"/>
          </p:nvPr>
        </p:nvSpPr>
        <p:spPr/>
        <p:txBody>
          <a:bodyPr/>
          <a:lstStyle/>
          <a:p>
            <a:pPr marL="457200" marR="0" algn="l">
              <a:spcBef>
                <a:spcPts val="0"/>
              </a:spcBef>
              <a:spcAft>
                <a:spcPts val="0"/>
              </a:spcAft>
            </a:pPr>
            <a:r>
              <a:rPr lang="en-US" sz="1400" b="1" i="0" dirty="0">
                <a:solidFill>
                  <a:srgbClr val="222222"/>
                </a:solidFill>
                <a:effectLst/>
              </a:rPr>
              <a:t>SP on C-TDMA:</a:t>
            </a:r>
          </a:p>
          <a:p>
            <a:pPr marL="457200" marR="0" algn="l">
              <a:spcBef>
                <a:spcPts val="0"/>
              </a:spcBef>
              <a:spcAft>
                <a:spcPts val="0"/>
              </a:spcAft>
            </a:pPr>
            <a:r>
              <a:rPr lang="en-US" sz="1400" b="0" i="0" dirty="0">
                <a:solidFill>
                  <a:srgbClr val="222222"/>
                </a:solidFill>
                <a:effectLst/>
              </a:rPr>
              <a:t>Do you agree that TGbn shall define a Coordinated TDMA (C-TDMA) procedure for an AP to share its time resources of an obtained TXOP with a set of APs.</a:t>
            </a:r>
          </a:p>
          <a:p>
            <a:pPr marL="914400" marR="0" algn="l">
              <a:spcBef>
                <a:spcPts val="0"/>
              </a:spcBef>
              <a:spcAft>
                <a:spcPts val="0"/>
              </a:spcAft>
            </a:pPr>
            <a:r>
              <a:rPr lang="en-US" sz="1400" b="0" i="0" dirty="0">
                <a:solidFill>
                  <a:srgbClr val="222222"/>
                </a:solidFill>
                <a:effectLst/>
              </a:rPr>
              <a:t>–    Set of APs is TBD.</a:t>
            </a:r>
          </a:p>
          <a:p>
            <a:pPr marL="914400" marR="0" algn="l">
              <a:spcBef>
                <a:spcPts val="0"/>
              </a:spcBef>
              <a:spcAft>
                <a:spcPts val="0"/>
              </a:spcAft>
            </a:pPr>
            <a:r>
              <a:rPr lang="en-US" sz="1400" b="0" i="0" dirty="0">
                <a:solidFill>
                  <a:srgbClr val="222222"/>
                </a:solidFill>
                <a:effectLst/>
              </a:rPr>
              <a:t>–    The set can consist of one AP.</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2"/>
              </a:rPr>
              <a:t>11-23/0041</a:t>
            </a:r>
            <a:r>
              <a:rPr lang="en-US" sz="1400" b="0" i="0" dirty="0">
                <a:solidFill>
                  <a:srgbClr val="222222"/>
                </a:solidFill>
                <a:effectLst/>
              </a:rPr>
              <a:t>, </a:t>
            </a:r>
            <a:r>
              <a:rPr lang="en-US" sz="1400" b="0" i="0" dirty="0">
                <a:solidFill>
                  <a:srgbClr val="222222"/>
                </a:solidFill>
                <a:effectLst/>
                <a:hlinkClick r:id="rId3"/>
              </a:rPr>
              <a:t>11-23/249</a:t>
            </a:r>
            <a:r>
              <a:rPr lang="en-US" sz="1400" b="0" i="0" dirty="0">
                <a:solidFill>
                  <a:srgbClr val="222222"/>
                </a:solidFill>
                <a:effectLst/>
              </a:rPr>
              <a:t>, </a:t>
            </a:r>
            <a:r>
              <a:rPr lang="en-US" sz="1400" b="0" i="0" dirty="0">
                <a:solidFill>
                  <a:srgbClr val="222222"/>
                </a:solidFill>
                <a:effectLst/>
                <a:hlinkClick r:id="rId4"/>
              </a:rPr>
              <a:t>11-23/0261</a:t>
            </a:r>
            <a:r>
              <a:rPr lang="en-US" sz="1400" b="0" i="0" dirty="0">
                <a:solidFill>
                  <a:srgbClr val="222222"/>
                </a:solidFill>
                <a:effectLst/>
              </a:rPr>
              <a:t>, </a:t>
            </a:r>
            <a:r>
              <a:rPr lang="en-US" sz="1400" b="0" i="0" dirty="0">
                <a:solidFill>
                  <a:srgbClr val="222222"/>
                </a:solidFill>
                <a:effectLst/>
                <a:hlinkClick r:id="rId5"/>
              </a:rPr>
              <a:t>11-23/739</a:t>
            </a:r>
            <a:r>
              <a:rPr lang="en-US" sz="1400" b="0" i="0" dirty="0">
                <a:solidFill>
                  <a:srgbClr val="222222"/>
                </a:solidFill>
                <a:effectLst/>
              </a:rPr>
              <a:t>, </a:t>
            </a:r>
            <a:r>
              <a:rPr lang="en-US" sz="1400" b="0" i="0" dirty="0">
                <a:solidFill>
                  <a:srgbClr val="222222"/>
                </a:solidFill>
                <a:effectLst/>
                <a:hlinkClick r:id="rId6"/>
              </a:rPr>
              <a:t>11-23/1085</a:t>
            </a:r>
            <a:r>
              <a:rPr lang="en-US" sz="1400" b="0" i="0" dirty="0">
                <a:solidFill>
                  <a:srgbClr val="222222"/>
                </a:solidFill>
                <a:effectLst/>
              </a:rPr>
              <a:t>, </a:t>
            </a:r>
            <a:r>
              <a:rPr lang="en-US" sz="1400" b="0" i="0" dirty="0">
                <a:solidFill>
                  <a:srgbClr val="222222"/>
                </a:solidFill>
                <a:effectLst/>
                <a:hlinkClick r:id="rId7"/>
              </a:rPr>
              <a:t>11-23/1962</a:t>
            </a:r>
            <a:r>
              <a:rPr lang="en-US" sz="1400" b="0" i="0" dirty="0">
                <a:solidFill>
                  <a:srgbClr val="222222"/>
                </a:solidFill>
                <a:effectLst/>
              </a:rPr>
              <a:t>, </a:t>
            </a:r>
            <a:r>
              <a:rPr lang="en-US" sz="1400" b="0" i="0" dirty="0">
                <a:solidFill>
                  <a:srgbClr val="222222"/>
                </a:solidFill>
                <a:effectLst/>
                <a:hlinkClick r:id="rId8"/>
              </a:rPr>
              <a:t>11-23/1895</a:t>
            </a:r>
            <a:r>
              <a:rPr lang="en-US" sz="1400" b="0" i="0" dirty="0">
                <a:solidFill>
                  <a:srgbClr val="222222"/>
                </a:solidFill>
                <a:effectLst/>
              </a:rPr>
              <a:t>, </a:t>
            </a:r>
            <a:r>
              <a:rPr lang="en-US" sz="1400" b="0" i="0" dirty="0">
                <a:solidFill>
                  <a:srgbClr val="222222"/>
                </a:solidFill>
                <a:effectLst/>
                <a:hlinkClick r:id="rId9"/>
              </a:rPr>
              <a:t>11-23/1910</a:t>
            </a:r>
            <a:r>
              <a:rPr lang="en-US" sz="1400" b="0" i="0" dirty="0">
                <a:solidFill>
                  <a:srgbClr val="222222"/>
                </a:solidFill>
                <a:effectLst/>
              </a:rPr>
              <a:t>, </a:t>
            </a:r>
            <a:r>
              <a:rPr lang="en-US" sz="1400" b="0" i="0" dirty="0">
                <a:solidFill>
                  <a:srgbClr val="222222"/>
                </a:solidFill>
                <a:effectLst/>
                <a:hlinkClick r:id="rId10"/>
              </a:rPr>
              <a:t>11-23/1912</a:t>
            </a:r>
            <a:r>
              <a:rPr lang="en-US" sz="1400" b="0" i="0" dirty="0">
                <a:solidFill>
                  <a:srgbClr val="222222"/>
                </a:solidFill>
                <a:effectLst/>
              </a:rPr>
              <a:t>.</a:t>
            </a:r>
          </a:p>
          <a:p>
            <a:endParaRPr lang="en-US" sz="1400" b="0" dirty="0">
              <a:solidFill>
                <a:srgbClr val="222222"/>
              </a:solidFill>
            </a:endParaRPr>
          </a:p>
          <a:p>
            <a:r>
              <a:rPr lang="en-US" sz="1400" dirty="0"/>
              <a:t>SP on CSR: </a:t>
            </a:r>
          </a:p>
          <a:p>
            <a:r>
              <a:rPr lang="en-US" sz="1400" b="0" dirty="0"/>
              <a:t>Do you agree to add the following text to the TGbn SFD:</a:t>
            </a:r>
          </a:p>
          <a:p>
            <a:r>
              <a:rPr lang="en-US" sz="1400" b="0" dirty="0"/>
              <a:t>TGbn shall define Coordinated Spatial Reuse (CSR), which allows concurrent transmissions of at least two PPDUs from at least two </a:t>
            </a:r>
            <a:r>
              <a:rPr lang="en-US" sz="1400" b="0" dirty="0" err="1"/>
              <a:t>BSSes</a:t>
            </a:r>
            <a:r>
              <a:rPr lang="en-US" sz="1400" b="0" dirty="0"/>
              <a:t> on the same channel with the coordination between APs</a:t>
            </a:r>
          </a:p>
          <a:p>
            <a:r>
              <a:rPr lang="en-US" sz="1400" b="0" i="0" dirty="0">
                <a:solidFill>
                  <a:srgbClr val="222222"/>
                </a:solidFill>
                <a:effectLst/>
              </a:rPr>
              <a:t>Note: Discussed in several sessions and several submissions discuss similar concept, ref: </a:t>
            </a:r>
            <a:r>
              <a:rPr lang="en-US" sz="1400" b="0" i="0" dirty="0">
                <a:solidFill>
                  <a:srgbClr val="222222"/>
                </a:solidFill>
                <a:effectLst/>
                <a:hlinkClick r:id="rId11"/>
              </a:rPr>
              <a:t>11-23/</a:t>
            </a:r>
            <a:r>
              <a:rPr lang="pt-BR" sz="1400" b="0" i="0" dirty="0">
                <a:solidFill>
                  <a:srgbClr val="222222"/>
                </a:solidFill>
                <a:effectLst/>
                <a:hlinkClick r:id="rId11"/>
              </a:rPr>
              <a:t>1868r2</a:t>
            </a:r>
            <a:r>
              <a:rPr lang="pt-BR" sz="1400" b="0" i="0" dirty="0">
                <a:solidFill>
                  <a:srgbClr val="222222"/>
                </a:solidFill>
                <a:effectLst/>
              </a:rPr>
              <a:t>, </a:t>
            </a:r>
            <a:r>
              <a:rPr lang="en-US" sz="1400" b="0" i="0" dirty="0">
                <a:solidFill>
                  <a:srgbClr val="222222"/>
                </a:solidFill>
                <a:effectLst/>
                <a:hlinkClick r:id="rId12"/>
              </a:rPr>
              <a:t>11-23/</a:t>
            </a:r>
            <a:r>
              <a:rPr lang="pt-BR" sz="1400" b="0" i="0" dirty="0">
                <a:solidFill>
                  <a:srgbClr val="222222"/>
                </a:solidFill>
                <a:effectLst/>
                <a:hlinkClick r:id="rId12"/>
              </a:rPr>
              <a:t>1917r0</a:t>
            </a:r>
            <a:r>
              <a:rPr lang="pt-BR" sz="1400" b="0" i="0" dirty="0">
                <a:solidFill>
                  <a:srgbClr val="222222"/>
                </a:solidFill>
                <a:effectLst/>
              </a:rPr>
              <a:t>, </a:t>
            </a:r>
            <a:r>
              <a:rPr lang="en-US" sz="1400" b="0" i="0" dirty="0">
                <a:solidFill>
                  <a:srgbClr val="222222"/>
                </a:solidFill>
                <a:effectLst/>
                <a:hlinkClick r:id="rId13"/>
              </a:rPr>
              <a:t>11-24/</a:t>
            </a:r>
            <a:r>
              <a:rPr lang="pt-BR" sz="1400" b="0" i="0" dirty="0">
                <a:solidFill>
                  <a:srgbClr val="222222"/>
                </a:solidFill>
                <a:effectLst/>
                <a:hlinkClick r:id="rId13"/>
              </a:rPr>
              <a:t>529r0</a:t>
            </a:r>
            <a:r>
              <a:rPr lang="pt-BR" sz="1400" b="0" i="0" dirty="0">
                <a:solidFill>
                  <a:srgbClr val="222222"/>
                </a:solidFill>
                <a:effectLst/>
              </a:rPr>
              <a:t>, </a:t>
            </a:r>
            <a:r>
              <a:rPr lang="en-US" sz="1400" b="0" i="0" dirty="0">
                <a:solidFill>
                  <a:srgbClr val="222222"/>
                </a:solidFill>
                <a:effectLst/>
                <a:hlinkClick r:id="rId14"/>
              </a:rPr>
              <a:t>11-23/</a:t>
            </a:r>
            <a:r>
              <a:rPr lang="pt-BR" sz="1400" b="0" i="0" dirty="0">
                <a:solidFill>
                  <a:srgbClr val="222222"/>
                </a:solidFill>
                <a:effectLst/>
                <a:hlinkClick r:id="rId14"/>
              </a:rPr>
              <a:t>1972r1</a:t>
            </a:r>
            <a:r>
              <a:rPr lang="pt-BR" sz="1400" b="0" i="0" dirty="0">
                <a:solidFill>
                  <a:srgbClr val="222222"/>
                </a:solidFill>
                <a:effectLst/>
              </a:rPr>
              <a:t>, </a:t>
            </a:r>
            <a:r>
              <a:rPr lang="en-US" sz="1400" b="0" i="0" dirty="0">
                <a:solidFill>
                  <a:srgbClr val="222222"/>
                </a:solidFill>
                <a:effectLst/>
                <a:hlinkClick r:id="rId15"/>
              </a:rPr>
              <a:t>11-24/</a:t>
            </a:r>
            <a:r>
              <a:rPr lang="pt-BR" sz="1400" b="0" i="0" dirty="0">
                <a:solidFill>
                  <a:srgbClr val="222222"/>
                </a:solidFill>
                <a:effectLst/>
                <a:hlinkClick r:id="rId15"/>
              </a:rPr>
              <a:t>577r0</a:t>
            </a:r>
            <a:endParaRPr lang="en-US" sz="1400" b="0" dirty="0"/>
          </a:p>
        </p:txBody>
      </p:sp>
      <p:sp>
        <p:nvSpPr>
          <p:cNvPr id="4" name="Slide Number Placeholder 3">
            <a:extLst>
              <a:ext uri="{FF2B5EF4-FFF2-40B4-BE49-F238E27FC236}">
                <a16:creationId xmlns:a16="http://schemas.microsoft.com/office/drawing/2014/main" id="{B47D3713-5091-0596-7345-29C5B476A00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0D5270A2-2F04-3452-B9A0-B0558469CD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14B2B4-4356-12E3-E91A-77F17ADDCC4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355898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r>
              <a:rPr lang="en-US" dirty="0">
                <a:hlinkClick r:id="rId2"/>
              </a:rPr>
              <a:t>11-24/0171r4</a:t>
            </a:r>
            <a:r>
              <a:rPr lang="en-US" dirty="0"/>
              <a:t> tgbn-motions-list-part-1</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25 			(Monday)			– MAC/PHY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28			(Thursday) 		– MAC/PHY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01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04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08 			(Monday)			– MAC/PHY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11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15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18				(Thursday) 		– Joint</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22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25				(Thursday) 		– 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Apr 29 			(Monday)			– Joint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02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06 			(Monday)			</a:t>
            </a:r>
            <a:r>
              <a:rPr lang="en-US" sz="1400" b="1">
                <a:solidFill>
                  <a:schemeClr val="tx1"/>
                </a:solidFill>
                <a:effectLst/>
                <a:latin typeface="Times New Roman" panose="02020603050405020304" pitchFamily="18" charset="0"/>
                <a:ea typeface="Times New Roman" panose="02020603050405020304" pitchFamily="18" charset="0"/>
              </a:rPr>
              <a:t>– MAC/PHY</a:t>
            </a:r>
            <a:r>
              <a:rPr lang="en-US" sz="1400" b="1" dirty="0">
                <a:solidFill>
                  <a:schemeClr val="tx1"/>
                </a:solidFill>
                <a:effectLst/>
                <a:latin typeface="Times New Roman" panose="02020603050405020304" pitchFamily="18" charset="0"/>
                <a:ea typeface="Times New Roman" panose="02020603050405020304" pitchFamily="18" charset="0"/>
              </a:rPr>
              <a:t>	</a:t>
            </a:r>
            <a:r>
              <a:rPr lang="en-US" sz="1400" b="1">
                <a:solidFill>
                  <a:schemeClr val="tx1"/>
                </a:solidFill>
                <a:effectLst/>
                <a:latin typeface="Times New Roman" panose="02020603050405020304" pitchFamily="18" charset="0"/>
                <a:ea typeface="Times New Roman" panose="02020603050405020304" pitchFamily="18" charset="0"/>
              </a:rPr>
              <a:t>	19:00-21:00 </a:t>
            </a:r>
            <a:r>
              <a:rPr lang="en-US" sz="1400" b="1" dirty="0">
                <a:solidFill>
                  <a:schemeClr val="tx1"/>
                </a:solidFill>
                <a:effectLst/>
                <a:latin typeface="Times New Roman" panose="02020603050405020304" pitchFamily="18" charset="0"/>
                <a:ea typeface="Times New Roman" panose="02020603050405020304" pitchFamily="18" charset="0"/>
              </a:rPr>
              <a:t>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Tianyu Wu (</a:t>
            </a:r>
            <a:r>
              <a:rPr lang="en-GB" sz="1400" dirty="0">
                <a:hlinkClick r:id="rId6"/>
              </a:rPr>
              <a:t>tianyu@apple.com</a:t>
            </a:r>
            <a:r>
              <a:rPr lang="en-GB" sz="1400" dirty="0"/>
              <a:t>), Dongguk Lim (</a:t>
            </a:r>
            <a:r>
              <a:rPr lang="en-GB" sz="1400" dirty="0">
                <a:hlinkClick r:id="rId7"/>
              </a:rPr>
              <a:t>dongguk.lim@lge.com</a:t>
            </a:r>
            <a:r>
              <a:rPr lang="en-GB" sz="1400" dirty="0"/>
              <a:t>), and Sigurd Schelstraete (</a:t>
            </a:r>
            <a:r>
              <a:rPr lang="en-GB" sz="1400" dirty="0">
                <a:hlinkClick r:id="rId8"/>
              </a:rPr>
              <a:t>sschelstraete@maxlinear.com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and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196883</TotalTime>
  <Words>8528</Words>
  <Application>Microsoft Office PowerPoint</Application>
  <PresentationFormat>On-screen Show (4:3)</PresentationFormat>
  <Paragraphs>1953</Paragraphs>
  <Slides>65</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6" baseType="lpstr">
      <vt:lpstr>MS Gothic</vt:lpstr>
      <vt:lpstr>PMingLiU</vt:lpstr>
      <vt:lpstr>Arial</vt:lpstr>
      <vt:lpstr>Arial Black</vt:lpstr>
      <vt:lpstr>Arial Unicode MS</vt:lpstr>
      <vt:lpstr>Calibri</vt:lpstr>
      <vt:lpstr>Monotype Sorts</vt:lpstr>
      <vt:lpstr>Times New Roman</vt:lpstr>
      <vt:lpstr>Wingdings</vt:lpstr>
      <vt:lpstr>Office Theme</vt:lpstr>
      <vt:lpstr>Document</vt:lpstr>
      <vt:lpstr>TGbn March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 15</vt:lpstr>
      <vt:lpstr>Submissions List 16</vt:lpstr>
      <vt:lpstr>Submissions List 17</vt:lpstr>
      <vt:lpstr>Submissions List 18</vt:lpstr>
      <vt:lpstr>Submissions List 15</vt:lpstr>
      <vt:lpstr>Monday Joint Agenda-PM2</vt:lpstr>
      <vt:lpstr>Summary from January 2024 meeting</vt:lpstr>
      <vt:lpstr>Approve TG Minutes</vt:lpstr>
      <vt:lpstr>Submissions</vt:lpstr>
      <vt:lpstr>Tuesday PHY Agenda–AM2</vt:lpstr>
      <vt:lpstr>Tuesday MAC Agenda–AM2</vt:lpstr>
      <vt:lpstr>Converged SPs</vt:lpstr>
      <vt:lpstr>Tuesday PHY Agenda–PM1</vt:lpstr>
      <vt:lpstr>Tuesday MAC Agenda–PM1</vt:lpstr>
      <vt:lpstr>Converged SPs</vt:lpstr>
      <vt:lpstr>Wednesday PHY Agenda–AM1</vt:lpstr>
      <vt:lpstr>Wednesday MAC Agenda–AM1</vt:lpstr>
      <vt:lpstr>Converged SPs</vt:lpstr>
      <vt:lpstr>Wednesday PHY Agenda–AM2</vt:lpstr>
      <vt:lpstr>Wednesday MAC Agenda–AM2</vt:lpstr>
      <vt:lpstr>Converged SPs</vt:lpstr>
      <vt:lpstr>Thursday PHY Agenda–AM2</vt:lpstr>
      <vt:lpstr>Thursday MAC Agenda–AM2</vt:lpstr>
      <vt:lpstr>Converged SPs</vt:lpstr>
      <vt:lpstr>Thursday Joint Agenda-PM2</vt:lpstr>
      <vt:lpstr>Submissions</vt:lpstr>
      <vt:lpstr>Converged SPs</vt:lpstr>
      <vt:lpstr>Motions</vt:lpstr>
      <vt:lpstr>Teleconference Plan</vt:lpstr>
      <vt:lpstr>Goals for May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2024-03-14T21:54:01Z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