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063" r:id="rId50"/>
    <p:sldId id="1064" r:id="rId51"/>
    <p:sldId id="1103" r:id="rId52"/>
    <p:sldId id="1100" r:id="rId53"/>
    <p:sldId id="1104" r:id="rId54"/>
    <p:sldId id="1105" r:id="rId55"/>
    <p:sldId id="356" r:id="rId56"/>
    <p:sldId id="1039" r:id="rId57"/>
    <p:sldId id="1069" r:id="rId58"/>
    <p:sldId id="997" r:id="rId59"/>
    <p:sldId id="362" r:id="rId60"/>
    <p:sldId id="1034" r:id="rId61"/>
    <p:sldId id="323"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229" dt="2024-03-12T22:43:18.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custSel addSld delSld modSld modMainMaster">
      <pc:chgData name="Alfred Asterjadhi" userId="39de57b9-85c0-4fd1-aaac-8ca2b6560ad0" providerId="ADAL" clId="{6DB0D687-C88D-4306-A291-1C75F3A322C2}" dt="2024-03-12T22:52:30.006" v="4348"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2T22:48:18.812" v="4326" actId="21"/>
        <pc:sldMkLst>
          <pc:docMk/>
          <pc:sldMk cId="4237730190" sldId="1063"/>
        </pc:sldMkLst>
        <pc:spChg chg="mod">
          <ac:chgData name="Alfred Asterjadhi" userId="39de57b9-85c0-4fd1-aaac-8ca2b6560ad0" providerId="ADAL" clId="{6DB0D687-C88D-4306-A291-1C75F3A322C2}" dt="2024-03-09T17:38:33.516" v="1427"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2T22:48:18.812" v="4326" actId="21"/>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2T22:49:30.207" v="4342" actId="20577"/>
        <pc:sldMkLst>
          <pc:docMk/>
          <pc:sldMk cId="755068326" sldId="1064"/>
        </pc:sldMkLst>
        <pc:spChg chg="mod">
          <ac:chgData name="Alfred Asterjadhi" userId="39de57b9-85c0-4fd1-aaac-8ca2b6560ad0" providerId="ADAL" clId="{6DB0D687-C88D-4306-A291-1C75F3A322C2}" dt="2024-03-09T17:39:44.688" v="1429"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2T22:49:30.207" v="4342" actId="2057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2T22:49:42.678" v="4346"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2T22:49:42.678" v="4346"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2T22:48:28.337" v="4330" actId="5793"/>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2T22:48:28.337" v="4330" actId="5793"/>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2T22:47:31.046" v="4305"/>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2T22:47:31.046" v="4305"/>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2T05:14:23.601" v="3802"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2T05:14:23.601" v="3802"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2T22:45:13.427" v="4287"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2T22:45:13.427" v="4287"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2T19:24:45.195" v="4210" actId="20577"/>
        <pc:sldMkLst>
          <pc:docMk/>
          <pc:sldMk cId="3684869715" sldId="1112"/>
        </pc:sldMkLst>
        <pc:spChg chg="mod">
          <ac:chgData name="Alfred Asterjadhi" userId="39de57b9-85c0-4fd1-aaac-8ca2b6560ad0" providerId="ADAL" clId="{6DB0D687-C88D-4306-A291-1C75F3A322C2}" dt="2024-03-12T19:24:45.195" v="4210" actId="20577"/>
          <ac:spMkLst>
            <pc:docMk/>
            <pc:sldMk cId="3684869715" sldId="1112"/>
            <ac:spMk id="3" creationId="{7238D357-906C-0607-293E-358D67EAC46E}"/>
          </ac:spMkLst>
        </pc:spChg>
      </pc:sldChg>
      <pc:sldMasterChg chg="modSp mod">
        <pc:chgData name="Alfred Asterjadhi" userId="39de57b9-85c0-4fd1-aaac-8ca2b6560ad0" providerId="ADAL" clId="{6DB0D687-C88D-4306-A291-1C75F3A322C2}" dt="2024-03-12T22:52:30.006" v="4348" actId="20577"/>
        <pc:sldMasterMkLst>
          <pc:docMk/>
          <pc:sldMasterMk cId="0" sldId="2147483648"/>
        </pc:sldMasterMkLst>
        <pc:spChg chg="mod">
          <ac:chgData name="Alfred Asterjadhi" userId="39de57b9-85c0-4fd1-aaac-8ca2b6560ad0" providerId="ADAL" clId="{6DB0D687-C88D-4306-A291-1C75F3A322C2}" dt="2024-03-12T22:52:30.006" v="4348"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001-00-00bn-dl-mu-ext-ppdus.pptx"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468-00-00bn-dru-tone-plan-for-11bn.pptx" TargetMode="External"/><Relationship Id="rId7"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4/11-24-0429-00-00bn-range-extension-with-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77-01-00bn-high-level-perspective-on-dru-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127-00-00bn-11bn-power-save.pptx" TargetMode="External"/><Relationship Id="rId2" Type="http://schemas.openxmlformats.org/officeDocument/2006/relationships/hyperlink" Target="https://mentor.ieee.org/802.11/dcn/23/11-23-2126-00-00bn-low-latency-channel-acces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1-00-00bn-txop-bandwidth-expansio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042-00-00bn-thoughts-on-flexible-control-frames.pptx" TargetMode="External"/><Relationship Id="rId2" Type="http://schemas.openxmlformats.org/officeDocument/2006/relationships/hyperlink" Target="https://mentor.ieee.org/802.11/dcn/24/11-24-0031-00-00bn-deterministic-backof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74-00-00bn-relay-operation-follow-up.pptx" TargetMode="External"/><Relationship Id="rId5" Type="http://schemas.openxmlformats.org/officeDocument/2006/relationships/hyperlink" Target="https://mentor.ieee.org/802.11/dcn/24/11-24-0073-00-00bn-thoughts-on-proxy-scs.pptx" TargetMode="External"/><Relationship Id="rId4" Type="http://schemas.openxmlformats.org/officeDocument/2006/relationships/hyperlink" Target="https://mentor.ieee.org/802.11/dcn/24/11-24-0052-00-00bn-seamless-roaming-details.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438-00-00bn-ueqm-benefit-analysis.pptx" TargetMode="External"/><Relationship Id="rId7" Type="http://schemas.openxmlformats.org/officeDocument/2006/relationships/hyperlink" Target="https://mentor.ieee.org/802.11/dcn/24/11-24-0507-00-00bn-ueqm-further-details.pptx" TargetMode="External"/><Relationship Id="rId2" Type="http://schemas.openxmlformats.org/officeDocument/2006/relationships/hyperlink" Target="https://mentor.ieee.org/802.11/dcn/24/11-24-0433-00-00bn-analysis-on-ueqm-and-ueq-mc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98-00-00bn-unequal-modulation-in-mimo-txbf-and-new-mcs-for-11bn.pptx" TargetMode="External"/><Relationship Id="rId5" Type="http://schemas.openxmlformats.org/officeDocument/2006/relationships/hyperlink" Target="https://mentor.ieee.org/802.11/dcn/24/11-24-0469-00-00bn-new-mcss-for-11bn.pptx" TargetMode="External"/><Relationship Id="rId4" Type="http://schemas.openxmlformats.org/officeDocument/2006/relationships/hyperlink" Target="https://mentor.ieee.org/802.11/dcn/24/11-24-0439-00-00bn-ueqm-evaluation-and-simulation-result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090-00-00bn-protected-low-latency-communications-for-mlo.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4-00-00bn-probe-before-talk-and-unsolicited-unavailability-announcement-for-co-ex-management.pptx" TargetMode="External"/><Relationship Id="rId4" Type="http://schemas.openxmlformats.org/officeDocument/2006/relationships/hyperlink" Target="https://mentor.ieee.org/802.11/dcn/24/11-24-0091-00-00bn-enhanced-scheduling-method-for-low-latency-traffic-follow-up.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5657933"/>
              </p:ext>
            </p:extLst>
          </p:nvPr>
        </p:nvGraphicFramePr>
        <p:xfrm>
          <a:off x="851217" y="1587465"/>
          <a:ext cx="7736268" cy="485340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24/573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Channel bonding rules in EN 301 893 &amp; EN 303 687</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Guido R. </a:t>
                      </a:r>
                      <a:r>
                        <a:rPr lang="en-GB" sz="1000" b="0" i="0" u="none" strike="noStrike" dirty="0" err="1">
                          <a:solidFill>
                            <a:srgbClr val="000000"/>
                          </a:solidFill>
                          <a:effectLst/>
                          <a:latin typeface="Times New Roman" panose="02020603050405020304" pitchFamily="18" charset="0"/>
                        </a:rPr>
                        <a:t>Hiertz</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Regulatory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181354723"/>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hlinkClick r:id="rId2"/>
                        </a:rPr>
                        <a:t>24/0001</a:t>
                      </a: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Michail KOUNDOURAKIS</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 (mornings)</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24/577</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C-SR</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24/478</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Giovanni </a:t>
                      </a:r>
                      <a:r>
                        <a:rPr lang="en-GB" sz="1000" b="0" i="0" u="none" strike="noStrike" dirty="0" err="1">
                          <a:solidFill>
                            <a:srgbClr val="000000"/>
                          </a:solidFill>
                          <a:effectLst/>
                          <a:latin typeface="Times New Roman" panose="02020603050405020304" pitchFamily="18" charset="0"/>
                        </a:rPr>
                        <a:t>Chisci</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23/2200</a:t>
            </a:r>
            <a:r>
              <a:rPr lang="en-US" sz="1100" dirty="0">
                <a:solidFill>
                  <a:srgbClr val="00B050"/>
                </a:solidFill>
              </a:rPr>
              <a:t> Distribution bandwidth of DRU					Ross J. Yu</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24/0332</a:t>
            </a:r>
            <a:r>
              <a:rPr lang="en-US" sz="1100" dirty="0">
                <a:solidFill>
                  <a:srgbClr val="00B050"/>
                </a:solidFill>
              </a:rPr>
              <a:t> Discussion on DRUs						Brian Hart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24/0400</a:t>
            </a:r>
            <a:r>
              <a:rPr lang="en-GB" sz="1100" dirty="0">
                <a:solidFill>
                  <a:srgbClr val="00B050"/>
                </a:solidFill>
              </a:rPr>
              <a:t> Hybrid PPDU and Distribution Bandwidth for DRU		Eunsung Park	 </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24/0401</a:t>
            </a:r>
            <a:r>
              <a:rPr lang="en-US" sz="1100" dirty="0">
                <a:solidFill>
                  <a:srgbClr val="00B050"/>
                </a:solidFill>
              </a:rPr>
              <a:t> Multiple DRU Follow Up						Eunsung Park		 </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24/0402</a:t>
            </a:r>
            <a:r>
              <a:rPr lang="en-US" sz="1100" dirty="0">
                <a:solidFill>
                  <a:srgbClr val="00B050"/>
                </a:solidFill>
              </a:rPr>
              <a:t> 20 MHz Tone Plan and Pilot Design for DRU			Eunsung Park	 </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24/0429</a:t>
            </a:r>
            <a:r>
              <a:rPr lang="en-GB" sz="1100" dirty="0">
                <a:solidFill>
                  <a:schemeClr val="bg1">
                    <a:lumMod val="65000"/>
                  </a:schemeClr>
                </a:solidFill>
              </a:rPr>
              <a:t> Range Extension with </a:t>
            </a:r>
            <a:r>
              <a:rPr lang="en-GB" sz="1100" dirty="0" err="1">
                <a:solidFill>
                  <a:schemeClr val="bg1">
                    <a:lumMod val="65000"/>
                  </a:schemeClr>
                </a:solidFill>
              </a:rPr>
              <a:t>dRU</a:t>
            </a:r>
            <a:r>
              <a:rPr lang="en-GB" sz="1100" dirty="0">
                <a:solidFill>
                  <a:schemeClr val="bg1">
                    <a:lumMod val="65000"/>
                  </a:schemeClr>
                </a:solidFill>
              </a:rPr>
              <a:t>					Sigurd Schelstraete</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24/0468</a:t>
            </a:r>
            <a:r>
              <a:rPr lang="en-GB" sz="1100" dirty="0">
                <a:solidFill>
                  <a:schemeClr val="bg1">
                    <a:lumMod val="65000"/>
                  </a:schemeClr>
                </a:solidFill>
              </a:rPr>
              <a:t> DRU Tone Plan for 11bn 						</a:t>
            </a:r>
            <a:r>
              <a:rPr lang="en-GB" sz="1100" dirty="0" err="1">
                <a:solidFill>
                  <a:schemeClr val="bg1">
                    <a:lumMod val="65000"/>
                  </a:schemeClr>
                </a:solidFill>
              </a:rPr>
              <a:t>Shengquan</a:t>
            </a:r>
            <a:r>
              <a:rPr lang="en-GB" sz="1100" dirty="0">
                <a:solidFill>
                  <a:schemeClr val="bg1">
                    <a:lumMod val="65000"/>
                  </a:schemeClr>
                </a:solidFill>
              </a:rPr>
              <a:t> Hu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24/0477</a:t>
            </a:r>
            <a:r>
              <a:rPr lang="en-US" sz="1100" dirty="0">
                <a:solidFill>
                  <a:schemeClr val="bg1">
                    <a:lumMod val="65000"/>
                  </a:schemeClr>
                </a:solidFill>
              </a:rPr>
              <a:t> High Level Perspective on DRU-Follow Up 			</a:t>
            </a:r>
            <a:r>
              <a:rPr lang="en-US" sz="1100" dirty="0" err="1">
                <a:solidFill>
                  <a:schemeClr val="bg1">
                    <a:lumMod val="65000"/>
                  </a:schemeClr>
                </a:solidFill>
              </a:rPr>
              <a:t>Shengquan</a:t>
            </a:r>
            <a:r>
              <a:rPr lang="en-US" sz="1100" dirty="0">
                <a:solidFill>
                  <a:schemeClr val="bg1">
                    <a:lumMod val="65000"/>
                  </a:schemeClr>
                </a:solidFill>
              </a:rPr>
              <a:t> Hu</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24/0476</a:t>
            </a:r>
            <a:r>
              <a:rPr lang="en-US" sz="1100" dirty="0">
                <a:solidFill>
                  <a:schemeClr val="bg1">
                    <a:lumMod val="65000"/>
                  </a:schemeClr>
                </a:solidFill>
              </a:rPr>
              <a:t> Tone Plan Design Principles for Distributed RU			Bo Gong	 </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24/0500</a:t>
            </a:r>
            <a:r>
              <a:rPr lang="en-US" sz="1100" dirty="0">
                <a:solidFill>
                  <a:schemeClr val="bg1">
                    <a:lumMod val="65000"/>
                  </a:schemeClr>
                </a:solidFill>
              </a:rPr>
              <a:t> Follow up on high level thoughts on </a:t>
            </a:r>
            <a:r>
              <a:rPr lang="en-US" sz="1100" dirty="0" err="1">
                <a:solidFill>
                  <a:schemeClr val="bg1">
                    <a:lumMod val="65000"/>
                  </a:schemeClr>
                </a:solidFill>
              </a:rPr>
              <a:t>dRU</a:t>
            </a:r>
            <a:r>
              <a:rPr lang="en-US" sz="1100" dirty="0">
                <a:solidFill>
                  <a:schemeClr val="bg1">
                    <a:lumMod val="65000"/>
                  </a:schemeClr>
                </a:solidFill>
              </a:rPr>
              <a:t> design			Lin Yang	 </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24/0501</a:t>
            </a:r>
            <a:r>
              <a:rPr lang="en-US" sz="1100" dirty="0">
                <a:solidFill>
                  <a:schemeClr val="bg1">
                    <a:lumMod val="65000"/>
                  </a:schemeClr>
                </a:solidFill>
              </a:rPr>
              <a:t> Pilot design considerations for </a:t>
            </a:r>
            <a:r>
              <a:rPr lang="en-US" sz="1100" dirty="0" err="1">
                <a:solidFill>
                  <a:schemeClr val="bg1">
                    <a:lumMod val="65000"/>
                  </a:schemeClr>
                </a:solidFill>
              </a:rPr>
              <a:t>dRU</a:t>
            </a:r>
            <a:r>
              <a:rPr lang="en-US" sz="1100" dirty="0">
                <a:solidFill>
                  <a:schemeClr val="bg1">
                    <a:lumMod val="65000"/>
                  </a:schemeClr>
                </a:solidFill>
              </a:rPr>
              <a:t>				Lin Yang</a:t>
            </a:r>
          </a:p>
          <a:p>
            <a:pPr lvl="1">
              <a:buFont typeface="Arial" panose="020B0604020202020204" pitchFamily="34" charset="0"/>
              <a:buChar char="•"/>
            </a:pPr>
            <a:r>
              <a:rPr lang="en-US" sz="1100" dirty="0">
                <a:solidFill>
                  <a:schemeClr val="bg1">
                    <a:lumMod val="65000"/>
                  </a:schemeClr>
                </a:solidFill>
                <a:hlinkClick r:id="rId13">
                  <a:extLst>
                    <a:ext uri="{A12FA001-AC4F-418D-AE19-62706E023703}">
                      <ahyp:hlinkClr xmlns:ahyp="http://schemas.microsoft.com/office/drawing/2018/hyperlinkcolor" val="tx"/>
                    </a:ext>
                  </a:extLst>
                </a:hlinkClick>
              </a:rPr>
              <a:t>24/0520</a:t>
            </a:r>
            <a:r>
              <a:rPr lang="en-US" sz="1100" dirty="0">
                <a:solidFill>
                  <a:schemeClr val="bg1">
                    <a:lumMod val="65000"/>
                  </a:schemeClr>
                </a:solidFill>
              </a:rPr>
              <a:t> Discussion on DRU						Mahmoud Kamel</a:t>
            </a:r>
            <a:r>
              <a:rPr lang="en-US" sz="11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FFC000"/>
                </a:solidFill>
              </a:rPr>
              <a:t>SP on Relay [10’] – see next slide</a:t>
            </a:r>
          </a:p>
          <a:p>
            <a:pPr lvl="2">
              <a:buFont typeface="Arial" panose="020B0604020202020204" pitchFamily="34" charset="0"/>
              <a:buChar char="•"/>
            </a:pPr>
            <a:r>
              <a:rPr lang="en-US" sz="1000" dirty="0">
                <a:solidFill>
                  <a:srgbClr val="00B050"/>
                </a:solidFill>
              </a:rPr>
              <a:t>SP on Control Security [10’] – see next slide</a:t>
            </a:r>
            <a:endParaRPr lang="en-GB" sz="1000" dirty="0">
              <a:solidFill>
                <a:srgbClr val="00B050"/>
              </a:solidFill>
            </a:endParaRPr>
          </a:p>
          <a:p>
            <a:pPr lvl="1">
              <a:buFont typeface="Arial" panose="020B0604020202020204" pitchFamily="34" charset="0"/>
              <a:buChar char="•"/>
            </a:pPr>
            <a:r>
              <a:rPr lang="en-US" sz="1200" b="0" i="0"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23/2007</a:t>
            </a:r>
            <a:r>
              <a:rPr lang="en-US" sz="1200" b="0" i="0" strike="noStrike" kern="1200" dirty="0">
                <a:solidFill>
                  <a:srgbClr val="00B050"/>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23/2023</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Further discussion on Non-Primary Channel Access</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Sindhu Verma</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23/2063</a:t>
            </a:r>
            <a:r>
              <a:rPr lang="en-US" sz="1200" dirty="0">
                <a:solidFill>
                  <a:srgbClr val="00B050"/>
                </a:solidFill>
              </a:rPr>
              <a:t> Enhanced Ack. for Low Latency Communication Follow-Up	Tuncer Baykas</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23/2126</a:t>
            </a:r>
            <a:r>
              <a:rPr lang="en-US" sz="1200" dirty="0">
                <a:solidFill>
                  <a:schemeClr val="bg1">
                    <a:lumMod val="65000"/>
                  </a:schemeClr>
                </a:solidFill>
              </a:rPr>
              <a:t> Low latency channel access follow up				Dmitry Akhmetov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23/2127</a:t>
            </a:r>
            <a:r>
              <a:rPr lang="en-US" sz="1200" dirty="0">
                <a:solidFill>
                  <a:schemeClr val="bg1">
                    <a:lumMod val="65000"/>
                  </a:schemeClr>
                </a:solidFill>
              </a:rPr>
              <a:t> 11bn Power Save							Jeongki Kim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 </a:t>
            </a:r>
            <a:r>
              <a:rPr lang="en-GB" sz="1600" dirty="0" err="1"/>
              <a:t>Cont</a:t>
            </a:r>
            <a:endParaRPr lang="en-GB" sz="1600" dirty="0"/>
          </a:p>
          <a:p>
            <a:pPr lvl="1">
              <a:buFont typeface="Arial" panose="020B0604020202020204" pitchFamily="34" charset="0"/>
              <a:buChar char="•"/>
            </a:pPr>
            <a:r>
              <a:rPr lang="en-GB" sz="1200" dirty="0">
                <a:solidFill>
                  <a:srgbClr val="FF0000"/>
                </a:solidFill>
                <a:hlinkClick r:id="rId2"/>
              </a:rPr>
              <a:t>24/0429</a:t>
            </a:r>
            <a:r>
              <a:rPr lang="en-GB" sz="1200" dirty="0">
                <a:solidFill>
                  <a:srgbClr val="FF0000"/>
                </a:solidFill>
              </a:rPr>
              <a:t> </a:t>
            </a:r>
            <a:r>
              <a:rPr lang="en-GB" sz="1200" dirty="0"/>
              <a:t>Range Extension with </a:t>
            </a:r>
            <a:r>
              <a:rPr lang="en-GB" sz="1200" dirty="0" err="1"/>
              <a:t>dRU</a:t>
            </a:r>
            <a:r>
              <a:rPr lang="en-GB" sz="1200" dirty="0"/>
              <a:t>					Sigurd Schelstraete</a:t>
            </a:r>
          </a:p>
          <a:p>
            <a:pPr lvl="1">
              <a:buFont typeface="Arial" panose="020B0604020202020204" pitchFamily="34" charset="0"/>
              <a:buChar char="•"/>
            </a:pPr>
            <a:r>
              <a:rPr lang="en-GB" sz="1200" dirty="0">
                <a:hlinkClick r:id="rId3"/>
              </a:rPr>
              <a:t>24/0468</a:t>
            </a:r>
            <a:r>
              <a:rPr lang="en-GB" sz="1200" dirty="0"/>
              <a:t> DRU Tone Plan for 11bn 					</a:t>
            </a:r>
            <a:r>
              <a:rPr lang="en-GB" sz="1200" dirty="0" err="1"/>
              <a:t>Shengquan</a:t>
            </a:r>
            <a:r>
              <a:rPr lang="en-GB" sz="1200" dirty="0"/>
              <a:t> Hu	</a:t>
            </a:r>
          </a:p>
          <a:p>
            <a:pPr lvl="1">
              <a:buFont typeface="Arial" panose="020B0604020202020204" pitchFamily="34" charset="0"/>
              <a:buChar char="•"/>
            </a:pPr>
            <a:r>
              <a:rPr lang="en-US" sz="1200" dirty="0">
                <a:hlinkClick r:id="rId4"/>
              </a:rPr>
              <a:t>24/0477</a:t>
            </a:r>
            <a:r>
              <a:rPr lang="en-US" sz="1200" dirty="0"/>
              <a:t> High Level Perspective on DRU-Follow Up 			</a:t>
            </a:r>
            <a:r>
              <a:rPr lang="en-US" sz="1200" dirty="0" err="1"/>
              <a:t>Shengquan</a:t>
            </a:r>
            <a:r>
              <a:rPr lang="en-US" sz="1200" dirty="0"/>
              <a:t> Hu</a:t>
            </a:r>
          </a:p>
          <a:p>
            <a:pPr lvl="1">
              <a:buFont typeface="Arial" panose="020B0604020202020204" pitchFamily="34" charset="0"/>
              <a:buChar char="•"/>
            </a:pPr>
            <a:r>
              <a:rPr lang="en-US" sz="1200" dirty="0">
                <a:hlinkClick r:id="rId5"/>
              </a:rPr>
              <a:t>24/0476</a:t>
            </a:r>
            <a:r>
              <a:rPr lang="en-US" sz="1200" dirty="0"/>
              <a:t> Tone Plan Design Principles for Distributed RU		Bo Gong	 </a:t>
            </a:r>
          </a:p>
          <a:p>
            <a:pPr lvl="1">
              <a:buFont typeface="Arial" panose="020B0604020202020204" pitchFamily="34" charset="0"/>
              <a:buChar char="•"/>
            </a:pPr>
            <a:r>
              <a:rPr lang="en-US" sz="1200" dirty="0">
                <a:solidFill>
                  <a:srgbClr val="FF0000"/>
                </a:solidFill>
                <a:hlinkClick r:id="rId6"/>
              </a:rPr>
              <a:t>24/0500</a:t>
            </a:r>
            <a:r>
              <a:rPr lang="en-US" sz="1200" dirty="0">
                <a:solidFill>
                  <a:srgbClr val="FF0000"/>
                </a:solidFill>
              </a:rPr>
              <a:t> </a:t>
            </a:r>
            <a:r>
              <a:rPr lang="en-US" sz="1200" dirty="0"/>
              <a:t>Follow up on high level thoughts on </a:t>
            </a:r>
            <a:r>
              <a:rPr lang="en-US" sz="1200" dirty="0" err="1"/>
              <a:t>dRU</a:t>
            </a:r>
            <a:r>
              <a:rPr lang="en-US" sz="1200" dirty="0"/>
              <a:t> design		Lin Yang	 </a:t>
            </a:r>
          </a:p>
          <a:p>
            <a:pPr lvl="1">
              <a:buFont typeface="Arial" panose="020B0604020202020204" pitchFamily="34" charset="0"/>
              <a:buChar char="•"/>
            </a:pPr>
            <a:r>
              <a:rPr lang="en-US" sz="1200" dirty="0">
                <a:solidFill>
                  <a:srgbClr val="FF0000"/>
                </a:solidFill>
                <a:hlinkClick r:id="rId7"/>
              </a:rPr>
              <a:t>24/0501</a:t>
            </a:r>
            <a:r>
              <a:rPr lang="en-US" sz="1200" dirty="0">
                <a:solidFill>
                  <a:srgbClr val="FF0000"/>
                </a:solidFill>
              </a:rPr>
              <a:t> </a:t>
            </a:r>
            <a:r>
              <a:rPr lang="en-US" sz="1200" dirty="0"/>
              <a:t>Pilot design considerations for </a:t>
            </a:r>
            <a:r>
              <a:rPr lang="en-US" sz="1200" dirty="0" err="1"/>
              <a:t>dRU</a:t>
            </a:r>
            <a:r>
              <a:rPr lang="en-US" sz="1200" dirty="0"/>
              <a:t>				Lin Yang</a:t>
            </a:r>
          </a:p>
          <a:p>
            <a:pPr lvl="1">
              <a:buFont typeface="Arial" panose="020B0604020202020204" pitchFamily="34" charset="0"/>
              <a:buChar char="•"/>
            </a:pPr>
            <a:r>
              <a:rPr lang="en-US" sz="1200" dirty="0">
                <a:hlinkClick r:id="rId8"/>
              </a:rPr>
              <a:t>24/0520</a:t>
            </a:r>
            <a:r>
              <a:rPr lang="en-US" sz="1200" dirty="0"/>
              <a:t> Discussion on DRU						Mahmoud Kamel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US" sz="1200" dirty="0">
                <a:hlinkClick r:id="rId2"/>
              </a:rPr>
              <a:t>23/2126</a:t>
            </a:r>
            <a:r>
              <a:rPr lang="en-US" sz="1200" dirty="0"/>
              <a:t> Low latency channel access follow up				Dmitry Akhmetov	</a:t>
            </a:r>
          </a:p>
          <a:p>
            <a:pPr lvl="1">
              <a:buFont typeface="Arial" panose="020B0604020202020204" pitchFamily="34" charset="0"/>
              <a:buChar char="•"/>
            </a:pPr>
            <a:r>
              <a:rPr lang="en-US" sz="1200" dirty="0">
                <a:hlinkClick r:id="rId3"/>
              </a:rPr>
              <a:t>23/2127</a:t>
            </a:r>
            <a:r>
              <a:rPr lang="en-US" sz="1200" dirty="0"/>
              <a:t> 11bn Power Save							Jeongki Kim</a:t>
            </a:r>
            <a:endParaRPr lang="en-GB" sz="1400" dirty="0"/>
          </a:p>
          <a:p>
            <a:pPr lvl="1">
              <a:buFont typeface="Arial" panose="020B0604020202020204" pitchFamily="34" charset="0"/>
              <a:buChar char="•"/>
            </a:pPr>
            <a:r>
              <a:rPr lang="en-GB" sz="1200" dirty="0">
                <a:hlinkClick r:id="rId4"/>
              </a:rPr>
              <a:t>23/2147</a:t>
            </a:r>
            <a:r>
              <a:rPr lang="en-GB" sz="1200" dirty="0"/>
              <a:t> Improved UHR Seamless Roaming for MLD				Hui Che	</a:t>
            </a:r>
          </a:p>
          <a:p>
            <a:pPr lvl="1">
              <a:buFont typeface="Arial" panose="020B0604020202020204" pitchFamily="34" charset="0"/>
              <a:buChar char="•"/>
            </a:pPr>
            <a:r>
              <a:rPr lang="en-GB" sz="1200" dirty="0">
                <a:hlinkClick r:id="rId5"/>
              </a:rPr>
              <a:t>23/2150</a:t>
            </a:r>
            <a:r>
              <a:rPr lang="en-GB" sz="1200" dirty="0"/>
              <a:t> Low STA Cost UHR Seamless Roaming for MLD			Hui Che	</a:t>
            </a:r>
          </a:p>
          <a:p>
            <a:pPr lvl="1">
              <a:buFont typeface="Arial" panose="020B0604020202020204" pitchFamily="34" charset="0"/>
              <a:buChar char="•"/>
            </a:pPr>
            <a:r>
              <a:rPr lang="en-GB" sz="1200" dirty="0">
                <a:hlinkClick r:id="rId6"/>
              </a:rPr>
              <a:t>23/2211</a:t>
            </a:r>
            <a:r>
              <a:rPr lang="en-GB" sz="1200" dirty="0"/>
              <a:t> TXOP bandwidth expansion						Shawn Kim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p>
          <a:p>
            <a:pPr lvl="1">
              <a:buFont typeface="Arial" panose="020B0604020202020204" pitchFamily="34" charset="0"/>
              <a:buChar char="•"/>
            </a:pPr>
            <a:r>
              <a:rPr lang="en-GB" sz="1200" dirty="0">
                <a:hlinkClick r:id="rId8"/>
              </a:rPr>
              <a:t>24/0508</a:t>
            </a:r>
            <a:r>
              <a:rPr lang="en-GB" sz="1200" dirty="0"/>
              <a:t> Extended 6 GHz channelization					Thomas Derham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a:p>
            <a:pPr marL="0" lvl="0" indent="0"/>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24/0031</a:t>
            </a:r>
            <a:r>
              <a:rPr lang="en-GB" sz="1200" dirty="0"/>
              <a:t> Deterministic Backoff				</a:t>
            </a:r>
            <a:r>
              <a:rPr lang="en-GB" sz="1200"/>
              <a:t>	Menzo </a:t>
            </a:r>
            <a:r>
              <a:rPr lang="en-GB" sz="1200" dirty="0"/>
              <a:t>Wentink </a:t>
            </a:r>
          </a:p>
          <a:p>
            <a:pPr lvl="1">
              <a:buFont typeface="Arial" panose="020B0604020202020204" pitchFamily="34" charset="0"/>
              <a:buChar char="•"/>
            </a:pPr>
            <a:r>
              <a:rPr lang="en-GB" sz="1200" dirty="0">
                <a:hlinkClick r:id="rId3"/>
              </a:rPr>
              <a:t>24/0042</a:t>
            </a:r>
            <a:r>
              <a:rPr lang="en-GB" sz="1200" dirty="0"/>
              <a:t> Thoughts on Flexible Control frames			George Cherian</a:t>
            </a:r>
          </a:p>
          <a:p>
            <a:pPr lvl="1">
              <a:buFont typeface="Arial" panose="020B0604020202020204" pitchFamily="34" charset="0"/>
              <a:buChar char="•"/>
            </a:pPr>
            <a:r>
              <a:rPr lang="en-GB" sz="1200" dirty="0">
                <a:hlinkClick r:id="rId4"/>
              </a:rPr>
              <a:t>24/0052</a:t>
            </a:r>
            <a:r>
              <a:rPr lang="en-GB" sz="1200" dirty="0"/>
              <a:t> Seamless Roaming details				Duncan Ho 	</a:t>
            </a:r>
          </a:p>
          <a:p>
            <a:pPr lvl="1">
              <a:buFont typeface="Arial" panose="020B0604020202020204" pitchFamily="34" charset="0"/>
              <a:buChar char="•"/>
            </a:pPr>
            <a:r>
              <a:rPr lang="en-GB" sz="1200" dirty="0">
                <a:hlinkClick r:id="rId5"/>
              </a:rPr>
              <a:t>24/0073</a:t>
            </a:r>
            <a:r>
              <a:rPr lang="en-GB" sz="1200" dirty="0"/>
              <a:t> Thoughts on proxy SCS				Guogang Huang</a:t>
            </a:r>
          </a:p>
          <a:p>
            <a:pPr lvl="1">
              <a:buFont typeface="Arial" panose="020B0604020202020204" pitchFamily="34" charset="0"/>
              <a:buChar char="•"/>
            </a:pPr>
            <a:r>
              <a:rPr lang="en-US" sz="1200" dirty="0">
                <a:hlinkClick r:id="rId6"/>
              </a:rPr>
              <a:t>24/0074</a:t>
            </a:r>
            <a:r>
              <a:rPr lang="en-US" sz="1200" dirty="0"/>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hlinkClick r:id="rId2"/>
              </a:rPr>
              <a:t>24/0433</a:t>
            </a:r>
            <a:r>
              <a:rPr lang="en-GB" sz="1200" dirty="0"/>
              <a:t> Analysis on UEQM and UEQ MCS					Ross Jian Yu</a:t>
            </a:r>
          </a:p>
          <a:p>
            <a:pPr lvl="1">
              <a:buFont typeface="Arial" panose="020B0604020202020204" pitchFamily="34" charset="0"/>
              <a:buChar char="•"/>
            </a:pPr>
            <a:r>
              <a:rPr lang="en-GB" sz="1200" dirty="0">
                <a:hlinkClick r:id="rId3"/>
              </a:rPr>
              <a:t>24/0438</a:t>
            </a:r>
            <a:r>
              <a:rPr lang="en-GB" sz="1200" dirty="0"/>
              <a:t> UEQM Benefit Analysis						Rainer Strobel	</a:t>
            </a:r>
          </a:p>
          <a:p>
            <a:pPr lvl="1">
              <a:buFont typeface="Arial" panose="020B0604020202020204" pitchFamily="34" charset="0"/>
              <a:buChar char="•"/>
            </a:pPr>
            <a:r>
              <a:rPr lang="en-GB" sz="1200" dirty="0">
                <a:hlinkClick r:id="rId4"/>
              </a:rPr>
              <a:t>24/0439</a:t>
            </a:r>
            <a:r>
              <a:rPr lang="en-GB" sz="1200" dirty="0"/>
              <a:t> UEQM evaluation and simulation results				Rainer Strobel	</a:t>
            </a:r>
          </a:p>
          <a:p>
            <a:pPr lvl="1">
              <a:buFont typeface="Arial" panose="020B0604020202020204" pitchFamily="34" charset="0"/>
              <a:buChar char="•"/>
            </a:pPr>
            <a:r>
              <a:rPr lang="en-GB" sz="1200" dirty="0">
                <a:hlinkClick r:id="rId5"/>
              </a:rPr>
              <a:t>24/0469</a:t>
            </a:r>
            <a:r>
              <a:rPr lang="en-GB" sz="1200" dirty="0"/>
              <a:t> New MCSs for 11bn 							</a:t>
            </a:r>
            <a:r>
              <a:rPr lang="en-GB" sz="1200" dirty="0" err="1"/>
              <a:t>Shengquan</a:t>
            </a:r>
            <a:r>
              <a:rPr lang="en-GB" sz="1200" dirty="0"/>
              <a:t> Hu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hlinkClick r:id="rId6"/>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hlinkClick r:id="rId7"/>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24/0083</a:t>
            </a:r>
            <a:r>
              <a:rPr lang="en-GB" sz="1200" dirty="0"/>
              <a:t> Smooth roaming follow up 2							Liwen Chu	</a:t>
            </a:r>
          </a:p>
          <a:p>
            <a:pPr lvl="1">
              <a:buFont typeface="Arial" panose="020B0604020202020204" pitchFamily="34" charset="0"/>
              <a:buChar char="•"/>
            </a:pPr>
            <a:r>
              <a:rPr lang="en-GB" sz="1200" dirty="0">
                <a:hlinkClick r:id="rId3"/>
              </a:rPr>
              <a:t>24/0090</a:t>
            </a:r>
            <a:r>
              <a:rPr lang="en-GB" sz="1200" dirty="0"/>
              <a:t> Protected Low Latency Communications for MLO				Serhat Erkucuk	</a:t>
            </a:r>
          </a:p>
          <a:p>
            <a:pPr lvl="1">
              <a:buFont typeface="Arial" panose="020B0604020202020204" pitchFamily="34" charset="0"/>
              <a:buChar char="•"/>
            </a:pPr>
            <a:r>
              <a:rPr lang="en-GB" sz="1200" dirty="0">
                <a:hlinkClick r:id="rId4"/>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195468</TotalTime>
  <Words>7166</Words>
  <Application>Microsoft Office PowerPoint</Application>
  <PresentationFormat>On-screen Show (4:3)</PresentationFormat>
  <Paragraphs>1835</Paragraphs>
  <Slides>61</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2"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2024-03-12T22:52:32Z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