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112" r:id="rId49"/>
    <p:sldId id="1111" r:id="rId50"/>
    <p:sldId id="1063" r:id="rId51"/>
    <p:sldId id="1064" r:id="rId52"/>
    <p:sldId id="1103" r:id="rId53"/>
    <p:sldId id="1100" r:id="rId54"/>
    <p:sldId id="1104" r:id="rId55"/>
    <p:sldId id="1105" r:id="rId56"/>
    <p:sldId id="356" r:id="rId57"/>
    <p:sldId id="1039" r:id="rId58"/>
    <p:sldId id="1069" r:id="rId59"/>
    <p:sldId id="997" r:id="rId60"/>
    <p:sldId id="362" r:id="rId61"/>
    <p:sldId id="1034" r:id="rId62"/>
    <p:sldId id="32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194" dt="2024-03-12T19:23:44.2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custSel addSld delSld modSld modMainMaster">
      <pc:chgData name="Alfred Asterjadhi" userId="39de57b9-85c0-4fd1-aaac-8ca2b6560ad0" providerId="ADAL" clId="{6DB0D687-C88D-4306-A291-1C75F3A322C2}" dt="2024-03-12T19:25:01.163" v="4212" actId="2057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09T20:19:18.922" v="1790"/>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1T04:48:00.655" v="2648"/>
        <pc:sldMkLst>
          <pc:docMk/>
          <pc:sldMk cId="3814028870" sldId="1039"/>
        </pc:sldMkLst>
        <pc:spChg chg="mod">
          <ac:chgData name="Alfred Asterjadhi" userId="39de57b9-85c0-4fd1-aaac-8ca2b6560ad0" providerId="ADAL" clId="{6DB0D687-C88D-4306-A291-1C75F3A322C2}" dt="2024-03-11T04:48:00.655" v="2648"/>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2T05:09:43.426" v="3749" actId="20577"/>
        <pc:sldMkLst>
          <pc:docMk/>
          <pc:sldMk cId="4237730190" sldId="1063"/>
        </pc:sldMkLst>
        <pc:spChg chg="mod">
          <ac:chgData name="Alfred Asterjadhi" userId="39de57b9-85c0-4fd1-aaac-8ca2b6560ad0" providerId="ADAL" clId="{6DB0D687-C88D-4306-A291-1C75F3A322C2}" dt="2024-03-09T17:38:33.516" v="1427"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2T05:09:43.426" v="3749" actId="2057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2T05:11:37.029" v="3760" actId="20577"/>
        <pc:sldMkLst>
          <pc:docMk/>
          <pc:sldMk cId="755068326" sldId="1064"/>
        </pc:sldMkLst>
        <pc:spChg chg="mod">
          <ac:chgData name="Alfred Asterjadhi" userId="39de57b9-85c0-4fd1-aaac-8ca2b6560ad0" providerId="ADAL" clId="{6DB0D687-C88D-4306-A291-1C75F3A322C2}" dt="2024-03-09T17:39:44.688" v="1429"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2T05:11:37.029" v="3760" actId="2057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05:06:44.248" v="3719" actId="20577"/>
        <pc:sldMkLst>
          <pc:docMk/>
          <pc:sldMk cId="3174241725" sldId="1093"/>
        </pc:sldMkLst>
        <pc:spChg chg="mod">
          <ac:chgData name="Alfred Asterjadhi" userId="39de57b9-85c0-4fd1-aaac-8ca2b6560ad0" providerId="ADAL" clId="{6DB0D687-C88D-4306-A291-1C75F3A322C2}" dt="2024-03-09T17:35:54.842" v="1352"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05:06:44.248" v="3719" actId="2057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19:22:33.262" v="4147" actId="20577"/>
        <pc:sldMkLst>
          <pc:docMk/>
          <pc:sldMk cId="888791386" sldId="1094"/>
        </pc:sldMkLst>
        <pc:spChg chg="mod">
          <ac:chgData name="Alfred Asterjadhi" userId="39de57b9-85c0-4fd1-aaac-8ca2b6560ad0" providerId="ADAL" clId="{6DB0D687-C88D-4306-A291-1C75F3A322C2}" dt="2024-03-09T17:35:59.311" v="1353"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19:22:33.262" v="4147" actId="2057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2T05:13:05.322" v="3779" actId="20577"/>
        <pc:sldMkLst>
          <pc:docMk/>
          <pc:sldMk cId="1079960312" sldId="1100"/>
        </pc:sldMkLst>
        <pc:spChg chg="mod">
          <ac:chgData name="Alfred Asterjadhi" userId="39de57b9-85c0-4fd1-aaac-8ca2b6560ad0" providerId="ADAL" clId="{6DB0D687-C88D-4306-A291-1C75F3A322C2}" dt="2024-03-11T03:58:16.219" v="1850" actId="6549"/>
          <ac:spMkLst>
            <pc:docMk/>
            <pc:sldMk cId="1079960312" sldId="1100"/>
            <ac:spMk id="2" creationId="{4B5F0D0E-8BB7-48AB-9160-728B8B3399A2}"/>
          </ac:spMkLst>
        </pc:spChg>
        <pc:spChg chg="mod">
          <ac:chgData name="Alfred Asterjadhi" userId="39de57b9-85c0-4fd1-aaac-8ca2b6560ad0" providerId="ADAL" clId="{6DB0D687-C88D-4306-A291-1C75F3A322C2}" dt="2024-03-12T05:13:05.322" v="3779" actId="2057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2T05:08:31.969" v="3735" actId="20577"/>
        <pc:sldMkLst>
          <pc:docMk/>
          <pc:sldMk cId="2496265761" sldId="1103"/>
        </pc:sldMkLst>
        <pc:spChg chg="mod">
          <ac:chgData name="Alfred Asterjadhi" userId="39de57b9-85c0-4fd1-aaac-8ca2b6560ad0" providerId="ADAL" clId="{6DB0D687-C88D-4306-A291-1C75F3A322C2}" dt="2024-03-11T03:58:59.515" v="1856" actId="20577"/>
          <ac:spMkLst>
            <pc:docMk/>
            <pc:sldMk cId="2496265761" sldId="1103"/>
            <ac:spMk id="2" creationId="{4B5F0D0E-8BB7-48AB-9160-728B8B3399A2}"/>
          </ac:spMkLst>
        </pc:spChg>
        <pc:spChg chg="mod">
          <ac:chgData name="Alfred Asterjadhi" userId="39de57b9-85c0-4fd1-aaac-8ca2b6560ad0" providerId="ADAL" clId="{6DB0D687-C88D-4306-A291-1C75F3A322C2}" dt="2024-03-12T05:08:31.969" v="373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1T04:19:04.390" v="2045" actId="20577"/>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1T04:19:04.390" v="2045" actId="2057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2T05:14:23.601" v="3802"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2T05:14:23.601" v="3802"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1T19:14:57.003" v="3520"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1T19:14:57.003" v="3520"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pc:chgData name="Alfred Asterjadhi" userId="39de57b9-85c0-4fd1-aaac-8ca2b6560ad0" providerId="ADAL" clId="{6DB0D687-C88D-4306-A291-1C75F3A322C2}" dt="2024-03-12T19:22:41.658" v="4148"/>
        <pc:sldMkLst>
          <pc:docMk/>
          <pc:sldMk cId="515659017" sldId="1111"/>
        </pc:sldMkLst>
      </pc:sldChg>
      <pc:sldChg chg="modSp add mod">
        <pc:chgData name="Alfred Asterjadhi" userId="39de57b9-85c0-4fd1-aaac-8ca2b6560ad0" providerId="ADAL" clId="{6DB0D687-C88D-4306-A291-1C75F3A322C2}" dt="2024-03-12T19:24:45.195" v="4210" actId="20577"/>
        <pc:sldMkLst>
          <pc:docMk/>
          <pc:sldMk cId="3684869715" sldId="1112"/>
        </pc:sldMkLst>
        <pc:spChg chg="mod">
          <ac:chgData name="Alfred Asterjadhi" userId="39de57b9-85c0-4fd1-aaac-8ca2b6560ad0" providerId="ADAL" clId="{6DB0D687-C88D-4306-A291-1C75F3A322C2}" dt="2024-03-12T19:24:45.195" v="4210" actId="20577"/>
          <ac:spMkLst>
            <pc:docMk/>
            <pc:sldMk cId="3684869715" sldId="1112"/>
            <ac:spMk id="3" creationId="{7238D357-906C-0607-293E-358D67EAC46E}"/>
          </ac:spMkLst>
        </pc:spChg>
      </pc:sldChg>
      <pc:sldMasterChg chg="modSp mod">
        <pc:chgData name="Alfred Asterjadhi" userId="39de57b9-85c0-4fd1-aaac-8ca2b6560ad0" providerId="ADAL" clId="{6DB0D687-C88D-4306-A291-1C75F3A322C2}" dt="2024-03-12T19:25:01.163" v="4212" actId="20577"/>
        <pc:sldMasterMkLst>
          <pc:docMk/>
          <pc:sldMasterMk cId="0" sldId="2147483648"/>
        </pc:sldMasterMkLst>
        <pc:spChg chg="mod">
          <ac:chgData name="Alfred Asterjadhi" userId="39de57b9-85c0-4fd1-aaac-8ca2b6560ad0" providerId="ADAL" clId="{6DB0D687-C88D-4306-A291-1C75F3A322C2}" dt="2024-03-12T19:25:01.163" v="4212"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7" Type="http://schemas.openxmlformats.org/officeDocument/2006/relationships/hyperlink" Target="https://mentor.ieee.org/802.11/dcn/24/11-24-0224-00-00bn-discussion-on-a-ppdu-follow-up.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10-00-00bn-high-level-thoughts-on-ldpc-rate-matching-design-for-11bn.pptx" TargetMode="External"/><Relationship Id="rId5" Type="http://schemas.openxmlformats.org/officeDocument/2006/relationships/hyperlink" Target="https://mentor.ieee.org/802.11/dcn/24/11-24-0187-00-00bn-clarifications-on-the-ldpc-rate-matching.pptx" TargetMode="External"/><Relationship Id="rId4" Type="http://schemas.openxmlformats.org/officeDocument/2006/relationships/hyperlink" Target="https://mentor.ieee.org/802.11/dcn/24/11-24-0395-00-00bn-mu-csi-fb-type-for-non-tb-sound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2007-01-00bn-enhancement-of-bsr.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27-00-00bn-11bn-power-save.pptx" TargetMode="External"/><Relationship Id="rId5" Type="http://schemas.openxmlformats.org/officeDocument/2006/relationships/hyperlink" Target="https://mentor.ieee.org/802.11/dcn/23/11-23-2126-00-00bn-low-latency-channel-access-follow-up.pptx" TargetMode="External"/><Relationship Id="rId4" Type="http://schemas.openxmlformats.org/officeDocument/2006/relationships/hyperlink" Target="https://mentor.ieee.org/802.11/dcn/23/11-23-2063-00-00bn-enhanced-acknowledgement-for-low-latency-communication-follow-up.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4/11-24-0508-00-00bn-extended-6-ghz-channelization.pptx" TargetMode="External"/><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3/11-23-2150-00-00bn-low-sta-cost-uhr-seamless-roaming-for-multi-link-device.pptx" TargetMode="External"/><Relationship Id="rId2" Type="http://schemas.openxmlformats.org/officeDocument/2006/relationships/hyperlink" Target="https://mentor.ieee.org/802.11/dcn/23/11-23-2147-00-00bn-improved-uhr-seamless-roaming-for-multi-link-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31-00-00bn-deterministic-backoff.pptx" TargetMode="External"/><Relationship Id="rId4" Type="http://schemas.openxmlformats.org/officeDocument/2006/relationships/hyperlink" Target="https://mentor.ieee.org/802.11/dcn/23/11-23-2211-00-00bn-txop-bandwidth-expansion.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38-00-00bn-ueqm-benefit-analysis.pptx" TargetMode="External"/><Relationship Id="rId7" Type="http://schemas.openxmlformats.org/officeDocument/2006/relationships/hyperlink" Target="https://mentor.ieee.org/802.11/dcn/24/11-24-0507-00-00bn-ueqm-further-details.pptx" TargetMode="External"/><Relationship Id="rId2" Type="http://schemas.openxmlformats.org/officeDocument/2006/relationships/hyperlink" Target="https://mentor.ieee.org/802.11/dcn/24/11-24-0433-00-00bn-analysis-on-ueqm-and-ueq-mc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98-00-00bn-unequal-modulation-in-mimo-txbf-and-new-mcs-for-11bn.pptx" TargetMode="External"/><Relationship Id="rId5" Type="http://schemas.openxmlformats.org/officeDocument/2006/relationships/hyperlink" Target="https://mentor.ieee.org/802.11/dcn/24/11-24-0469-00-00bn-new-mcss-for-11bn.pptx" TargetMode="External"/><Relationship Id="rId4" Type="http://schemas.openxmlformats.org/officeDocument/2006/relationships/hyperlink" Target="https://mentor.ieee.org/802.11/dcn/24/11-24-0439-00-00bn-ueqm-evaluation-and-simulation-results.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052-00-00bn-seamless-roaming-details.pptx" TargetMode="External"/><Relationship Id="rId2" Type="http://schemas.openxmlformats.org/officeDocument/2006/relationships/hyperlink" Target="https://mentor.ieee.org/802.11/dcn/24/11-24-0042-00-00bn-thoughts-on-flexible-control-frame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74-00-00bn-relay-operation-follow-up.pptx" TargetMode="External"/><Relationship Id="rId4" Type="http://schemas.openxmlformats.org/officeDocument/2006/relationships/hyperlink" Target="https://mentor.ieee.org/802.11/dcn/24/11-24-0073-00-00bn-thoughts-on-proxy-scs.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090-00-00bn-protected-low-latency-communications-for-mlo.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94-00-00bn-probe-before-talk-and-unsolicited-unavailability-announcement-for-co-ex-management.pptx" TargetMode="External"/><Relationship Id="rId4" Type="http://schemas.openxmlformats.org/officeDocument/2006/relationships/hyperlink" Target="https://mentor.ieee.org/802.11/dcn/24/11-24-0091-00-00bn-enhanced-scheduling-method-for-low-latency-traffic-follow-up.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30949291"/>
              </p:ext>
            </p:extLst>
          </p:nvPr>
        </p:nvGraphicFramePr>
        <p:xfrm>
          <a:off x="851217" y="1587465"/>
          <a:ext cx="7736268" cy="484378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81354723"/>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24/0025</a:t>
            </a:r>
            <a:r>
              <a:rPr lang="en-US" sz="1200" dirty="0">
                <a:solidFill>
                  <a:srgbClr val="00B050"/>
                </a:solidFill>
              </a:rPr>
              <a:t> PHY modifications for high-mobility STAs				</a:t>
            </a:r>
            <a:r>
              <a:rPr lang="en-US" sz="1200" dirty="0" err="1">
                <a:solidFill>
                  <a:srgbClr val="00B050"/>
                </a:solidFill>
              </a:rPr>
              <a:t>Azin</a:t>
            </a:r>
            <a:r>
              <a:rPr lang="en-US" sz="1200" dirty="0">
                <a:solidFill>
                  <a:srgbClr val="00B050"/>
                </a:solidFill>
              </a:rPr>
              <a:t> </a:t>
            </a:r>
            <a:r>
              <a:rPr lang="en-US" sz="1200" dirty="0" err="1">
                <a:solidFill>
                  <a:srgbClr val="00B050"/>
                </a:solidFill>
              </a:rPr>
              <a:t>Neishaboori</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24/0180</a:t>
            </a:r>
            <a:r>
              <a:rPr lang="en-US" sz="1200" dirty="0">
                <a:solidFill>
                  <a:srgbClr val="00B050"/>
                </a:solidFill>
              </a:rPr>
              <a:t> Thoughts Beamforming						Xiaogang Chen</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24/0395</a:t>
            </a:r>
            <a:r>
              <a:rPr lang="en-GB" sz="1200" dirty="0">
                <a:solidFill>
                  <a:srgbClr val="00B050"/>
                </a:solidFill>
              </a:rPr>
              <a:t> MU CSI Feedback Type for Non-TB Sounding			Junghoon Suh</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24/0187</a:t>
            </a:r>
            <a:r>
              <a:rPr lang="en-US" sz="1200" dirty="0">
                <a:solidFill>
                  <a:srgbClr val="00B050"/>
                </a:solidFill>
              </a:rPr>
              <a:t> Clarifications on the LDPC rate matching				Xiaogang Chen</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24/0510</a:t>
            </a:r>
            <a:r>
              <a:rPr lang="en-US" sz="1200" dirty="0">
                <a:solidFill>
                  <a:srgbClr val="00B050"/>
                </a:solidFill>
              </a:rPr>
              <a:t> High Level Thoughts on LDPC Rate Matching for 11bn		Yan Zhang</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24/0224</a:t>
            </a:r>
            <a:r>
              <a:rPr lang="en-GB" sz="1200" dirty="0">
                <a:solidFill>
                  <a:srgbClr val="00B050"/>
                </a:solidFill>
              </a:rPr>
              <a:t> Discussion on A-PPDU follow-up					Ross Jian Yu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solidFill>
                  <a:srgbClr val="00B050"/>
                </a:solidFill>
              </a:rPr>
              <a:t>Converged SP on Header Security [10’] – see next slide</a:t>
            </a:r>
          </a:p>
          <a:p>
            <a:pPr lvl="2">
              <a:buFont typeface="Arial" panose="020B0604020202020204" pitchFamily="34" charset="0"/>
              <a:buChar char="•"/>
            </a:pPr>
            <a:r>
              <a:rPr lang="en-GB" sz="1200" dirty="0">
                <a:solidFill>
                  <a:srgbClr val="00B050"/>
                </a:solidFill>
              </a:rPr>
              <a:t>Converged SP on Roaming [10’] – see next slide</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23/2026</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Balanced Wireless In-Device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Brian Hart</a:t>
            </a:r>
            <a:r>
              <a:rPr lang="en-US" sz="1200" dirty="0">
                <a:solidFill>
                  <a:srgbClr val="00B050"/>
                </a:solidFill>
              </a:rPr>
              <a:t> 		[Q&amp;A, 5’]</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23/2002</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In-device coexistence and interference follow-up</a:t>
            </a:r>
            <a:r>
              <a:rPr lang="en-US" sz="1200" dirty="0">
                <a:solidFill>
                  <a:srgbClr val="00B050"/>
                </a:solidFill>
              </a:rPr>
              <a:t> 		</a:t>
            </a:r>
            <a:r>
              <a:rPr lang="en-US" sz="1200" kern="1200" dirty="0">
                <a:solidFill>
                  <a:srgbClr val="00B050"/>
                </a:solidFill>
                <a:ea typeface="MS Gothic" panose="020B0609070205080204" pitchFamily="49" charset="-128"/>
              </a:rPr>
              <a:t>Laurent Cariou 	</a:t>
            </a:r>
            <a:endParaRPr lang="en-US" sz="1200" b="0" i="0" u="none" strike="noStrike" kern="1200" dirty="0">
              <a:solidFill>
                <a:srgbClr val="00B050"/>
              </a:solidFill>
              <a:effectLst/>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23/1963</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Periodical NSS Adjustment for an MLD</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Yunbo Li</a:t>
            </a:r>
            <a:r>
              <a:rPr lang="en-US" sz="1200" b="0" i="0" u="none" strike="noStrike" kern="1200" dirty="0">
                <a:solidFill>
                  <a:srgbClr val="000000"/>
                </a:solidFill>
                <a:effectLst/>
                <a:ea typeface="MS Gothic" panose="020B0609070205080204" pitchFamily="49" charset="-128"/>
              </a:rPr>
              <a:t>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chemeClr val="bg1">
                    <a:lumMod val="7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23/2007</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Enhancement of BSR</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Frank Hsu</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	</a:t>
            </a:r>
            <a:r>
              <a:rPr lang="en-US" sz="1200" dirty="0">
                <a:solidFill>
                  <a:schemeClr val="bg1">
                    <a:lumMod val="75000"/>
                  </a:schemeClr>
                </a:solidFill>
              </a:rPr>
              <a:t> </a:t>
            </a:r>
            <a:endParaRPr lang="en-US" sz="1200" b="0" i="0" strike="noStrike" dirty="0">
              <a:solidFill>
                <a:schemeClr val="bg1">
                  <a:lumMod val="7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hlinkClick r:id="rId2"/>
              </a:rPr>
              <a:t>23/2200</a:t>
            </a:r>
            <a:r>
              <a:rPr lang="en-US" sz="1100" dirty="0"/>
              <a:t> Distribution bandwidth of DRU					Ross J. Yu</a:t>
            </a:r>
          </a:p>
          <a:p>
            <a:pPr lvl="1">
              <a:buFont typeface="Arial" panose="020B0604020202020204" pitchFamily="34" charset="0"/>
              <a:buChar char="•"/>
            </a:pPr>
            <a:r>
              <a:rPr lang="en-US" sz="1100" dirty="0">
                <a:hlinkClick r:id="rId3"/>
              </a:rPr>
              <a:t>24/0332</a:t>
            </a:r>
            <a:r>
              <a:rPr lang="en-US" sz="1100" dirty="0"/>
              <a:t> Discussion on DRUs						Brian Hart	 </a:t>
            </a:r>
          </a:p>
          <a:p>
            <a:pPr lvl="1">
              <a:buFont typeface="Arial" panose="020B0604020202020204" pitchFamily="34" charset="0"/>
              <a:buChar char="•"/>
            </a:pPr>
            <a:r>
              <a:rPr lang="en-GB" sz="1100" dirty="0">
                <a:solidFill>
                  <a:srgbClr val="FF0000"/>
                </a:solidFill>
                <a:hlinkClick r:id="rId4"/>
              </a:rPr>
              <a:t>24/0400</a:t>
            </a:r>
            <a:r>
              <a:rPr lang="en-GB" sz="1100" dirty="0">
                <a:solidFill>
                  <a:srgbClr val="FF0000"/>
                </a:solidFill>
              </a:rPr>
              <a:t> </a:t>
            </a:r>
            <a:r>
              <a:rPr lang="en-GB" sz="1100" dirty="0"/>
              <a:t>Hybrid PPDU and Distribution Bandwidth for DRU		Eunsung Park	 </a:t>
            </a:r>
          </a:p>
          <a:p>
            <a:pPr lvl="1">
              <a:buFont typeface="Arial" panose="020B0604020202020204" pitchFamily="34" charset="0"/>
              <a:buChar char="•"/>
            </a:pPr>
            <a:r>
              <a:rPr lang="en-US" sz="1100" dirty="0">
                <a:solidFill>
                  <a:srgbClr val="FF0000"/>
                </a:solidFill>
                <a:hlinkClick r:id="rId5"/>
              </a:rPr>
              <a:t>24/0401</a:t>
            </a:r>
            <a:r>
              <a:rPr lang="en-US" sz="1100" dirty="0">
                <a:solidFill>
                  <a:srgbClr val="FF0000"/>
                </a:solidFill>
              </a:rPr>
              <a:t> </a:t>
            </a:r>
            <a:r>
              <a:rPr lang="en-US" sz="1100" dirty="0"/>
              <a:t>Multiple DRU Follow Up						Eunsung Park		 </a:t>
            </a:r>
          </a:p>
          <a:p>
            <a:pPr lvl="1">
              <a:buFont typeface="Arial" panose="020B0604020202020204" pitchFamily="34" charset="0"/>
              <a:buChar char="•"/>
            </a:pPr>
            <a:r>
              <a:rPr lang="en-US" sz="1100" dirty="0">
                <a:solidFill>
                  <a:srgbClr val="FF0000"/>
                </a:solidFill>
                <a:hlinkClick r:id="rId6"/>
              </a:rPr>
              <a:t>24/0402</a:t>
            </a:r>
            <a:r>
              <a:rPr lang="en-US" sz="1100" dirty="0">
                <a:solidFill>
                  <a:srgbClr val="FF0000"/>
                </a:solidFill>
              </a:rPr>
              <a:t> </a:t>
            </a:r>
            <a:r>
              <a:rPr lang="en-US" sz="1100" dirty="0"/>
              <a:t>20 MHz Tone Plan and Pilot Design for DRU			Eunsung Park	 </a:t>
            </a:r>
          </a:p>
          <a:p>
            <a:pPr lvl="1">
              <a:buFont typeface="Arial" panose="020B0604020202020204" pitchFamily="34" charset="0"/>
              <a:buChar char="•"/>
            </a:pPr>
            <a:r>
              <a:rPr lang="en-GB" sz="1100" dirty="0">
                <a:solidFill>
                  <a:srgbClr val="FF0000"/>
                </a:solidFill>
                <a:hlinkClick r:id="rId7"/>
              </a:rPr>
              <a:t>24/0429</a:t>
            </a:r>
            <a:r>
              <a:rPr lang="en-GB" sz="1100" dirty="0">
                <a:solidFill>
                  <a:srgbClr val="FF0000"/>
                </a:solidFill>
              </a:rPr>
              <a:t> </a:t>
            </a:r>
            <a:r>
              <a:rPr lang="en-GB" sz="1100" dirty="0"/>
              <a:t>Range Extension with </a:t>
            </a:r>
            <a:r>
              <a:rPr lang="en-GB" sz="1100" dirty="0" err="1"/>
              <a:t>dRU</a:t>
            </a:r>
            <a:r>
              <a:rPr lang="en-GB" sz="1100" dirty="0"/>
              <a:t>					Sigurd Schelstraete</a:t>
            </a:r>
          </a:p>
          <a:p>
            <a:pPr lvl="1">
              <a:buFont typeface="Arial" panose="020B0604020202020204" pitchFamily="34" charset="0"/>
              <a:buChar char="•"/>
            </a:pPr>
            <a:r>
              <a:rPr lang="en-GB" sz="1100" dirty="0">
                <a:hlinkClick r:id="rId8"/>
              </a:rPr>
              <a:t>24/0468</a:t>
            </a:r>
            <a:r>
              <a:rPr lang="en-GB" sz="1100" dirty="0"/>
              <a:t> DRU Tone Plan for 11bn 						</a:t>
            </a:r>
            <a:r>
              <a:rPr lang="en-GB" sz="1100" dirty="0" err="1"/>
              <a:t>Shengquan</a:t>
            </a:r>
            <a:r>
              <a:rPr lang="en-GB" sz="1100" dirty="0"/>
              <a:t> Hu	</a:t>
            </a:r>
          </a:p>
          <a:p>
            <a:pPr lvl="1">
              <a:buFont typeface="Arial" panose="020B0604020202020204" pitchFamily="34" charset="0"/>
              <a:buChar char="•"/>
            </a:pPr>
            <a:r>
              <a:rPr lang="en-US" sz="1100" dirty="0">
                <a:hlinkClick r:id="rId9"/>
              </a:rPr>
              <a:t>24/0477</a:t>
            </a:r>
            <a:r>
              <a:rPr lang="en-US" sz="1100" dirty="0"/>
              <a:t> High Level Perspective on DRU-Follow Up 			</a:t>
            </a:r>
            <a:r>
              <a:rPr lang="en-US" sz="1100" dirty="0" err="1"/>
              <a:t>Shengquan</a:t>
            </a:r>
            <a:r>
              <a:rPr lang="en-US" sz="1100" dirty="0"/>
              <a:t> Hu</a:t>
            </a:r>
          </a:p>
          <a:p>
            <a:pPr lvl="1">
              <a:buFont typeface="Arial" panose="020B0604020202020204" pitchFamily="34" charset="0"/>
              <a:buChar char="•"/>
            </a:pPr>
            <a:r>
              <a:rPr lang="en-US" sz="1100" dirty="0">
                <a:hlinkClick r:id="rId10"/>
              </a:rPr>
              <a:t>24/0476</a:t>
            </a:r>
            <a:r>
              <a:rPr lang="en-US" sz="1100" dirty="0"/>
              <a:t> Tone Plan Design Principles for Distributed RU			Bo Gong	 </a:t>
            </a:r>
          </a:p>
          <a:p>
            <a:pPr lvl="1">
              <a:buFont typeface="Arial" panose="020B0604020202020204" pitchFamily="34" charset="0"/>
              <a:buChar char="•"/>
            </a:pPr>
            <a:r>
              <a:rPr lang="en-US" sz="1100" dirty="0">
                <a:solidFill>
                  <a:srgbClr val="FF0000"/>
                </a:solidFill>
                <a:hlinkClick r:id="rId11"/>
              </a:rPr>
              <a:t>24/0500</a:t>
            </a:r>
            <a:r>
              <a:rPr lang="en-US" sz="1100" dirty="0">
                <a:solidFill>
                  <a:srgbClr val="FF0000"/>
                </a:solidFill>
              </a:rPr>
              <a:t> </a:t>
            </a:r>
            <a:r>
              <a:rPr lang="en-US" sz="1100" dirty="0"/>
              <a:t>Follow up on high level thoughts on </a:t>
            </a:r>
            <a:r>
              <a:rPr lang="en-US" sz="1100" dirty="0" err="1"/>
              <a:t>dRU</a:t>
            </a:r>
            <a:r>
              <a:rPr lang="en-US" sz="1100" dirty="0"/>
              <a:t> design			Lin Yang	 </a:t>
            </a:r>
          </a:p>
          <a:p>
            <a:pPr lvl="1">
              <a:buFont typeface="Arial" panose="020B0604020202020204" pitchFamily="34" charset="0"/>
              <a:buChar char="•"/>
            </a:pPr>
            <a:r>
              <a:rPr lang="en-US" sz="1100" dirty="0">
                <a:solidFill>
                  <a:srgbClr val="FF0000"/>
                </a:solidFill>
                <a:hlinkClick r:id="rId12"/>
              </a:rPr>
              <a:t>24/0501</a:t>
            </a:r>
            <a:r>
              <a:rPr lang="en-US" sz="1100" dirty="0">
                <a:solidFill>
                  <a:srgbClr val="FF0000"/>
                </a:solidFill>
              </a:rPr>
              <a:t> </a:t>
            </a:r>
            <a:r>
              <a:rPr lang="en-US" sz="1100" dirty="0"/>
              <a:t>Pilot design considerations for </a:t>
            </a:r>
            <a:r>
              <a:rPr lang="en-US" sz="1100" dirty="0" err="1"/>
              <a:t>dRU</a:t>
            </a:r>
            <a:r>
              <a:rPr lang="en-US" sz="1100" dirty="0"/>
              <a:t>				Lin Yang</a:t>
            </a:r>
          </a:p>
          <a:p>
            <a:pPr lvl="1">
              <a:buFont typeface="Arial" panose="020B0604020202020204" pitchFamily="34" charset="0"/>
              <a:buChar char="•"/>
            </a:pPr>
            <a:r>
              <a:rPr lang="en-US" sz="1100" dirty="0">
                <a:hlinkClick r:id="rId13"/>
              </a:rPr>
              <a:t>24/0520</a:t>
            </a:r>
            <a:r>
              <a:rPr lang="en-US" sz="1100" dirty="0"/>
              <a:t> Discussion on DRU						Mahmoud Kamel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t>SP on Relay [10’] – see next slide</a:t>
            </a:r>
          </a:p>
          <a:p>
            <a:pPr lvl="2">
              <a:buFont typeface="Arial" panose="020B0604020202020204" pitchFamily="34" charset="0"/>
              <a:buChar char="•"/>
            </a:pPr>
            <a:r>
              <a:rPr lang="en-US" sz="1000" dirty="0"/>
              <a:t>SP on Control Security [10’] – see next slide</a:t>
            </a:r>
            <a:endParaRPr lang="en-GB" sz="1000" dirty="0"/>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2"/>
              </a:rPr>
              <a:t>23/2007</a:t>
            </a:r>
            <a:r>
              <a:rPr lang="en-US" sz="1200" b="0" i="0" strike="noStrike" kern="1200" dirty="0">
                <a:solidFill>
                  <a:schemeClr val="tx1"/>
                </a:solidFill>
                <a:effectLst/>
                <a:ea typeface="MS Gothic" panose="020B0609070205080204" pitchFamily="49" charset="-128"/>
              </a:rPr>
              <a:t> Enhancement of BSR 							Frank Hsu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3"/>
              </a:rPr>
              <a:t>23/2023</a:t>
            </a:r>
            <a:r>
              <a:rPr lang="en-GB" sz="1200" dirty="0"/>
              <a:t> </a:t>
            </a:r>
            <a:r>
              <a:rPr lang="en-GB" sz="1200" b="0" i="0" u="none" strike="noStrike" kern="1200" dirty="0">
                <a:solidFill>
                  <a:srgbClr val="000000"/>
                </a:solidFill>
                <a:effectLst/>
                <a:ea typeface="MS Gothic" panose="020B0609070205080204" pitchFamily="49" charset="-128"/>
              </a:rPr>
              <a:t>Further discussion on Non-Primary Channel Access</a:t>
            </a:r>
            <a:r>
              <a:rPr lang="en-GB" sz="1200" dirty="0"/>
              <a:t> 			</a:t>
            </a:r>
            <a:r>
              <a:rPr lang="en-GB" sz="1200" b="0" i="0" u="none" strike="noStrike" kern="1200" dirty="0">
                <a:solidFill>
                  <a:srgbClr val="000000"/>
                </a:solidFill>
                <a:effectLst/>
                <a:ea typeface="MS Gothic" panose="020B0609070205080204" pitchFamily="49" charset="-128"/>
              </a:rPr>
              <a:t>Sindhu Verma</a:t>
            </a:r>
            <a:endParaRPr lang="en-GB" sz="1200" dirty="0"/>
          </a:p>
          <a:p>
            <a:pPr lvl="1">
              <a:buFont typeface="Arial" panose="020B0604020202020204" pitchFamily="34" charset="0"/>
              <a:buChar char="•"/>
            </a:pPr>
            <a:r>
              <a:rPr lang="en-US" sz="1200" dirty="0">
                <a:hlinkClick r:id="rId4"/>
              </a:rPr>
              <a:t>23/2063</a:t>
            </a:r>
            <a:r>
              <a:rPr lang="en-US" sz="1200" dirty="0"/>
              <a:t> Enhanced Ack. for Low Latency Communication Follow-Up	Tuncer Baykas</a:t>
            </a:r>
          </a:p>
          <a:p>
            <a:pPr lvl="1">
              <a:buFont typeface="Arial" panose="020B0604020202020204" pitchFamily="34" charset="0"/>
              <a:buChar char="•"/>
            </a:pPr>
            <a:r>
              <a:rPr lang="en-US" sz="1200" dirty="0">
                <a:hlinkClick r:id="rId5"/>
              </a:rPr>
              <a:t>23/2126</a:t>
            </a:r>
            <a:r>
              <a:rPr lang="en-US" sz="1200" dirty="0"/>
              <a:t> Low latency channel access follow up				Dmitry Akhmetov	</a:t>
            </a:r>
          </a:p>
          <a:p>
            <a:pPr lvl="1">
              <a:buFont typeface="Arial" panose="020B0604020202020204" pitchFamily="34" charset="0"/>
              <a:buChar char="•"/>
            </a:pPr>
            <a:r>
              <a:rPr lang="en-US" sz="1200" dirty="0">
                <a:hlinkClick r:id="rId6"/>
              </a:rPr>
              <a:t>23/2127</a:t>
            </a:r>
            <a:r>
              <a:rPr lang="en-US" sz="1200" dirty="0"/>
              <a:t> 11bn Power Save							Jeongki Kim</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 (Dongguk, else?):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a relay protocol in 11bn to improve throughput, and coverage as well as latency?</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for the relay protocol are TBD.</a:t>
            </a: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p>
          <a:p>
            <a:r>
              <a:rPr lang="en-US" sz="1200" dirty="0"/>
              <a:t>SP 2 on Control Security:</a:t>
            </a:r>
          </a:p>
          <a:p>
            <a:r>
              <a:rPr lang="en-US" sz="1200" b="0" i="0" dirty="0">
                <a:solidFill>
                  <a:srgbClr val="222222"/>
                </a:solidFill>
                <a:effectLst/>
              </a:rPr>
              <a:t>Do you support to define Trigger frame protection, BlockAck frame protection (variant TBD), BlockAckReq frame protection (variant TBD) in 802.11bn?</a:t>
            </a:r>
          </a:p>
          <a:p>
            <a:pPr>
              <a:buFont typeface="Arial" panose="020B0604020202020204" pitchFamily="34" charset="0"/>
              <a:buChar char="•"/>
            </a:pPr>
            <a:r>
              <a:rPr lang="en-US" sz="1200" b="0" i="0" dirty="0">
                <a:solidFill>
                  <a:srgbClr val="222222"/>
                </a:solidFill>
                <a:effectLst/>
              </a:rPr>
              <a:t>The detailed method is TBD.</a:t>
            </a:r>
          </a:p>
          <a:p>
            <a:endParaRPr lang="en-US" sz="1200" b="0" i="0" dirty="0">
              <a:solidFill>
                <a:srgbClr val="222222"/>
              </a:solidFill>
              <a:effectLst/>
            </a:endParaRPr>
          </a:p>
          <a:p>
            <a:r>
              <a:rPr lang="en-US" sz="1200" b="0" i="0" dirty="0">
                <a:solidFill>
                  <a:srgbClr val="222222"/>
                </a:solidFill>
                <a:effectLst/>
              </a:rPr>
              <a:t>Note: Discussed in several sessions and several submissions discuss similar concept, ref: 23/1995r0, 23/1933r0, 23/1914r2, 23/1915r1, 23/2001r2, 23/312r0, 23/286r0, 23/352r1, 23/1102r0</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48697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51565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hlinkClick r:id="rId2"/>
              </a:rPr>
              <a:t>24/0409</a:t>
            </a:r>
            <a:r>
              <a:rPr lang="en-US" sz="1200" dirty="0"/>
              <a:t> Hierarchical Modulation for 802.11					</a:t>
            </a:r>
            <a:r>
              <a:rPr lang="en-US" sz="1200" dirty="0" err="1"/>
              <a:t>Vamadevan</a:t>
            </a:r>
            <a:r>
              <a:rPr lang="en-US" sz="1200" dirty="0"/>
              <a:t> Namboodiri	</a:t>
            </a:r>
          </a:p>
          <a:p>
            <a:pPr lvl="1">
              <a:buFont typeface="Arial" panose="020B0604020202020204" pitchFamily="34" charset="0"/>
              <a:buChar char="•"/>
            </a:pPr>
            <a:r>
              <a:rPr lang="en-US" sz="1200" dirty="0">
                <a:hlinkClick r:id="rId3"/>
              </a:rPr>
              <a:t>24/0457</a:t>
            </a:r>
            <a:r>
              <a:rPr lang="en-US" sz="1200" dirty="0"/>
              <a:t>*	Hierarchical Modulation_for_802.11_initial_results		</a:t>
            </a:r>
            <a:r>
              <a:rPr lang="en-US" sz="1200" dirty="0" err="1"/>
              <a:t>Vamadevan</a:t>
            </a:r>
            <a:r>
              <a:rPr lang="en-US" sz="1200" dirty="0"/>
              <a:t> Namboodiri</a:t>
            </a:r>
          </a:p>
          <a:p>
            <a:pPr lvl="1">
              <a:buFont typeface="Arial" panose="020B0604020202020204" pitchFamily="34" charset="0"/>
              <a:buChar char="•"/>
            </a:pPr>
            <a:r>
              <a:rPr lang="en-US" sz="1200" dirty="0">
                <a:hlinkClick r:id="rId4"/>
              </a:rPr>
              <a:t>24/0417</a:t>
            </a:r>
            <a:r>
              <a:rPr lang="en-US" sz="1200" dirty="0"/>
              <a:t> Impact of Tx EVM on MIMO Detection Follow Up			Genadiy Tsodik</a:t>
            </a:r>
          </a:p>
          <a:p>
            <a:pPr lvl="1">
              <a:buFont typeface="Arial" panose="020B0604020202020204" pitchFamily="34" charset="0"/>
              <a:buChar char="•"/>
            </a:pPr>
            <a:r>
              <a:rPr lang="en-GB" sz="1200" dirty="0">
                <a:solidFill>
                  <a:srgbClr val="FF0000"/>
                </a:solidFill>
                <a:hlinkClick r:id="rId5"/>
              </a:rPr>
              <a:t>24/0428</a:t>
            </a:r>
            <a:r>
              <a:rPr lang="en-GB" sz="1200" dirty="0"/>
              <a:t> UHR preamble design options						Sigurd Schelstraete	</a:t>
            </a:r>
          </a:p>
          <a:p>
            <a:pPr lvl="1">
              <a:buFont typeface="Arial" panose="020B0604020202020204" pitchFamily="34" charset="0"/>
              <a:buChar char="•"/>
            </a:pPr>
            <a:r>
              <a:rPr lang="en-US" sz="1200" dirty="0">
                <a:hlinkClick r:id="rId6"/>
              </a:rPr>
              <a:t>24/0435</a:t>
            </a:r>
            <a:r>
              <a:rPr lang="en-US" sz="1200" dirty="0"/>
              <a:t> Ideas related to achieving (Ultra) High Reliability			Leif Wilhelmsson	</a:t>
            </a:r>
          </a:p>
          <a:p>
            <a:pPr lvl="1">
              <a:buFont typeface="Arial" panose="020B0604020202020204" pitchFamily="34" charset="0"/>
              <a:buChar char="•"/>
            </a:pPr>
            <a:r>
              <a:rPr lang="en-US" sz="1200" dirty="0">
                <a:hlinkClick r:id="rId7"/>
              </a:rPr>
              <a:t>24/0437</a:t>
            </a:r>
            <a:r>
              <a:rPr lang="en-US" sz="1200" dirty="0"/>
              <a:t> Interference Mitigation for Improved Reliability – More Insights	Shimi Shilo</a:t>
            </a:r>
          </a:p>
          <a:p>
            <a:pPr lvl="1">
              <a:buFont typeface="Arial" panose="020B0604020202020204" pitchFamily="34" charset="0"/>
              <a:buChar char="•"/>
            </a:pPr>
            <a:r>
              <a:rPr lang="en-GB" sz="1200" dirty="0">
                <a:hlinkClick r:id="rId8"/>
              </a:rPr>
              <a:t>24/0508</a:t>
            </a:r>
            <a:r>
              <a:rPr lang="en-GB" sz="1200" dirty="0"/>
              <a:t> Extended 6 GHz channelization					Thomas Derham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a:p>
            <a:pPr marL="0" lvl="0" indent="0"/>
            <a:r>
              <a:rPr lang="en-GB" sz="1200" b="0" dirty="0"/>
              <a:t>*Requested to be presented immediately after 24/409</a:t>
            </a:r>
            <a:endParaRPr lang="en-US" sz="12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23/2147</a:t>
            </a:r>
            <a:r>
              <a:rPr lang="en-GB" sz="1200" dirty="0"/>
              <a:t> Improved UHR Seamless Roaming for MLD				Hui Che	</a:t>
            </a:r>
          </a:p>
          <a:p>
            <a:pPr lvl="1">
              <a:buFont typeface="Arial" panose="020B0604020202020204" pitchFamily="34" charset="0"/>
              <a:buChar char="•"/>
            </a:pPr>
            <a:r>
              <a:rPr lang="en-GB" sz="1200" dirty="0">
                <a:hlinkClick r:id="rId3"/>
              </a:rPr>
              <a:t>23/2150</a:t>
            </a:r>
            <a:r>
              <a:rPr lang="en-GB" sz="1200" dirty="0"/>
              <a:t> Low STA Cost UHR Seamless Roaming for MLD			Hui Che	</a:t>
            </a:r>
          </a:p>
          <a:p>
            <a:pPr lvl="1">
              <a:buFont typeface="Arial" panose="020B0604020202020204" pitchFamily="34" charset="0"/>
              <a:buChar char="•"/>
            </a:pPr>
            <a:r>
              <a:rPr lang="en-GB" sz="1200" dirty="0">
                <a:hlinkClick r:id="rId4"/>
              </a:rPr>
              <a:t>23/2211</a:t>
            </a:r>
            <a:r>
              <a:rPr lang="en-GB" sz="1200" dirty="0"/>
              <a:t> TXOP bandwidth expansion						Shawn Kim</a:t>
            </a:r>
          </a:p>
          <a:p>
            <a:pPr lvl="1">
              <a:buFont typeface="Arial" panose="020B0604020202020204" pitchFamily="34" charset="0"/>
              <a:buChar char="•"/>
            </a:pPr>
            <a:r>
              <a:rPr lang="en-GB" sz="1200" dirty="0">
                <a:hlinkClick r:id="rId5"/>
              </a:rPr>
              <a:t>24/0031</a:t>
            </a:r>
            <a:r>
              <a:rPr lang="en-GB" sz="1200" dirty="0"/>
              <a:t> Deterministic Backoff							Menzo Wentink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a:t>
            </a:r>
          </a:p>
          <a:p>
            <a:pPr lvl="1">
              <a:buFont typeface="Arial" panose="020B0604020202020204" pitchFamily="34" charset="0"/>
              <a:buChar char="•"/>
            </a:pPr>
            <a:r>
              <a:rPr lang="en-GB" sz="1200" dirty="0">
                <a:solidFill>
                  <a:srgbClr val="FF0000"/>
                </a:solidFill>
                <a:hlinkClick r:id="rId2"/>
              </a:rPr>
              <a:t>24/0433</a:t>
            </a:r>
            <a:r>
              <a:rPr lang="en-GB" sz="1200" dirty="0"/>
              <a:t> Analysis on UEQM and UEQ MCS					Ross Jian Yu</a:t>
            </a:r>
          </a:p>
          <a:p>
            <a:pPr lvl="1">
              <a:buFont typeface="Arial" panose="020B0604020202020204" pitchFamily="34" charset="0"/>
              <a:buChar char="•"/>
            </a:pPr>
            <a:r>
              <a:rPr lang="en-GB" sz="1200" dirty="0">
                <a:hlinkClick r:id="rId3"/>
              </a:rPr>
              <a:t>24/0438</a:t>
            </a:r>
            <a:r>
              <a:rPr lang="en-GB" sz="1200" dirty="0"/>
              <a:t> UEQM Benefit Analysis						Rainer Strobel	</a:t>
            </a:r>
          </a:p>
          <a:p>
            <a:pPr lvl="1">
              <a:buFont typeface="Arial" panose="020B0604020202020204" pitchFamily="34" charset="0"/>
              <a:buChar char="•"/>
            </a:pPr>
            <a:r>
              <a:rPr lang="en-GB" sz="1200" dirty="0">
                <a:hlinkClick r:id="rId4"/>
              </a:rPr>
              <a:t>24/0439</a:t>
            </a:r>
            <a:r>
              <a:rPr lang="en-GB" sz="1200" dirty="0"/>
              <a:t> UEQM evaluation and simulation results				Rainer Strobel	</a:t>
            </a:r>
          </a:p>
          <a:p>
            <a:pPr lvl="1">
              <a:buFont typeface="Arial" panose="020B0604020202020204" pitchFamily="34" charset="0"/>
              <a:buChar char="•"/>
            </a:pPr>
            <a:r>
              <a:rPr lang="en-GB" sz="1200" dirty="0">
                <a:hlinkClick r:id="rId5"/>
              </a:rPr>
              <a:t>24/0469</a:t>
            </a:r>
            <a:r>
              <a:rPr lang="en-GB" sz="1200" dirty="0"/>
              <a:t> New MCSs for 11bn 							</a:t>
            </a:r>
            <a:r>
              <a:rPr lang="en-GB" sz="1200" dirty="0" err="1"/>
              <a:t>Shengquan</a:t>
            </a:r>
            <a:r>
              <a:rPr lang="en-GB" sz="1200" dirty="0"/>
              <a:t> Hu	</a:t>
            </a:r>
          </a:p>
          <a:p>
            <a:pPr lvl="1">
              <a:buFont typeface="Arial" panose="020B0604020202020204" pitchFamily="34" charset="0"/>
              <a:buChar char="•"/>
            </a:pPr>
            <a:r>
              <a:rPr lang="en-GB" sz="1200" dirty="0">
                <a:solidFill>
                  <a:srgbClr val="FF0000"/>
                </a:solidFill>
              </a:rPr>
              <a:t>24/0474</a:t>
            </a:r>
            <a:r>
              <a:rPr lang="en-GB" sz="1200" dirty="0"/>
              <a:t> UHR unequal modulation pattern and new MCS			Rui Cao</a:t>
            </a:r>
          </a:p>
          <a:p>
            <a:pPr lvl="1">
              <a:buFont typeface="Arial" panose="020B0604020202020204" pitchFamily="34" charset="0"/>
              <a:buChar char="•"/>
            </a:pPr>
            <a:r>
              <a:rPr lang="en-GB" sz="1200" dirty="0">
                <a:solidFill>
                  <a:srgbClr val="FF0000"/>
                </a:solidFill>
                <a:hlinkClick r:id="rId6"/>
              </a:rPr>
              <a:t>24/0498</a:t>
            </a:r>
            <a:r>
              <a:rPr lang="en-GB" sz="1200" dirty="0"/>
              <a:t> Unequal Modulation in MIMO </a:t>
            </a:r>
            <a:r>
              <a:rPr lang="en-GB" sz="1200" dirty="0" err="1"/>
              <a:t>TxBF</a:t>
            </a:r>
            <a:r>
              <a:rPr lang="en-GB" sz="1200" dirty="0"/>
              <a:t> and New MCS for 11bn	Alice Chen</a:t>
            </a:r>
          </a:p>
          <a:p>
            <a:pPr lvl="1">
              <a:buFont typeface="Arial" panose="020B0604020202020204" pitchFamily="34" charset="0"/>
              <a:buChar char="•"/>
            </a:pPr>
            <a:r>
              <a:rPr lang="en-GB" sz="1200" dirty="0">
                <a:solidFill>
                  <a:srgbClr val="FF0000"/>
                </a:solidFill>
                <a:hlinkClick r:id="rId7"/>
              </a:rPr>
              <a:t>24/0507</a:t>
            </a:r>
            <a:r>
              <a:rPr lang="en-GB" sz="1200" dirty="0"/>
              <a:t> UEQM – Further details						Ron Porat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24/0042</a:t>
            </a:r>
            <a:r>
              <a:rPr lang="en-GB" sz="1200" dirty="0"/>
              <a:t> Thoughts on Flexible Control frames			George Cherian</a:t>
            </a:r>
          </a:p>
          <a:p>
            <a:pPr lvl="1">
              <a:buFont typeface="Arial" panose="020B0604020202020204" pitchFamily="34" charset="0"/>
              <a:buChar char="•"/>
            </a:pPr>
            <a:r>
              <a:rPr lang="en-GB" sz="1200" dirty="0">
                <a:hlinkClick r:id="rId3"/>
              </a:rPr>
              <a:t>24/0052</a:t>
            </a:r>
            <a:r>
              <a:rPr lang="en-GB" sz="1200" dirty="0"/>
              <a:t> Seamless Roaming details				Duncan Ho 	</a:t>
            </a:r>
          </a:p>
          <a:p>
            <a:pPr lvl="1">
              <a:buFont typeface="Arial" panose="020B0604020202020204" pitchFamily="34" charset="0"/>
              <a:buChar char="•"/>
            </a:pPr>
            <a:r>
              <a:rPr lang="en-GB" sz="1200" dirty="0">
                <a:hlinkClick r:id="rId4"/>
              </a:rPr>
              <a:t>24/0073</a:t>
            </a:r>
            <a:r>
              <a:rPr lang="en-GB" sz="1200" dirty="0"/>
              <a:t> Thoughts on proxy SCS				Guogang Huang</a:t>
            </a:r>
          </a:p>
          <a:p>
            <a:pPr lvl="1">
              <a:buFont typeface="Arial" panose="020B0604020202020204" pitchFamily="34" charset="0"/>
              <a:buChar char="•"/>
            </a:pPr>
            <a:r>
              <a:rPr lang="en-US" sz="1200" dirty="0">
                <a:hlinkClick r:id="rId5"/>
              </a:rPr>
              <a:t>24/0074</a:t>
            </a:r>
            <a:r>
              <a:rPr lang="en-US" sz="1200" dirty="0"/>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a:t>
            </a:r>
          </a:p>
          <a:p>
            <a:pPr lvl="1">
              <a:buFont typeface="Arial" panose="020B0604020202020204" pitchFamily="34" charset="0"/>
              <a:buChar char="•"/>
            </a:pPr>
            <a:r>
              <a:rPr lang="en-GB" sz="1200" dirty="0"/>
              <a:t>TBD (spillover from previous PHY sessions)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24/0083</a:t>
            </a:r>
            <a:r>
              <a:rPr lang="en-GB" sz="1200" dirty="0"/>
              <a:t> Smooth roaming follow up 2							Liwen Chu	</a:t>
            </a:r>
          </a:p>
          <a:p>
            <a:pPr lvl="1">
              <a:buFont typeface="Arial" panose="020B0604020202020204" pitchFamily="34" charset="0"/>
              <a:buChar char="•"/>
            </a:pPr>
            <a:r>
              <a:rPr lang="en-GB" sz="1200" dirty="0">
                <a:hlinkClick r:id="rId3"/>
              </a:rPr>
              <a:t>24/0090</a:t>
            </a:r>
            <a:r>
              <a:rPr lang="en-GB" sz="1200" dirty="0"/>
              <a:t> Protected Low Latency Communications for MLO				Serhat Erkucuk	</a:t>
            </a:r>
          </a:p>
          <a:p>
            <a:pPr lvl="1">
              <a:buFont typeface="Arial" panose="020B0604020202020204" pitchFamily="34" charset="0"/>
              <a:buChar char="•"/>
            </a:pPr>
            <a:r>
              <a:rPr lang="en-GB" sz="1200" dirty="0">
                <a:hlinkClick r:id="rId4"/>
              </a:rPr>
              <a:t>24/0091</a:t>
            </a:r>
            <a:r>
              <a:rPr lang="en-GB" sz="1200" dirty="0"/>
              <a:t> Enhanced Scheduling Method for Low Latency Traffic – Follow Up	Serhat Erkucuk</a:t>
            </a:r>
            <a:endParaRPr lang="en-GB" sz="1200" b="1"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24/0094</a:t>
            </a:r>
            <a:r>
              <a:rPr lang="en-GB" sz="1200" b="0" i="0" u="sng" strike="noStrike" kern="1200" dirty="0">
                <a:solidFill>
                  <a:srgbClr val="0563C1"/>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Probe-before-Talk and Unsolicited Unavailability Announcement for Co-ex Management </a:t>
            </a:r>
            <a:r>
              <a:rPr lang="en-GB" sz="1200" b="0" i="0" u="none" strike="noStrike" kern="1200" dirty="0">
                <a:solidFill>
                  <a:srgbClr val="000000"/>
                </a:solidFill>
                <a:effectLst/>
                <a:ea typeface="MS Gothic" panose="020B0609070205080204" pitchFamily="49" charset="-128"/>
              </a:rPr>
              <a:t>Qi Wang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195453</TotalTime>
  <Words>7208</Words>
  <Application>Microsoft Office PowerPoint</Application>
  <PresentationFormat>On-screen Show (4:3)</PresentationFormat>
  <Paragraphs>1819</Paragraphs>
  <Slides>62</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3" baseType="lpstr">
      <vt:lpstr>MS Gothic</vt:lpstr>
      <vt:lpstr>PMingLiU</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Converged SPs</vt:lpstr>
      <vt:lpstr>Converged SPs</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2024-03-12T19:25:04Z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