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86" r:id="rId22"/>
    <p:sldId id="1087" r:id="rId23"/>
    <p:sldId id="1088" r:id="rId24"/>
    <p:sldId id="1089" r:id="rId25"/>
    <p:sldId id="1084" r:id="rId26"/>
    <p:sldId id="1091" r:id="rId27"/>
    <p:sldId id="1092" r:id="rId28"/>
    <p:sldId id="1085" r:id="rId29"/>
    <p:sldId id="1090" r:id="rId30"/>
    <p:sldId id="1006" r:id="rId31"/>
    <p:sldId id="1023" r:id="rId32"/>
    <p:sldId id="1024" r:id="rId33"/>
    <p:sldId id="1028" r:id="rId34"/>
    <p:sldId id="1081" r:id="rId35"/>
    <p:sldId id="1082" r:id="rId36"/>
    <p:sldId id="1093" r:id="rId37"/>
    <p:sldId id="1094" r:id="rId38"/>
    <p:sldId id="1063" r:id="rId39"/>
    <p:sldId id="1064" r:id="rId40"/>
    <p:sldId id="1029" r:id="rId41"/>
    <p:sldId id="1038" r:id="rId42"/>
    <p:sldId id="356" r:id="rId43"/>
    <p:sldId id="1039" r:id="rId44"/>
    <p:sldId id="1069" r:id="rId45"/>
    <p:sldId id="997" r:id="rId46"/>
    <p:sldId id="362" r:id="rId47"/>
    <p:sldId id="1034" r:id="rId48"/>
    <p:sldId id="323" r:id="rId4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5D7F4B-4CFD-4D5A-A60B-02496C8C34BE}" v="20" dt="2024-02-05T16:53:20.4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203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48"/>
        </pc:sldMasterMkLst>
        <pc:spChg chg="mod">
          <ac:chgData name="Alfred Asterjadhi" userId="39de57b9-85c0-4fd1-aaac-8ca2b6560ad0" providerId="ADAL" clId="{2761FCC1-4A6E-4EF5-91BC-E3C73DA579E7}" dt="2024-01-22T19:25:14.023" v="4947" actId="6549"/>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48"/>
        </pc:sldMasterMkLst>
        <pc:spChg chg="mod">
          <ac:chgData name="Alfred Asterjadhi" userId="39de57b9-85c0-4fd1-aaac-8ca2b6560ad0" providerId="ADAL" clId="{875D7F4B-4CFD-4D5A-A60B-02496C8C34BE}" dt="2024-02-02T18:23:22.317" v="41" actId="20577"/>
          <ac:spMkLst>
            <pc:docMk/>
            <pc:sldMasterMk cId="0" sldId="2147483648"/>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802.11-24/0235r0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0171-01-00bn-tgbn-motions-list-part-1.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11/dcn/23/11-23-0079-10-0uhr-uhr-draft%02proposed-csd.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February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February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February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February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February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a:t>
            </a:r>
          </a:p>
          <a:p>
            <a:pPr>
              <a:buFont typeface="Arial" panose="020B0604020202020204" pitchFamily="34" charset="0"/>
              <a:buChar char="•"/>
            </a:pPr>
            <a:r>
              <a:rPr lang="en-US" sz="1800" dirty="0"/>
              <a:t>Approve TGbn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February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TGbn minutes from January 2024 meeting</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Tuesday AM2 (13:30-15:30)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endParaRPr lang="en-US" altLang="en-US" sz="1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February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February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770295120"/>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[PHY/MAC]</a:t>
                      </a:r>
                    </a:p>
                  </a:txBody>
                  <a:tcPr/>
                </a:tc>
                <a:tc>
                  <a:txBody>
                    <a:bodyPr/>
                    <a:lstStyle/>
                    <a:p>
                      <a:pPr algn="ctr"/>
                      <a:r>
                        <a:rPr lang="en-US" sz="1800" b="1" dirty="0">
                          <a:solidFill>
                            <a:schemeClr val="tx1"/>
                          </a:solidFill>
                        </a:rPr>
                        <a:t>TGbn</a:t>
                      </a:r>
                      <a:endParaRPr lang="en-US"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tc>
                  <a:txBody>
                    <a:bodyPr/>
                    <a:lstStyle/>
                    <a:p>
                      <a:pPr algn="ctr"/>
                      <a:r>
                        <a:rPr lang="en-US" sz="1800" b="1" dirty="0">
                          <a:solidFill>
                            <a:schemeClr val="tx1"/>
                          </a:solidFill>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February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February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60561526"/>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GB" sz="1000" kern="1200" dirty="0">
                        <a:solidFill>
                          <a:srgbClr val="00B050"/>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February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GB" sz="1000" kern="1200" dirty="0">
                        <a:solidFill>
                          <a:srgbClr val="00B050"/>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427559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February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GB" sz="1000" kern="1200" dirty="0">
                        <a:solidFill>
                          <a:srgbClr val="00B050"/>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388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February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GB" sz="1000" kern="1200" dirty="0">
                        <a:solidFill>
                          <a:srgbClr val="00B050"/>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82127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February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GB" sz="1000" kern="1200" dirty="0">
                        <a:solidFill>
                          <a:srgbClr val="00B050"/>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42963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February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10603288"/>
              </p:ext>
            </p:extLst>
          </p:nvPr>
        </p:nvGraphicFramePr>
        <p:xfrm>
          <a:off x="851217" y="1587465"/>
          <a:ext cx="7736268" cy="341544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u="sng" strike="noStrike" dirty="0">
                          <a:solidFill>
                            <a:schemeClr val="tx1"/>
                          </a:solidFill>
                          <a:effectLst/>
                          <a:latin typeface="+mn-lt"/>
                        </a:rPr>
                        <a:t>New Submissions</a:t>
                      </a: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118186"/>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GB" sz="1000" kern="1200" dirty="0">
                        <a:solidFill>
                          <a:srgbClr val="00B050"/>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695106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February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GB" sz="1000" kern="1200" dirty="0">
                        <a:solidFill>
                          <a:srgbClr val="00B050"/>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3870646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February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GB" sz="1000" kern="1200" dirty="0">
                        <a:solidFill>
                          <a:srgbClr val="00B050"/>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496318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February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63247251"/>
              </p:ext>
            </p:extLst>
          </p:nvPr>
        </p:nvGraphicFramePr>
        <p:xfrm>
          <a:off x="851217" y="1587465"/>
          <a:ext cx="7736268" cy="341544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u="sng" strike="noStrike" dirty="0">
                          <a:solidFill>
                            <a:schemeClr val="tx1"/>
                          </a:solidFill>
                          <a:effectLst/>
                          <a:latin typeface="+mn-lt"/>
                        </a:rPr>
                        <a:t>Submissions Requests Received Past Deadline</a:t>
                      </a: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118186"/>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GB" sz="1000" kern="1200" dirty="0">
                        <a:solidFill>
                          <a:srgbClr val="00B050"/>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1385834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February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76469355"/>
              </p:ext>
            </p:extLst>
          </p:nvPr>
        </p:nvGraphicFramePr>
        <p:xfrm>
          <a:off x="851217" y="1587465"/>
          <a:ext cx="7736268" cy="341544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u="sng" strike="noStrike" dirty="0">
                          <a:solidFill>
                            <a:schemeClr val="tx1"/>
                          </a:solidFill>
                          <a:effectLst/>
                          <a:latin typeface="+mn-lt"/>
                        </a:rPr>
                        <a:t>Pending SPs</a:t>
                      </a: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118186"/>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GB" sz="1000" kern="1200" dirty="0">
                        <a:solidFill>
                          <a:srgbClr val="00B050"/>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787302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January 2024 meeting</a:t>
            </a:r>
          </a:p>
          <a:p>
            <a:pPr lvl="0">
              <a:lnSpc>
                <a:spcPct val="80000"/>
              </a:lnSpc>
              <a:buFont typeface="Arial" panose="020B0604020202020204" pitchFamily="34" charset="0"/>
              <a:buChar char="•"/>
            </a:pPr>
            <a:r>
              <a:rPr lang="en-US" altLang="en-US" sz="1800" dirty="0"/>
              <a:t>Approve TG minutes from January 2024</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January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FF0000"/>
                </a:solidFill>
              </a:rPr>
              <a:t>TBD</a:t>
            </a:r>
          </a:p>
          <a:p>
            <a:pPr lvl="1">
              <a:buFont typeface="Arial" panose="020B0604020202020204" pitchFamily="34" charset="0"/>
              <a:buChar char="•"/>
            </a:pPr>
            <a:r>
              <a:rPr lang="en-US" sz="1800" dirty="0">
                <a:solidFill>
                  <a:schemeClr val="tx1"/>
                </a:solidFill>
              </a:rPr>
              <a:t>Teleconferences Jan-Mar: </a:t>
            </a:r>
            <a:r>
              <a:rPr lang="en-US" sz="1800" dirty="0">
                <a:solidFill>
                  <a:srgbClr val="FF0000"/>
                </a:solidFill>
              </a:rPr>
              <a:t>TBD</a:t>
            </a:r>
            <a:endParaRPr lang="en-US" sz="1800" dirty="0">
              <a:solidFill>
                <a:schemeClr val="tx1"/>
              </a:solidFill>
            </a:endParaRPr>
          </a:p>
          <a:p>
            <a:pPr marL="457200" lvl="1" indent="0"/>
            <a:endParaRPr lang="en-US" sz="1800" dirty="0"/>
          </a:p>
          <a:p>
            <a:r>
              <a:rPr lang="en-US" sz="1800" dirty="0"/>
              <a:t>Move: 		Second:</a:t>
            </a:r>
          </a:p>
          <a:p>
            <a:r>
              <a:rPr lang="en-US" sz="1800" dirty="0"/>
              <a:t>Discussion: </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February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400" b="0" i="0" strike="noStrike" dirty="0">
                <a:solidFill>
                  <a:schemeClr val="tx1"/>
                </a:solidFill>
                <a:effectLst/>
              </a:rPr>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31742417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400" b="0" i="0" strike="noStrike" dirty="0">
                <a:solidFill>
                  <a:schemeClr val="tx1"/>
                </a:solidFill>
                <a:effectLst/>
              </a:rPr>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8887913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February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10369809-8F14-3F63-B0ED-FF21BCF3B08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endParaRPr lang="en-GB" dirty="0"/>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February 2024</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February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February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r>
              <a:rPr lang="en-US" dirty="0">
                <a:hlinkClick r:id="rId2"/>
              </a:rPr>
              <a:t>11-24/0171rX</a:t>
            </a:r>
            <a:r>
              <a:rPr lang="en-US" dirty="0"/>
              <a:t> tgbn-motions-list-part-1</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February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Discuss technical submissions</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February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February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600" dirty="0">
                <a:solidFill>
                  <a:srgbClr val="FF0000"/>
                </a:solidFill>
                <a:hlinkClick r:id="rId4"/>
              </a:rPr>
              <a:t>https://mentor.ieee.org/802.11/dcn/23/11-23-0079-10-0uhr-uhr-draft%02proposed-csd.docx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February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February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and Sigurd Schelstraete (</a:t>
            </a:r>
            <a:r>
              <a:rPr lang="en-GB" sz="1400" dirty="0">
                <a:hlinkClick r:id="rId8"/>
              </a:rPr>
              <a:t>sschelstraete@maxlinear.com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and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February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February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191889</TotalTime>
  <Words>3057</Words>
  <Application>Microsoft Office PowerPoint</Application>
  <PresentationFormat>On-screen Show (4:3)</PresentationFormat>
  <Paragraphs>526</Paragraphs>
  <Slides>48</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6" baseType="lpstr">
      <vt:lpstr>Arial</vt:lpstr>
      <vt:lpstr>Arial Black</vt:lpstr>
      <vt:lpstr>Calibri</vt:lpstr>
      <vt:lpstr>Monotype Sorts</vt:lpstr>
      <vt:lpstr>Times New Roman</vt:lpstr>
      <vt:lpstr>Wingdings</vt:lpstr>
      <vt:lpstr>Office Theme</vt:lpstr>
      <vt:lpstr>Document</vt:lpstr>
      <vt:lpstr>TGbn March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Monday Joint Agenda-PM2</vt:lpstr>
      <vt:lpstr>Summary from January 2024 meeting</vt:lpstr>
      <vt:lpstr>Approve TG Minutes</vt:lpstr>
      <vt:lpstr>Submissions</vt:lpstr>
      <vt:lpstr>Tuesday PHY Agenda–AM2</vt:lpstr>
      <vt:lpstr>Tuesday MAC Agenda–AM2</vt:lpstr>
      <vt:lpstr>Tuesday PHY Agenda–PM1</vt:lpstr>
      <vt:lpstr>Tuesday MAC Agenda–PM1</vt:lpstr>
      <vt:lpstr>Wednesday PHY Agenda–AM1</vt:lpstr>
      <vt:lpstr>Wednesday MAC Agenda–AM1</vt:lpstr>
      <vt:lpstr>Thursday Joint Agenda-AM2</vt:lpstr>
      <vt:lpstr>Submissions</vt:lpstr>
      <vt:lpstr>Thursday Joint Agenda-PM2</vt:lpstr>
      <vt:lpstr>Submissions</vt:lpstr>
      <vt:lpstr>Motions</vt:lpstr>
      <vt:lpstr>Teleconference Plan</vt:lpstr>
      <vt:lpstr>Goals for May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2024-02-05T16:58:40Z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