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4"/>
  </p:sldMasterIdLst>
  <p:notesMasterIdLst>
    <p:notesMasterId r:id="rId26"/>
  </p:notesMasterIdLst>
  <p:handoutMasterIdLst>
    <p:handoutMasterId r:id="rId27"/>
  </p:handoutMasterIdLst>
  <p:sldIdLst>
    <p:sldId id="256" r:id="rId5"/>
    <p:sldId id="257" r:id="rId6"/>
    <p:sldId id="258" r:id="rId7"/>
    <p:sldId id="261" r:id="rId8"/>
    <p:sldId id="369" r:id="rId9"/>
    <p:sldId id="370" r:id="rId10"/>
    <p:sldId id="372" r:id="rId11"/>
    <p:sldId id="371" r:id="rId12"/>
    <p:sldId id="262" r:id="rId13"/>
    <p:sldId id="289" r:id="rId14"/>
    <p:sldId id="274" r:id="rId15"/>
    <p:sldId id="283" r:id="rId16"/>
    <p:sldId id="288" r:id="rId17"/>
    <p:sldId id="2391" r:id="rId18"/>
    <p:sldId id="2389" r:id="rId19"/>
    <p:sldId id="2390" r:id="rId20"/>
    <p:sldId id="2388" r:id="rId21"/>
    <p:sldId id="2377" r:id="rId22"/>
    <p:sldId id="2373" r:id="rId23"/>
    <p:sldId id="293" r:id="rId24"/>
    <p:sldId id="267" r:id="rId25"/>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BDB"/>
          </a:solidFill>
        </a:fill>
      </a:tcStyle>
    </a:wholeTbl>
    <a:band2H>
      <a:tcTxStyle/>
      <a:tcStyle>
        <a:tcBdr/>
        <a:fill>
          <a:solidFill>
            <a:srgbClr val="EEEE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E6"/>
          </a:solidFill>
        </a:fill>
      </a:tcStyle>
    </a:wholeTbl>
    <a:band2H>
      <a:tcTxStyle/>
      <a:tcStyle>
        <a:tcBdr/>
        <a:fill>
          <a:solidFill>
            <a:srgbClr val="E7E7F3"/>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03" autoAdjust="0"/>
    <p:restoredTop sz="96786"/>
  </p:normalViewPr>
  <p:slideViewPr>
    <p:cSldViewPr snapToGrid="0" snapToObjects="1">
      <p:cViewPr varScale="1">
        <p:scale>
          <a:sx n="119" d="100"/>
          <a:sy n="119" d="100"/>
        </p:scale>
        <p:origin x="714" y="108"/>
      </p:cViewPr>
      <p:guideLst/>
    </p:cSldViewPr>
  </p:slideViewPr>
  <p:notesTextViewPr>
    <p:cViewPr>
      <p:scale>
        <a:sx n="1" d="1"/>
        <a:sy n="1" d="1"/>
      </p:scale>
      <p:origin x="0" y="0"/>
    </p:cViewPr>
  </p:notesTextViewPr>
  <p:notesViewPr>
    <p:cSldViewPr snapToGrid="0" snapToObjects="1">
      <p:cViewPr varScale="1">
        <p:scale>
          <a:sx n="81" d="100"/>
          <a:sy n="81" d="100"/>
        </p:scale>
        <p:origin x="3216"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handoutMaster" Target="handoutMasters/handoutMaster1.xml"/><Relationship Id="rId30"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D0BFD967-5EE8-DE41-B187-15F7673F4117}" type="presOf" srcId="{E34A5937-51EC-8D43-BB77-DAB59D9E385E}" destId="{66938D0C-9A21-1F4A-A60A-8FE90FD4AF1D}" srcOrd="0" destOrd="0" presId="urn:microsoft.com/office/officeart/2005/8/layout/vProcess5"/>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9" y="36149"/>
        <a:ext cx="5274104" cy="1161926"/>
      </dsp:txXfrm>
    </dsp:sp>
    <dsp:sp modelId="{7064C985-DF20-5245-844B-7AE3D022FAD3}">
      <dsp:nvSpPr>
        <dsp:cNvPr id="0" name=""/>
        <dsp:cNvSpPr/>
      </dsp:nvSpPr>
      <dsp:spPr>
        <a:xfrm>
          <a:off x="582875" y="1439928"/>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619024" y="1476077"/>
        <a:ext cx="5148508" cy="1161926"/>
      </dsp:txXfrm>
    </dsp:sp>
    <dsp:sp modelId="{3EAB7F97-7588-C94B-9C7B-EB77FE124974}">
      <dsp:nvSpPr>
        <dsp:cNvPr id="0" name=""/>
        <dsp:cNvSpPr/>
      </dsp:nvSpPr>
      <dsp:spPr>
        <a:xfrm>
          <a:off x="1165751" y="2879856"/>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201900" y="2916005"/>
        <a:ext cx="5148508" cy="1161926"/>
      </dsp:txXfrm>
    </dsp:sp>
    <dsp:sp modelId="{DB9FE80C-61B6-9E42-952D-DDA131F441A6}">
      <dsp:nvSpPr>
        <dsp:cNvPr id="0" name=""/>
        <dsp:cNvSpPr/>
      </dsp:nvSpPr>
      <dsp:spPr>
        <a:xfrm>
          <a:off x="5803682" y="9359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5984187" y="935953"/>
        <a:ext cx="441235" cy="603689"/>
      </dsp:txXfrm>
    </dsp:sp>
    <dsp:sp modelId="{66938D0C-9A21-1F4A-A60A-8FE90FD4AF1D}">
      <dsp:nvSpPr>
        <dsp:cNvPr id="0" name=""/>
        <dsp:cNvSpPr/>
      </dsp:nvSpPr>
      <dsp:spPr>
        <a:xfrm>
          <a:off x="6386558" y="23676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6567063" y="2367653"/>
        <a:ext cx="441235" cy="603689"/>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C90DD3FE-A15A-4FB2-35CE-83C053B122C3}"/>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A79B5B5F-DC70-573C-328A-D765E8B9B216}"/>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D2BF26E0-B6A8-4346-8F52-D117439B0365}" type="datetimeFigureOut">
              <a:rPr lang="en-US" smtClean="0"/>
              <a:t>3/7/2024</a:t>
            </a:fld>
            <a:endParaRPr lang="en-US"/>
          </a:p>
        </p:txBody>
      </p:sp>
      <p:sp>
        <p:nvSpPr>
          <p:cNvPr id="4" name="Footer Placeholder 3">
            <a:extLst>
              <a:ext uri="{FF2B5EF4-FFF2-40B4-BE49-F238E27FC236}">
                <a16:creationId xmlns:a16="http://schemas.microsoft.com/office/drawing/2014/main" id="{E62598A1-AFAC-1B3C-EA8B-23CA38986B66}"/>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8125FF9E-E4A1-786F-92F5-B227DBD89BC9}"/>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5EED4CE-F13D-4F1D-BD35-73E845E4DDA6}" type="slidenum">
              <a:rPr lang="en-US" smtClean="0"/>
              <a:t>‹#›</a:t>
            </a:fld>
            <a:endParaRPr lang="en-US"/>
          </a:p>
        </p:txBody>
      </p:sp>
    </p:spTree>
    <p:extLst>
      <p:ext uri="{BB962C8B-B14F-4D97-AF65-F5344CB8AC3E}">
        <p14:creationId xmlns:p14="http://schemas.microsoft.com/office/powerpoint/2010/main" val="40461331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0" name="Shape 50"/>
          <p:cNvSpPr>
            <a:spLocks noGrp="1" noRot="1" noChangeAspect="1"/>
          </p:cNvSpPr>
          <p:nvPr>
            <p:ph type="sldImg"/>
          </p:nvPr>
        </p:nvSpPr>
        <p:spPr>
          <a:xfrm>
            <a:off x="1143000" y="685800"/>
            <a:ext cx="4572000" cy="3429000"/>
          </a:xfrm>
          <a:prstGeom prst="rect">
            <a:avLst/>
          </a:prstGeom>
        </p:spPr>
        <p:txBody>
          <a:bodyPr/>
          <a:lstStyle/>
          <a:p>
            <a:endParaRPr/>
          </a:p>
        </p:txBody>
      </p:sp>
      <p:sp>
        <p:nvSpPr>
          <p:cNvPr id="51" name="Shape 51"/>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Helvetica Neue"/>
      </a:defRPr>
    </a:lvl1pPr>
    <a:lvl2pPr indent="228600" latinLnBrk="0">
      <a:defRPr sz="1200">
        <a:latin typeface="+mj-lt"/>
        <a:ea typeface="+mj-ea"/>
        <a:cs typeface="+mj-cs"/>
        <a:sym typeface="Helvetica Neue"/>
      </a:defRPr>
    </a:lvl2pPr>
    <a:lvl3pPr indent="457200" latinLnBrk="0">
      <a:defRPr sz="1200">
        <a:latin typeface="+mj-lt"/>
        <a:ea typeface="+mj-ea"/>
        <a:cs typeface="+mj-cs"/>
        <a:sym typeface="Helvetica Neue"/>
      </a:defRPr>
    </a:lvl3pPr>
    <a:lvl4pPr indent="685800" latinLnBrk="0">
      <a:defRPr sz="1200">
        <a:latin typeface="+mj-lt"/>
        <a:ea typeface="+mj-ea"/>
        <a:cs typeface="+mj-cs"/>
        <a:sym typeface="Helvetica Neue"/>
      </a:defRPr>
    </a:lvl4pPr>
    <a:lvl5pPr indent="914400" latinLnBrk="0">
      <a:defRPr sz="1200">
        <a:latin typeface="+mj-lt"/>
        <a:ea typeface="+mj-ea"/>
        <a:cs typeface="+mj-cs"/>
        <a:sym typeface="Helvetica Neue"/>
      </a:defRPr>
    </a:lvl5pPr>
    <a:lvl6pPr indent="1143000" latinLnBrk="0">
      <a:defRPr sz="1200">
        <a:latin typeface="+mj-lt"/>
        <a:ea typeface="+mj-ea"/>
        <a:cs typeface="+mj-cs"/>
        <a:sym typeface="Helvetica Neue"/>
      </a:defRPr>
    </a:lvl6pPr>
    <a:lvl7pPr indent="1371600" latinLnBrk="0">
      <a:defRPr sz="1200">
        <a:latin typeface="+mj-lt"/>
        <a:ea typeface="+mj-ea"/>
        <a:cs typeface="+mj-cs"/>
        <a:sym typeface="Helvetica Neue"/>
      </a:defRPr>
    </a:lvl7pPr>
    <a:lvl8pPr indent="1600200" latinLnBrk="0">
      <a:defRPr sz="1200">
        <a:latin typeface="+mj-lt"/>
        <a:ea typeface="+mj-ea"/>
        <a:cs typeface="+mj-cs"/>
        <a:sym typeface="Helvetica Neue"/>
      </a:defRPr>
    </a:lvl8pPr>
    <a:lvl9pPr indent="1828800" latinLnBrk="0">
      <a:defRPr sz="1200">
        <a:latin typeface="+mj-lt"/>
        <a:ea typeface="+mj-ea"/>
        <a:cs typeface="+mj-cs"/>
        <a:sym typeface="Helvetica Neu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Blank Slide">
    <p:spTree>
      <p:nvGrpSpPr>
        <p:cNvPr id="1" name=""/>
        <p:cNvGrpSpPr/>
        <p:nvPr/>
      </p:nvGrpSpPr>
      <p:grpSpPr>
        <a:xfrm>
          <a:off x="0" y="0"/>
          <a:ext cx="0" cy="0"/>
          <a:chOff x="0" y="0"/>
          <a:chExt cx="0" cy="0"/>
        </a:xfrm>
      </p:grpSpPr>
      <p:sp>
        <p:nvSpPr>
          <p:cNvPr id="17"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24" name="Title Text"/>
          <p:cNvSpPr txBox="1">
            <a:spLocks noGrp="1"/>
          </p:cNvSpPr>
          <p:nvPr>
            <p:ph type="title"/>
          </p:nvPr>
        </p:nvSpPr>
        <p:spPr>
          <a:prstGeom prst="rect">
            <a:avLst/>
          </a:prstGeom>
        </p:spPr>
        <p:txBody>
          <a:bodyPr/>
          <a:lstStyle/>
          <a:p>
            <a:r>
              <a:t>Title Text</a:t>
            </a:r>
          </a:p>
        </p:txBody>
      </p:sp>
      <p:sp>
        <p:nvSpPr>
          <p:cNvPr id="25"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6"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33" name="Title Text"/>
          <p:cNvSpPr txBox="1">
            <a:spLocks noGrp="1"/>
          </p:cNvSpPr>
          <p:nvPr>
            <p:ph type="title"/>
          </p:nvPr>
        </p:nvSpPr>
        <p:spPr>
          <a:prstGeom prst="rect">
            <a:avLst/>
          </a:prstGeom>
        </p:spPr>
        <p:txBody>
          <a:bodyPr/>
          <a:lstStyle/>
          <a:p>
            <a:r>
              <a:t>Title Text</a:t>
            </a:r>
          </a:p>
        </p:txBody>
      </p:sp>
      <p:sp>
        <p:nvSpPr>
          <p:cNvPr id="34" name="Body Level One…"/>
          <p:cNvSpPr txBox="1">
            <a:spLocks noGrp="1"/>
          </p:cNvSpPr>
          <p:nvPr>
            <p:ph type="body" idx="1" hasCustomPrompt="1"/>
          </p:nvPr>
        </p:nvSpPr>
        <p:spPr>
          <a:prstGeom prst="rect">
            <a:avLst/>
          </a:prstGeom>
        </p:spPr>
        <p:txBody>
          <a:bodyPr anchor="t"/>
          <a:lstStyle>
            <a:lvl2pPr marL="274320" indent="-457200">
              <a:defRPr/>
            </a:lvl2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35"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42" name="Title Text"/>
          <p:cNvSpPr txBox="1">
            <a:spLocks noGrp="1"/>
          </p:cNvSpPr>
          <p:nvPr>
            <p:ph type="title"/>
          </p:nvPr>
        </p:nvSpPr>
        <p:spPr>
          <a:prstGeom prst="rect">
            <a:avLst/>
          </a:prstGeom>
        </p:spPr>
        <p:txBody>
          <a:bodyPr/>
          <a:lstStyle>
            <a:lvl1pPr algn="l">
              <a:defRPr sz="1800" b="0" spc="0">
                <a:latin typeface="+mn-lt"/>
                <a:ea typeface="+mn-ea"/>
                <a:cs typeface="+mn-cs"/>
                <a:sym typeface="Helvetica"/>
              </a:defRPr>
            </a:lvl1pPr>
          </a:lstStyle>
          <a:p>
            <a:r>
              <a:t>Title Text</a:t>
            </a:r>
          </a:p>
        </p:txBody>
      </p:sp>
      <p:sp>
        <p:nvSpPr>
          <p:cNvPr id="43"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4"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6553200" y="6079352"/>
            <a:ext cx="859210" cy="276999"/>
          </a:xfrm>
          <a:prstGeom prst="rect">
            <a:avLst/>
          </a:prstGeo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Tree>
    <p:extLst>
      <p:ext uri="{BB962C8B-B14F-4D97-AF65-F5344CB8AC3E}">
        <p14:creationId xmlns:p14="http://schemas.microsoft.com/office/powerpoint/2010/main" val="11854049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6332170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1" y="1981201"/>
            <a:ext cx="3808413"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1"/>
            <a:ext cx="381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a:xfrm>
            <a:off x="684214" y="273332"/>
            <a:ext cx="1874823" cy="273050"/>
          </a:xfrm>
          <a:prstGeom prst="rect">
            <a:avLst/>
          </a:prstGeom>
        </p:spPr>
        <p:txBody>
          <a:bodyPr/>
          <a:lstStyle>
            <a:lvl1pPr>
              <a:defRPr/>
            </a:lvl1pPr>
          </a:lstStyle>
          <a:p>
            <a:r>
              <a:rPr lang="en-US"/>
              <a:t>Month Year</a:t>
            </a:r>
            <a:endParaRPr lang="en-GB"/>
          </a:p>
        </p:txBody>
      </p:sp>
      <p:sp>
        <p:nvSpPr>
          <p:cNvPr id="6" name="Footer Placeholder 5"/>
          <p:cNvSpPr>
            <a:spLocks noGrp="1"/>
          </p:cNvSpPr>
          <p:nvPr>
            <p:ph type="ftr" idx="11"/>
          </p:nvPr>
        </p:nvSpPr>
        <p:spPr>
          <a:xfrm>
            <a:off x="5357818" y="6475415"/>
            <a:ext cx="3184520" cy="180975"/>
          </a:xfrm>
          <a:prstGeom prst="rect">
            <a:avLst/>
          </a:prstGeom>
        </p:spPr>
        <p:txBody>
          <a:bodyPr/>
          <a:lstStyle>
            <a:lvl1pPr>
              <a:defRPr/>
            </a:lvl1pPr>
          </a:lstStyle>
          <a:p>
            <a:r>
              <a:rPr lang="en-GB"/>
              <a:t>Name, Affiliation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extLst>
      <p:ext uri="{BB962C8B-B14F-4D97-AF65-F5344CB8AC3E}">
        <p14:creationId xmlns:p14="http://schemas.microsoft.com/office/powerpoint/2010/main" val="20218269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CustomShape 1"/>
          <p:cNvSpPr txBox="1"/>
          <p:nvPr/>
        </p:nvSpPr>
        <p:spPr>
          <a:xfrm>
            <a:off x="521639" y="331761"/>
            <a:ext cx="1184940"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lvl1pPr>
              <a:defRPr b="1" spc="-1">
                <a:latin typeface="Times New Roman"/>
                <a:ea typeface="Times New Roman"/>
                <a:cs typeface="Times New Roman"/>
                <a:sym typeface="Times New Roman"/>
              </a:defRPr>
            </a:lvl1pPr>
          </a:lstStyle>
          <a:p>
            <a:r>
              <a:rPr lang="en-US" dirty="0"/>
              <a:t>March </a:t>
            </a:r>
            <a:r>
              <a:rPr dirty="0"/>
              <a:t>202</a:t>
            </a:r>
            <a:r>
              <a:rPr lang="en-US" dirty="0"/>
              <a:t>4</a:t>
            </a:r>
            <a:endParaRPr dirty="0"/>
          </a:p>
        </p:txBody>
      </p:sp>
      <p:sp>
        <p:nvSpPr>
          <p:cNvPr id="3" name="Line 2"/>
          <p:cNvSpPr/>
          <p:nvPr/>
        </p:nvSpPr>
        <p:spPr>
          <a:xfrm>
            <a:off x="685440" y="609119"/>
            <a:ext cx="7772760" cy="362"/>
          </a:xfrm>
          <a:prstGeom prst="line">
            <a:avLst/>
          </a:prstGeom>
          <a:ln w="12600">
            <a:solidFill>
              <a:srgbClr val="000000"/>
            </a:solidFill>
          </a:ln>
        </p:spPr>
        <p:txBody>
          <a:bodyPr lIns="45718" tIns="45718" rIns="45718" bIns="45718"/>
          <a:lstStyle/>
          <a:p>
            <a:endParaRPr/>
          </a:p>
        </p:txBody>
      </p:sp>
      <p:sp>
        <p:nvSpPr>
          <p:cNvPr id="4" name="CustomShape 3"/>
          <p:cNvSpPr txBox="1"/>
          <p:nvPr/>
        </p:nvSpPr>
        <p:spPr>
          <a:xfrm>
            <a:off x="698399" y="6475319"/>
            <a:ext cx="485883" cy="18402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spAutoFit/>
          </a:bodyPr>
          <a:lstStyle>
            <a:lvl1pPr>
              <a:defRPr sz="1200" spc="-1">
                <a:latin typeface="Times New Roman"/>
                <a:ea typeface="Times New Roman"/>
                <a:cs typeface="Times New Roman"/>
                <a:sym typeface="Times New Roman"/>
              </a:defRPr>
            </a:lvl1pPr>
          </a:lstStyle>
          <a:p>
            <a:r>
              <a:t>Agenda</a:t>
            </a:r>
          </a:p>
        </p:txBody>
      </p:sp>
      <p:sp>
        <p:nvSpPr>
          <p:cNvPr id="5" name="CustomShape 4"/>
          <p:cNvSpPr txBox="1"/>
          <p:nvPr userDrawn="1"/>
        </p:nvSpPr>
        <p:spPr>
          <a:xfrm>
            <a:off x="5378795" y="304602"/>
            <a:ext cx="2830647"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p>
            <a:pPr algn="r">
              <a:defRPr b="1" spc="-1">
                <a:latin typeface="Times New Roman"/>
                <a:ea typeface="Times New Roman"/>
                <a:cs typeface="Times New Roman"/>
                <a:sym typeface="Times New Roman"/>
              </a:defRPr>
            </a:pPr>
            <a:r>
              <a:rPr dirty="0"/>
              <a:t>doc.: IEEE 802.11-2</a:t>
            </a:r>
            <a:r>
              <a:rPr lang="en-US" dirty="0"/>
              <a:t>4/0226r7</a:t>
            </a:r>
            <a:endParaRPr dirty="0"/>
          </a:p>
        </p:txBody>
      </p:sp>
      <p:sp>
        <p:nvSpPr>
          <p:cNvPr id="6" name="Line 5"/>
          <p:cNvSpPr/>
          <p:nvPr/>
        </p:nvSpPr>
        <p:spPr>
          <a:xfrm>
            <a:off x="685079" y="6476760"/>
            <a:ext cx="7849082" cy="2"/>
          </a:xfrm>
          <a:prstGeom prst="line">
            <a:avLst/>
          </a:prstGeom>
          <a:ln w="12600">
            <a:solidFill>
              <a:srgbClr val="000000"/>
            </a:solidFill>
          </a:ln>
        </p:spPr>
        <p:txBody>
          <a:bodyPr lIns="45718" tIns="45718" rIns="45718" bIns="45718"/>
          <a:lstStyle/>
          <a:p>
            <a:endParaRPr/>
          </a:p>
        </p:txBody>
      </p:sp>
      <p:sp>
        <p:nvSpPr>
          <p:cNvPr id="7" name="CustomShape 6"/>
          <p:cNvSpPr txBox="1"/>
          <p:nvPr/>
        </p:nvSpPr>
        <p:spPr>
          <a:xfrm>
            <a:off x="7174240" y="6475693"/>
            <a:ext cx="1187121" cy="1846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lvl1pPr algn="r">
              <a:defRPr sz="1200" spc="-1">
                <a:latin typeface="Times New Roman"/>
                <a:ea typeface="Times New Roman"/>
                <a:cs typeface="Times New Roman"/>
                <a:sym typeface="Times New Roman"/>
              </a:defRPr>
            </a:lvl1pPr>
          </a:lstStyle>
          <a:p>
            <a:r>
              <a:rPr dirty="0"/>
              <a:t>Carol Ansley,  </a:t>
            </a:r>
            <a:r>
              <a:rPr lang="en-US" dirty="0"/>
              <a:t>Cox</a:t>
            </a:r>
            <a:endParaRPr dirty="0"/>
          </a:p>
        </p:txBody>
      </p:sp>
      <p:sp>
        <p:nvSpPr>
          <p:cNvPr id="8" name="Title Text"/>
          <p:cNvSpPr txBox="1">
            <a:spLocks noGrp="1"/>
          </p:cNvSpPr>
          <p:nvPr>
            <p:ph type="title"/>
          </p:nvPr>
        </p:nvSpPr>
        <p:spPr>
          <a:xfrm>
            <a:off x="685800" y="685800"/>
            <a:ext cx="7771680" cy="106596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ormAutofit/>
          </a:bodyPr>
          <a:lstStyle/>
          <a:p>
            <a:r>
              <a:t>Title Text</a:t>
            </a:r>
          </a:p>
        </p:txBody>
      </p:sp>
      <p:sp>
        <p:nvSpPr>
          <p:cNvPr id="9" name="Body Level One…"/>
          <p:cNvSpPr txBox="1">
            <a:spLocks noGrp="1"/>
          </p:cNvSpPr>
          <p:nvPr>
            <p:ph type="body" idx="1"/>
          </p:nvPr>
        </p:nvSpPr>
        <p:spPr>
          <a:xfrm>
            <a:off x="685800" y="1981080"/>
            <a:ext cx="7771680" cy="411408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ormAutofit/>
          </a:bodyPr>
          <a:lstStyle/>
          <a:p>
            <a:r>
              <a:rPr dirty="0"/>
              <a:t>Body Level One</a:t>
            </a:r>
          </a:p>
          <a:p>
            <a:pPr lvl="4"/>
            <a:r>
              <a:rPr dirty="0"/>
              <a:t>Body Level Two</a:t>
            </a:r>
          </a:p>
          <a:p>
            <a:pPr lvl="2"/>
            <a:r>
              <a:rPr dirty="0"/>
              <a:t>Body Level Three</a:t>
            </a:r>
          </a:p>
          <a:p>
            <a:pPr lvl="3"/>
            <a:r>
              <a:rPr dirty="0"/>
              <a:t>Body Level Four</a:t>
            </a:r>
          </a:p>
          <a:p>
            <a:pPr lvl="4"/>
            <a:r>
              <a:rPr dirty="0"/>
              <a:t>Body Level Five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Lst>
  <p:transition spd="med"/>
  <p:txStyles>
    <p:titleStyle>
      <a:lvl1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1pPr>
      <a:lvl2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2pPr>
      <a:lvl3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3pPr>
      <a:lvl4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4pPr>
      <a:lvl5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5pPr>
      <a:lvl6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6pPr>
      <a:lvl7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7pPr>
      <a:lvl8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8pPr>
      <a:lvl9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9pPr>
    </p:titleStyle>
    <p:bodyStyle>
      <a:lvl1pPr marL="2857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2pPr>
      <a:lvl3pPr marL="914400" marR="0" indent="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3pPr>
      <a:lvl4pPr marL="285750" marR="0" indent="-285750" algn="l" defTabSz="914400" rtl="0" latinLnBrk="0">
        <a:lnSpc>
          <a:spcPct val="100000"/>
        </a:lnSpc>
        <a:spcBef>
          <a:spcPts val="0"/>
        </a:spcBef>
        <a:spcAft>
          <a:spcPts val="0"/>
        </a:spcAft>
        <a:buClrTx/>
        <a:buSzTx/>
        <a:buFont typeface="Arial" panose="020B0604020202020204" pitchFamily="34" charset="0"/>
        <a:buChar char="•"/>
        <a:tabLst>
          <a:tab pos="457200" algn="l"/>
          <a:tab pos="914400" algn="l"/>
        </a:tabLst>
        <a:defRPr sz="1800" b="0" i="0" u="none" strike="noStrike" cap="none" spc="0" baseline="0">
          <a:solidFill>
            <a:srgbClr val="000000"/>
          </a:solidFill>
          <a:uFillTx/>
          <a:latin typeface="+mn-lt"/>
          <a:ea typeface="+mn-ea"/>
          <a:cs typeface="+mn-cs"/>
          <a:sym typeface="Helvetica"/>
        </a:defRPr>
      </a:lvl4pPr>
      <a:lvl5pPr marL="7429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9pPr>
    </p:bodyStyle>
    <p:other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arol@ansley.com" TargetMode="Externa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8" Type="http://schemas.openxmlformats.org/officeDocument/2006/relationships/hyperlink" Target="http://standards.ieee.org/develop/policies/bylaws/index.html" TargetMode="External"/><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7.xml"/><Relationship Id="rId6" Type="http://schemas.openxmlformats.org/officeDocument/2006/relationships/hyperlink" Target="http://standards.ieee.org/develop/policies/bylaws/sect6-7.html#loa" TargetMode="External"/><Relationship Id="rId11" Type="http://schemas.openxmlformats.org/officeDocument/2006/relationships/hyperlink" Target="http://standards.ieee.org/develop/policies/opman/sb_om.pdf" TargetMode="External"/><Relationship Id="rId5" Type="http://schemas.openxmlformats.org/officeDocument/2006/relationships/hyperlink" Target="http://standards.ieee.org/board/pat/pat-slideset.ppt" TargetMode="External"/><Relationship Id="rId10" Type="http://schemas.openxmlformats.org/officeDocument/2006/relationships/hyperlink" Target="http://standards.ieee.org/develop/policies/opman/index.html" TargetMode="External"/><Relationship Id="rId4" Type="http://schemas.openxmlformats.org/officeDocument/2006/relationships/hyperlink" Target="http://standards.ieee.org/resources/antitrust-guidelines.pdf" TargetMode="External"/><Relationship Id="rId9" Type="http://schemas.openxmlformats.org/officeDocument/2006/relationships/hyperlink" Target="http://standards.ieee.org/develop/policies/bylaws/sb_bylaws.pdf"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5.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3.xml"/><Relationship Id="rId4" Type="http://schemas.openxmlformats.org/officeDocument/2006/relationships/hyperlink" Target="http://www.ieee802.org/devdocs.s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CustomShape 1"/>
          <p:cNvSpPr txBox="1"/>
          <p:nvPr/>
        </p:nvSpPr>
        <p:spPr>
          <a:xfrm>
            <a:off x="685800" y="934813"/>
            <a:ext cx="7771680" cy="585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EDP – TGbi </a:t>
            </a:r>
            <a:r>
              <a:rPr dirty="0"/>
              <a:t>-Agenda-</a:t>
            </a:r>
            <a:r>
              <a:rPr lang="en-US" dirty="0"/>
              <a:t> March 2024</a:t>
            </a:r>
            <a:endParaRPr dirty="0"/>
          </a:p>
        </p:txBody>
      </p:sp>
      <p:sp>
        <p:nvSpPr>
          <p:cNvPr id="54" name="CustomShape 2"/>
          <p:cNvSpPr txBox="1"/>
          <p:nvPr/>
        </p:nvSpPr>
        <p:spPr>
          <a:xfrm>
            <a:off x="685800" y="1981080"/>
            <a:ext cx="7771680" cy="4008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0920" indent="-340201" algn="ctr">
              <a:spcBef>
                <a:spcPts val="400"/>
              </a:spcBef>
              <a:defRPr sz="2000" b="1" spc="-1">
                <a:latin typeface="Times New Roman"/>
                <a:ea typeface="Times New Roman"/>
                <a:cs typeface="Times New Roman"/>
                <a:sym typeface="Times New Roman"/>
              </a:defRPr>
            </a:pPr>
            <a:r>
              <a:rPr dirty="0"/>
              <a:t>Date:</a:t>
            </a:r>
            <a:r>
              <a:rPr b="0" dirty="0"/>
              <a:t> </a:t>
            </a:r>
            <a:r>
              <a:rPr lang="en-US" dirty="0"/>
              <a:t>2024-03-07</a:t>
            </a:r>
            <a:endParaRPr dirty="0"/>
          </a:p>
        </p:txBody>
      </p:sp>
      <p:sp>
        <p:nvSpPr>
          <p:cNvPr id="55" name="CustomShape 3"/>
          <p:cNvSpPr txBox="1"/>
          <p:nvPr/>
        </p:nvSpPr>
        <p:spPr>
          <a:xfrm>
            <a:off x="579599" y="1940038"/>
            <a:ext cx="1355043" cy="37346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lvl1pPr marL="340920" indent="-340201">
              <a:spcBef>
                <a:spcPts val="400"/>
              </a:spcBef>
              <a:defRPr sz="2000" b="1" spc="-1">
                <a:latin typeface="Times New Roman"/>
                <a:ea typeface="Times New Roman"/>
                <a:cs typeface="Times New Roman"/>
                <a:sym typeface="Times New Roman"/>
              </a:defRPr>
            </a:lvl1pPr>
          </a:lstStyle>
          <a:p>
            <a:r>
              <a:t>Authors:</a:t>
            </a:r>
          </a:p>
        </p:txBody>
      </p:sp>
      <p:graphicFrame>
        <p:nvGraphicFramePr>
          <p:cNvPr id="56" name="Table 4"/>
          <p:cNvGraphicFramePr/>
          <p:nvPr>
            <p:extLst>
              <p:ext uri="{D42A27DB-BD31-4B8C-83A1-F6EECF244321}">
                <p14:modId xmlns:p14="http://schemas.microsoft.com/office/powerpoint/2010/main" val="2607916740"/>
              </p:ext>
            </p:extLst>
          </p:nvPr>
        </p:nvGraphicFramePr>
        <p:xfrm>
          <a:off x="725400" y="2500558"/>
          <a:ext cx="7387920" cy="2255400"/>
        </p:xfrm>
        <a:graphic>
          <a:graphicData uri="http://schemas.openxmlformats.org/drawingml/2006/table">
            <a:tbl>
              <a:tblPr>
                <a:tableStyleId>{4C3C2611-4C71-4FC5-86AE-919BDF0F9419}</a:tableStyleId>
              </a:tblPr>
              <a:tblGrid>
                <a:gridCol w="1365480">
                  <a:extLst>
                    <a:ext uri="{9D8B030D-6E8A-4147-A177-3AD203B41FA5}">
                      <a16:colId xmlns:a16="http://schemas.microsoft.com/office/drawing/2014/main" val="20000"/>
                    </a:ext>
                  </a:extLst>
                </a:gridCol>
                <a:gridCol w="1589400">
                  <a:extLst>
                    <a:ext uri="{9D8B030D-6E8A-4147-A177-3AD203B41FA5}">
                      <a16:colId xmlns:a16="http://schemas.microsoft.com/office/drawing/2014/main" val="20001"/>
                    </a:ext>
                  </a:extLst>
                </a:gridCol>
                <a:gridCol w="1477440">
                  <a:extLst>
                    <a:ext uri="{9D8B030D-6E8A-4147-A177-3AD203B41FA5}">
                      <a16:colId xmlns:a16="http://schemas.microsoft.com/office/drawing/2014/main" val="20002"/>
                    </a:ext>
                  </a:extLst>
                </a:gridCol>
                <a:gridCol w="1477440">
                  <a:extLst>
                    <a:ext uri="{9D8B030D-6E8A-4147-A177-3AD203B41FA5}">
                      <a16:colId xmlns:a16="http://schemas.microsoft.com/office/drawing/2014/main" val="20003"/>
                    </a:ext>
                  </a:extLst>
                </a:gridCol>
                <a:gridCol w="1478160">
                  <a:extLst>
                    <a:ext uri="{9D8B030D-6E8A-4147-A177-3AD203B41FA5}">
                      <a16:colId xmlns:a16="http://schemas.microsoft.com/office/drawing/2014/main" val="20004"/>
                    </a:ext>
                  </a:extLst>
                </a:gridCol>
              </a:tblGrid>
              <a:tr h="538560">
                <a:tc>
                  <a:txBody>
                    <a:bodyPr/>
                    <a:lstStyle/>
                    <a:p>
                      <a:r>
                        <a:rPr sz="1400" b="1" spc="-1">
                          <a:latin typeface="Times New Roman"/>
                          <a:ea typeface="Times New Roman"/>
                          <a:cs typeface="Times New Roman"/>
                          <a:sym typeface="Times New Roman"/>
                        </a:rPr>
                        <a:t>Name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Affiliations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Address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Phone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dirty="0">
                          <a:latin typeface="Times New Roman"/>
                          <a:ea typeface="Times New Roman"/>
                          <a:cs typeface="Times New Roman"/>
                          <a:sym typeface="Times New Roman"/>
                        </a:rPr>
                        <a:t>Email</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extLst>
                  <a:ext uri="{0D108BD9-81ED-4DB2-BD59-A6C34878D82A}">
                    <a16:rowId xmlns:a16="http://schemas.microsoft.com/office/drawing/2014/main" val="10000"/>
                  </a:ext>
                </a:extLst>
              </a:tr>
              <a:tr h="639720">
                <a:tc>
                  <a:txBody>
                    <a:bodyPr/>
                    <a:lstStyle/>
                    <a:p>
                      <a:r>
                        <a:rPr sz="1400" spc="-1">
                          <a:latin typeface="Times New Roman"/>
                          <a:ea typeface="Times New Roman"/>
                          <a:cs typeface="Times New Roman"/>
                          <a:sym typeface="Times New Roman"/>
                        </a:rPr>
                        <a:t>Carol Ansley</a:t>
                      </a:r>
                    </a:p>
                  </a:txBody>
                  <a:tcPr marL="0" marR="0" marT="0" marB="0" horzOverflow="overflow">
                    <a:lnL w="12240">
                      <a:solidFill>
                        <a:srgbClr val="000000"/>
                      </a:solidFill>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lang="en-US" sz="1400" spc="-1" dirty="0">
                          <a:latin typeface="Times New Roman"/>
                          <a:ea typeface="Times New Roman"/>
                          <a:cs typeface="Times New Roman"/>
                          <a:sym typeface="Times New Roman"/>
                        </a:rPr>
                        <a:t>Cox Communications</a:t>
                      </a:r>
                      <a:endParaRPr sz="1400" spc="-1" dirty="0">
                        <a:latin typeface="Times New Roman"/>
                        <a:ea typeface="Times New Roman"/>
                        <a:cs typeface="Times New Roman"/>
                        <a:sym typeface="Times New Roman"/>
                      </a:endParaRP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spc="-1">
                          <a:latin typeface="Times New Roman"/>
                          <a:ea typeface="Times New Roman"/>
                          <a:cs typeface="Times New Roman"/>
                          <a:sym typeface="Times New Roman"/>
                        </a:defRPr>
                      </a:pPr>
                      <a:endParaRPr dirty="0"/>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sz="1400" spc="-1">
                          <a:latin typeface="Times New Roman"/>
                          <a:ea typeface="Times New Roman"/>
                          <a:cs typeface="Times New Roman"/>
                          <a:sym typeface="Times New Roman"/>
                        </a:rPr>
                        <a:t>+1-404-229-1672</a:t>
                      </a: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u="sng" spc="-1">
                          <a:solidFill>
                            <a:srgbClr val="0000FF"/>
                          </a:solidFill>
                          <a:uFill>
                            <a:solidFill>
                              <a:srgbClr val="0000FF"/>
                            </a:solidFill>
                          </a:uFill>
                          <a:latin typeface="Times New Roman"/>
                          <a:ea typeface="Times New Roman"/>
                          <a:cs typeface="Times New Roman"/>
                          <a:sym typeface="Times New Roman"/>
                        </a:defRPr>
                      </a:pPr>
                      <a:r>
                        <a:rPr lang="en-US" dirty="0">
                          <a:hlinkClick r:id="rId2"/>
                        </a:rPr>
                        <a:t>c</a:t>
                      </a:r>
                      <a:r>
                        <a:rPr dirty="0">
                          <a:hlinkClick r:id="rId2"/>
                        </a:rPr>
                        <a:t>arol</a:t>
                      </a:r>
                      <a:r>
                        <a:rPr lang="en-US" dirty="0">
                          <a:hlinkClick r:id="rId2"/>
                        </a:rPr>
                        <a:t>@</a:t>
                      </a:r>
                      <a:r>
                        <a:rPr dirty="0">
                          <a:hlinkClick r:id="rId2"/>
                        </a:rPr>
                        <a:t>ansley.com</a:t>
                      </a:r>
                    </a:p>
                  </a:txBody>
                  <a:tcPr marL="0" marR="0" marT="0" marB="0" horzOverflow="overflow">
                    <a:lnL w="12240" cap="flat" cmpd="sng" algn="ctr">
                      <a:solidFill>
                        <a:srgbClr val="000000"/>
                      </a:solidFill>
                      <a:prstDash val="solid"/>
                      <a:round/>
                      <a:headEnd type="none" w="med" len="med"/>
                      <a:tailEnd type="none" w="med" len="med"/>
                    </a:lnL>
                    <a:lnR w="12240">
                      <a:solidFill>
                        <a:srgbClr val="000000"/>
                      </a:solidFill>
                    </a:lnR>
                    <a:lnT w="38160" cap="flat" cmpd="sng" algn="ctr">
                      <a:solidFill>
                        <a:srgbClr val="000000"/>
                      </a:solidFill>
                      <a:prstDash val="solid"/>
                      <a:round/>
                      <a:headEnd type="none" w="med" len="med"/>
                      <a:tailEnd type="none" w="med" len="med"/>
                    </a:lnT>
                    <a:lnB w="12240">
                      <a:solidFill>
                        <a:srgbClr val="000000"/>
                      </a:solidFill>
                    </a:lnB>
                    <a:noFill/>
                  </a:tcPr>
                </a:tc>
                <a:extLst>
                  <a:ext uri="{0D108BD9-81ED-4DB2-BD59-A6C34878D82A}">
                    <a16:rowId xmlns:a16="http://schemas.microsoft.com/office/drawing/2014/main" val="10002"/>
                  </a:ext>
                </a:extLst>
              </a:tr>
              <a:tr h="538560">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3"/>
                  </a:ext>
                </a:extLst>
              </a:tr>
              <a:tr h="538560">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4"/>
                  </a:ext>
                </a:extLst>
              </a:tr>
            </a:tbl>
          </a:graphicData>
        </a:graphic>
      </p:graphicFrame>
      <p:sp>
        <p:nvSpPr>
          <p:cNvPr id="2" name="TextBox 1">
            <a:extLst>
              <a:ext uri="{FF2B5EF4-FFF2-40B4-BE49-F238E27FC236}">
                <a16:creationId xmlns:a16="http://schemas.microsoft.com/office/drawing/2014/main" id="{A8711941-F746-194D-BA49-225264BDC70A}"/>
              </a:ext>
            </a:extLst>
          </p:cNvPr>
          <p:cNvSpPr txBox="1"/>
          <p:nvPr/>
        </p:nvSpPr>
        <p:spPr>
          <a:xfrm>
            <a:off x="7805057" y="511629"/>
            <a:ext cx="65"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55586"/>
            <a:ext cx="7771680" cy="1065962"/>
          </a:xfrm>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5440046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CA283EE-12DD-6209-5840-B1F414056867}"/>
              </a:ext>
            </a:extLst>
          </p:cNvPr>
          <p:cNvSpPr>
            <a:spLocks noGrp="1"/>
          </p:cNvSpPr>
          <p:nvPr>
            <p:ph type="title"/>
          </p:nvPr>
        </p:nvSpPr>
        <p:spPr/>
        <p:txBody>
          <a:bodyPr/>
          <a:lstStyle/>
          <a:p>
            <a:r>
              <a:rPr lang="en-US" dirty="0"/>
              <a:t>IEEE SA Policy and Rules Documents</a:t>
            </a:r>
          </a:p>
        </p:txBody>
      </p:sp>
      <p:sp>
        <p:nvSpPr>
          <p:cNvPr id="6" name="Content Placeholder 5">
            <a:extLst>
              <a:ext uri="{FF2B5EF4-FFF2-40B4-BE49-F238E27FC236}">
                <a16:creationId xmlns:a16="http://schemas.microsoft.com/office/drawing/2014/main" id="{C77EC15D-554B-B490-CDA2-14DB7D1D6343}"/>
              </a:ext>
            </a:extLst>
          </p:cNvPr>
          <p:cNvSpPr>
            <a:spLocks noGrp="1"/>
          </p:cNvSpPr>
          <p:nvPr>
            <p:ph sz="half" idx="1"/>
          </p:nvPr>
        </p:nvSpPr>
        <p:spPr/>
        <p:txBody>
          <a:bodyPr>
            <a:normAutofit fontScale="85000" lnSpcReduction="20000"/>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endParaRPr lang="en-US" dirty="0"/>
          </a:p>
        </p:txBody>
      </p:sp>
      <p:sp>
        <p:nvSpPr>
          <p:cNvPr id="7" name="Content Placeholder 6">
            <a:extLst>
              <a:ext uri="{FF2B5EF4-FFF2-40B4-BE49-F238E27FC236}">
                <a16:creationId xmlns:a16="http://schemas.microsoft.com/office/drawing/2014/main" id="{FDDC11A8-A24F-5483-2BA7-ACAC3BEAD16E}"/>
              </a:ext>
            </a:extLst>
          </p:cNvPr>
          <p:cNvSpPr>
            <a:spLocks noGrp="1"/>
          </p:cNvSpPr>
          <p:nvPr>
            <p:ph sz="half" idx="2"/>
          </p:nvPr>
        </p:nvSpPr>
        <p:spPr/>
        <p:txBody>
          <a:bodyPr>
            <a:noAutofit/>
          </a:bodyPr>
          <a:lstStyle/>
          <a:p>
            <a:endParaRPr lang="en-US" sz="1200" dirty="0"/>
          </a:p>
          <a:p>
            <a:r>
              <a:rPr lang="en-US" sz="1200" dirty="0"/>
              <a:t>The current version of the IEEE-SA Standards Board Bylaws is available at: </a:t>
            </a:r>
          </a:p>
          <a:p>
            <a:pPr lvl="1">
              <a:buNone/>
            </a:pPr>
            <a:r>
              <a:rPr lang="en-US" sz="1200" dirty="0">
                <a:hlinkClick r:id="rId8"/>
              </a:rPr>
              <a:t>http://standards.ieee.org/develop/policies/bylaws/index.html</a:t>
            </a:r>
            <a:r>
              <a:rPr lang="en-US" sz="1200" dirty="0"/>
              <a:t> (HTML version) </a:t>
            </a:r>
          </a:p>
          <a:p>
            <a:pPr lvl="1">
              <a:buNone/>
            </a:pPr>
            <a:r>
              <a:rPr lang="en-US" sz="1200" dirty="0">
                <a:hlinkClick r:id="rId9"/>
              </a:rPr>
              <a:t>http://standards.ieee.org/develop/policies/bylaws/sb_bylaws.pdf</a:t>
            </a:r>
            <a:r>
              <a:rPr lang="en-US" sz="1200" dirty="0"/>
              <a:t> (PDF version) </a:t>
            </a:r>
          </a:p>
          <a:p>
            <a:pPr>
              <a:buNone/>
            </a:pPr>
            <a:br>
              <a:rPr lang="en-US" sz="1200" dirty="0"/>
            </a:br>
            <a:endParaRPr lang="en-US" sz="1200" dirty="0"/>
          </a:p>
          <a:p>
            <a:r>
              <a:rPr lang="en-US" sz="1200" dirty="0"/>
              <a:t>The current version of the IEEE-SA Standards Board Operations Manual is available at: </a:t>
            </a:r>
          </a:p>
          <a:p>
            <a:pPr lvl="1">
              <a:buNone/>
            </a:pPr>
            <a:r>
              <a:rPr lang="en-US" sz="1200" dirty="0">
                <a:hlinkClick r:id="rId10"/>
              </a:rPr>
              <a:t>http://standards.ieee.org/develop/policies/opman/index.html</a:t>
            </a:r>
            <a:r>
              <a:rPr lang="en-US" sz="1200" dirty="0"/>
              <a:t> (HTML version) </a:t>
            </a:r>
          </a:p>
          <a:p>
            <a:pPr lvl="1">
              <a:buNone/>
            </a:pPr>
            <a:r>
              <a:rPr lang="en-US" sz="1200" dirty="0">
                <a:hlinkClick r:id="rId11"/>
              </a:rPr>
              <a:t>http://standards.ieee.org/develop/policies/opman/sb_om.pdf</a:t>
            </a:r>
            <a:r>
              <a:rPr lang="en-US" sz="1200" dirty="0"/>
              <a:t> (PDF version) </a:t>
            </a:r>
          </a:p>
          <a:p>
            <a:endParaRPr lang="en-US" sz="1200" dirty="0"/>
          </a:p>
        </p:txBody>
      </p:sp>
      <p:sp>
        <p:nvSpPr>
          <p:cNvPr id="4" name="Slide Number Placeholder 3">
            <a:extLst>
              <a:ext uri="{FF2B5EF4-FFF2-40B4-BE49-F238E27FC236}">
                <a16:creationId xmlns:a16="http://schemas.microsoft.com/office/drawing/2014/main" id="{8492DB9C-7928-5EB0-519B-9BC3FEEEA681}"/>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7626373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31137"/>
            <a:ext cx="7771680" cy="4264023"/>
          </a:xfrm>
        </p:spPr>
        <p:txBody>
          <a:bodyPr>
            <a:normAutofit/>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41998514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685801" y="867976"/>
            <a:ext cx="7771680" cy="457200"/>
          </a:xfrm>
        </p:spPr>
        <p:txBody>
          <a:bodyPr>
            <a:normAutofit fontScale="90000"/>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1" y="2231570"/>
            <a:ext cx="7856537" cy="3483429"/>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endParaRPr lang="en-US" altLang="en-US" sz="11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6950078" y="817345"/>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1331087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a:t>TGbi Agenda – March 7, 2024</a:t>
            </a:r>
            <a:br>
              <a:rPr lang="en-US" dirty="0"/>
            </a:br>
            <a:endParaRPr lang="en-US" dirty="0"/>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487424"/>
            <a:ext cx="8058150" cy="5065776"/>
          </a:xfrm>
        </p:spPr>
        <p:txBody>
          <a:bodyPr anchor="t">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latin typeface="Times New Roman"/>
                <a:cs typeface="Times New Roman"/>
                <a:sym typeface="Times New Roman"/>
              </a:rPr>
              <a:t>Administrative</a:t>
            </a:r>
          </a:p>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endParaRPr lang="en-US" sz="1400" spc="-1" dirty="0">
              <a:latin typeface="Times New Roman"/>
              <a:cs typeface="Times New Roman"/>
              <a:sym typeface="Times New Roman"/>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Agenda approval –  approved by unanimous consent (11 participants)</a:t>
            </a:r>
          </a:p>
          <a:p>
            <a:pPr lvl="1">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Upcoming Plenary session planning:</a:t>
            </a:r>
          </a:p>
          <a:p>
            <a:pPr marL="97155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Monday AM1</a:t>
            </a:r>
          </a:p>
          <a:p>
            <a:pPr marL="97155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Tuesday AM2 – Antonio DO (1)</a:t>
            </a:r>
          </a:p>
          <a:p>
            <a:pPr marL="97155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Tuesday PM2 – Phil, Duncan (2)</a:t>
            </a:r>
          </a:p>
          <a:p>
            <a:pPr marL="97155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Wednesday PM2 – Stephane B (1)</a:t>
            </a:r>
          </a:p>
          <a:p>
            <a:pPr marL="97155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Thursday PM2</a:t>
            </a:r>
          </a:p>
          <a:p>
            <a:pPr lvl="1">
              <a:defRPr sz="1500" spc="-1">
                <a:latin typeface="Arial"/>
                <a:ea typeface="Arial"/>
                <a:cs typeface="Arial"/>
                <a:sym typeface="Arial"/>
              </a:defRPr>
            </a:pPr>
            <a:endParaRPr lang="en-US" sz="1400" b="1" spc="-1" dirty="0">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latin typeface="Times New Roman"/>
                <a:cs typeface="Times New Roman"/>
                <a:sym typeface="Times New Roman"/>
              </a:rPr>
              <a:t>Discussion</a:t>
            </a:r>
            <a:endParaRPr lang="en-US" sz="1400" spc="-1" dirty="0">
              <a:latin typeface="Times New Roman" panose="02020603050405020304" pitchFamily="18" charset="0"/>
              <a:cs typeface="Times New Roman" panose="02020603050405020304" pitchFamily="18" charset="0"/>
              <a:sym typeface="Arial"/>
            </a:endParaRPr>
          </a:p>
          <a:p>
            <a:pPr lvl="1">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Today’s Discussions:</a:t>
            </a:r>
          </a:p>
          <a:p>
            <a:pPr marL="125730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24/150r5 – Po-kai Huang – straw </a:t>
            </a:r>
            <a:r>
              <a:rPr lang="en-US" sz="1400" spc="-1">
                <a:latin typeface="Times New Roman" panose="02020603050405020304" pitchFamily="18" charset="0"/>
                <a:cs typeface="Times New Roman" panose="02020603050405020304" pitchFamily="18" charset="0"/>
                <a:sym typeface="Arial"/>
              </a:rPr>
              <a:t>poll run, 8Y, 0N, 3A</a:t>
            </a:r>
            <a:endParaRPr lang="en-US" sz="14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latin typeface="Times New Roman" panose="02020603050405020304" pitchFamily="18" charset="0"/>
                <a:cs typeface="Times New Roman" panose="02020603050405020304" pitchFamily="18" charset="0"/>
                <a:sym typeface="Arial"/>
              </a:rPr>
              <a:t>Adjourn</a:t>
            </a:r>
            <a:endParaRPr lang="en-US" sz="1400" dirty="0"/>
          </a:p>
        </p:txBody>
      </p:sp>
    </p:spTree>
    <p:extLst>
      <p:ext uri="{BB962C8B-B14F-4D97-AF65-F5344CB8AC3E}">
        <p14:creationId xmlns:p14="http://schemas.microsoft.com/office/powerpoint/2010/main" val="3777458571"/>
      </p:ext>
    </p:extLst>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a:solidFill>
                  <a:schemeClr val="bg1">
                    <a:lumMod val="50000"/>
                  </a:schemeClr>
                </a:solidFill>
              </a:rPr>
              <a:t>TGbi Agenda – February 15, 2024</a:t>
            </a:r>
            <a:br>
              <a:rPr lang="en-US" dirty="0">
                <a:solidFill>
                  <a:schemeClr val="bg1">
                    <a:lumMod val="50000"/>
                  </a:schemeClr>
                </a:solidFill>
              </a:rPr>
            </a:br>
            <a:endParaRPr lang="en-US" dirty="0">
              <a:solidFill>
                <a:schemeClr val="bg1">
                  <a:lumMod val="50000"/>
                </a:schemeClr>
              </a:solidFill>
            </a:endParaRPr>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487424"/>
            <a:ext cx="8058150" cy="5065776"/>
          </a:xfrm>
        </p:spPr>
        <p:txBody>
          <a:bodyPr anchor="t">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solidFill>
                  <a:schemeClr val="bg1">
                    <a:lumMod val="50000"/>
                  </a:schemeClr>
                </a:solidFill>
                <a:latin typeface="Times New Roman"/>
                <a:cs typeface="Times New Roman"/>
                <a:sym typeface="Times New Roman"/>
              </a:rPr>
              <a:t>Administrative</a:t>
            </a:r>
          </a:p>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endParaRPr lang="en-US" sz="1400" spc="-1" dirty="0">
              <a:solidFill>
                <a:schemeClr val="bg1">
                  <a:lumMod val="50000"/>
                </a:schemeClr>
              </a:solidFill>
              <a:latin typeface="Times New Roman"/>
              <a:cs typeface="Times New Roman"/>
              <a:sym typeface="Times New Roman"/>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Agenda approval –  approved by unanimous consent (18 participants)</a:t>
            </a:r>
          </a:p>
          <a:p>
            <a:pPr lvl="1">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Upcoming Telecon dates, 10:00am</a:t>
            </a:r>
          </a:p>
          <a:p>
            <a:pPr marL="97155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Wednesday Feb. 28</a:t>
            </a:r>
          </a:p>
          <a:p>
            <a:pPr marL="97155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Thursday 	Mar. 7</a:t>
            </a:r>
          </a:p>
          <a:p>
            <a:pPr lvl="1">
              <a:defRPr sz="1500" spc="-1">
                <a:latin typeface="Arial"/>
                <a:ea typeface="Arial"/>
                <a:cs typeface="Arial"/>
                <a:sym typeface="Arial"/>
              </a:defRPr>
            </a:pPr>
            <a:endParaRPr lang="en-US" sz="1400" b="1" spc="-1" dirty="0">
              <a:solidFill>
                <a:schemeClr val="bg1">
                  <a:lumMod val="50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solidFill>
                  <a:schemeClr val="bg1">
                    <a:lumMod val="50000"/>
                  </a:schemeClr>
                </a:solidFill>
                <a:latin typeface="Times New Roman"/>
                <a:cs typeface="Times New Roman"/>
                <a:sym typeface="Times New Roman"/>
              </a:rPr>
              <a:t>Discussion</a:t>
            </a: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1">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Today’s Discussions:</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23/68r1 – Duncan Ho - presented</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24/150r4 – Po-kai Huang – presented latest version</a:t>
            </a: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solidFill>
                  <a:schemeClr val="bg1">
                    <a:lumMod val="50000"/>
                  </a:schemeClr>
                </a:solidFill>
                <a:latin typeface="Times New Roman" panose="02020603050405020304" pitchFamily="18" charset="0"/>
                <a:cs typeface="Times New Roman" panose="02020603050405020304" pitchFamily="18" charset="0"/>
                <a:sym typeface="Arial"/>
              </a:rPr>
              <a:t>Adjourn</a:t>
            </a:r>
            <a:endParaRPr lang="en-US" sz="1400" dirty="0">
              <a:solidFill>
                <a:schemeClr val="bg1">
                  <a:lumMod val="50000"/>
                </a:schemeClr>
              </a:solidFill>
            </a:endParaRPr>
          </a:p>
        </p:txBody>
      </p:sp>
    </p:spTree>
    <p:extLst>
      <p:ext uri="{BB962C8B-B14F-4D97-AF65-F5344CB8AC3E}">
        <p14:creationId xmlns:p14="http://schemas.microsoft.com/office/powerpoint/2010/main" val="434194369"/>
      </p:ext>
    </p:extLst>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a:solidFill>
                  <a:schemeClr val="bg1">
                    <a:lumMod val="50000"/>
                  </a:schemeClr>
                </a:solidFill>
              </a:rPr>
              <a:t>TGbi Agenda – February 07, 2024</a:t>
            </a:r>
            <a:br>
              <a:rPr lang="en-US" dirty="0">
                <a:solidFill>
                  <a:schemeClr val="bg1">
                    <a:lumMod val="50000"/>
                  </a:schemeClr>
                </a:solidFill>
              </a:rPr>
            </a:br>
            <a:endParaRPr lang="en-US" dirty="0">
              <a:solidFill>
                <a:schemeClr val="bg1">
                  <a:lumMod val="50000"/>
                </a:schemeClr>
              </a:solidFill>
            </a:endParaRPr>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487424"/>
            <a:ext cx="8058150" cy="5065776"/>
          </a:xfrm>
        </p:spPr>
        <p:txBody>
          <a:bodyPr anchor="t">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solidFill>
                  <a:schemeClr val="bg1">
                    <a:lumMod val="50000"/>
                  </a:schemeClr>
                </a:solidFill>
                <a:latin typeface="Times New Roman"/>
                <a:cs typeface="Times New Roman"/>
                <a:sym typeface="Times New Roman"/>
              </a:rPr>
              <a:t>Administrative</a:t>
            </a:r>
          </a:p>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endParaRPr lang="en-US" sz="1400" spc="-1" dirty="0">
              <a:solidFill>
                <a:schemeClr val="bg1">
                  <a:lumMod val="50000"/>
                </a:schemeClr>
              </a:solidFill>
              <a:latin typeface="Times New Roman"/>
              <a:cs typeface="Times New Roman"/>
              <a:sym typeface="Times New Roman"/>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Agenda approval –  approved by unanimous consent (15 participants)</a:t>
            </a:r>
          </a:p>
          <a:p>
            <a:pPr lvl="1">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Upcoming Telecon dates, 10:00am</a:t>
            </a:r>
          </a:p>
          <a:p>
            <a:pPr marL="97155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Thursday 	Feb. 15</a:t>
            </a:r>
          </a:p>
          <a:p>
            <a:pPr marL="97155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Wednesday Feb. 28</a:t>
            </a:r>
          </a:p>
          <a:p>
            <a:pPr marL="97155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Thursday 	Mar. 7</a:t>
            </a:r>
          </a:p>
          <a:p>
            <a:pPr lvl="1">
              <a:defRPr sz="1500" spc="-1">
                <a:latin typeface="Arial"/>
                <a:ea typeface="Arial"/>
                <a:cs typeface="Arial"/>
                <a:sym typeface="Arial"/>
              </a:defRPr>
            </a:pPr>
            <a:endParaRPr lang="en-US" sz="1400" b="1" spc="-1" dirty="0">
              <a:solidFill>
                <a:schemeClr val="bg1">
                  <a:lumMod val="50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solidFill>
                  <a:schemeClr val="bg1">
                    <a:lumMod val="50000"/>
                  </a:schemeClr>
                </a:solidFill>
                <a:latin typeface="Times New Roman"/>
                <a:cs typeface="Times New Roman"/>
                <a:sym typeface="Times New Roman"/>
              </a:rPr>
              <a:t>Discussion</a:t>
            </a: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1">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Today’s Discussions:</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23/1664r6 – Po-kai - presented</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24/150r4 – Po-kai - presented</a:t>
            </a:r>
          </a:p>
          <a:p>
            <a:pPr lvl="2">
              <a:buNone/>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 </a:t>
            </a: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solidFill>
                  <a:schemeClr val="bg1">
                    <a:lumMod val="50000"/>
                  </a:schemeClr>
                </a:solidFill>
                <a:latin typeface="Times New Roman" panose="02020603050405020304" pitchFamily="18" charset="0"/>
                <a:cs typeface="Times New Roman" panose="02020603050405020304" pitchFamily="18" charset="0"/>
                <a:sym typeface="Arial"/>
              </a:rPr>
              <a:t>Adjourn</a:t>
            </a:r>
            <a:endParaRPr lang="en-US" sz="1400" dirty="0">
              <a:solidFill>
                <a:schemeClr val="bg1">
                  <a:lumMod val="50000"/>
                </a:schemeClr>
              </a:solidFill>
            </a:endParaRPr>
          </a:p>
        </p:txBody>
      </p:sp>
    </p:spTree>
    <p:extLst>
      <p:ext uri="{BB962C8B-B14F-4D97-AF65-F5344CB8AC3E}">
        <p14:creationId xmlns:p14="http://schemas.microsoft.com/office/powerpoint/2010/main" val="2069953672"/>
      </p:ext>
    </p:extLst>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a:solidFill>
                  <a:schemeClr val="bg1">
                    <a:lumMod val="50000"/>
                  </a:schemeClr>
                </a:solidFill>
              </a:rPr>
              <a:t>TGbi Agenda </a:t>
            </a:r>
            <a:r>
              <a:rPr lang="en-US">
                <a:solidFill>
                  <a:schemeClr val="bg1">
                    <a:lumMod val="50000"/>
                  </a:schemeClr>
                </a:solidFill>
              </a:rPr>
              <a:t>– January 31, </a:t>
            </a:r>
            <a:r>
              <a:rPr lang="en-US" dirty="0">
                <a:solidFill>
                  <a:schemeClr val="bg1">
                    <a:lumMod val="50000"/>
                  </a:schemeClr>
                </a:solidFill>
              </a:rPr>
              <a:t>2024</a:t>
            </a:r>
            <a:br>
              <a:rPr lang="en-US" dirty="0">
                <a:solidFill>
                  <a:schemeClr val="bg1">
                    <a:lumMod val="50000"/>
                  </a:schemeClr>
                </a:solidFill>
              </a:rPr>
            </a:br>
            <a:endParaRPr lang="en-US" dirty="0">
              <a:solidFill>
                <a:schemeClr val="bg1">
                  <a:lumMod val="50000"/>
                </a:schemeClr>
              </a:solidFill>
            </a:endParaRPr>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487424"/>
            <a:ext cx="8058150" cy="5065776"/>
          </a:xfrm>
        </p:spPr>
        <p:txBody>
          <a:bodyPr anchor="t">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solidFill>
                  <a:schemeClr val="bg1">
                    <a:lumMod val="50000"/>
                  </a:schemeClr>
                </a:solidFill>
                <a:latin typeface="Times New Roman"/>
                <a:cs typeface="Times New Roman"/>
                <a:sym typeface="Times New Roman"/>
              </a:rPr>
              <a:t>Administrative</a:t>
            </a:r>
          </a:p>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endParaRPr lang="en-US" sz="1400" spc="-1" dirty="0">
              <a:solidFill>
                <a:schemeClr val="bg1">
                  <a:lumMod val="50000"/>
                </a:schemeClr>
              </a:solidFill>
              <a:latin typeface="Times New Roman"/>
              <a:cs typeface="Times New Roman"/>
              <a:sym typeface="Times New Roman"/>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Agenda approval –  approved by unanimous consent (23 participants)</a:t>
            </a:r>
          </a:p>
          <a:p>
            <a:pPr lvl="1">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Upcoming Telecon dates, 10:00am</a:t>
            </a:r>
          </a:p>
          <a:p>
            <a:pPr marL="97155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Thursday 	Feb. 8</a:t>
            </a:r>
          </a:p>
          <a:p>
            <a:pPr marL="97155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Thursday 	Feb. 15</a:t>
            </a:r>
          </a:p>
          <a:p>
            <a:pPr marL="97155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Wednesday Feb. 28</a:t>
            </a:r>
          </a:p>
          <a:p>
            <a:pPr marL="97155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Thursday 	Mar. 7</a:t>
            </a:r>
          </a:p>
          <a:p>
            <a:pPr lvl="1">
              <a:defRPr sz="1500" spc="-1">
                <a:latin typeface="Arial"/>
                <a:ea typeface="Arial"/>
                <a:cs typeface="Arial"/>
                <a:sym typeface="Arial"/>
              </a:defRPr>
            </a:pPr>
            <a:endParaRPr lang="en-US" sz="1400" b="1" spc="-1" dirty="0">
              <a:solidFill>
                <a:schemeClr val="bg1">
                  <a:lumMod val="50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solidFill>
                  <a:schemeClr val="bg1">
                    <a:lumMod val="50000"/>
                  </a:schemeClr>
                </a:solidFill>
                <a:latin typeface="Times New Roman"/>
                <a:cs typeface="Times New Roman"/>
                <a:sym typeface="Times New Roman"/>
              </a:rPr>
              <a:t>Discussion</a:t>
            </a: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1">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Today’s Discussions:</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Initial D0.1 Document</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24/0229r0 – proposed outline for discussion</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24/222r1 – new submission</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Others?</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Motion #39 run on including 24/222r2 in D0.1 </a:t>
            </a:r>
          </a:p>
          <a:p>
            <a:pPr lvl="2">
              <a:buNone/>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 </a:t>
            </a: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solidFill>
                  <a:schemeClr val="bg1">
                    <a:lumMod val="50000"/>
                  </a:schemeClr>
                </a:solidFill>
                <a:latin typeface="Times New Roman" panose="02020603050405020304" pitchFamily="18" charset="0"/>
                <a:cs typeface="Times New Roman" panose="02020603050405020304" pitchFamily="18" charset="0"/>
                <a:sym typeface="Arial"/>
              </a:rPr>
              <a:t>Adjourn</a:t>
            </a:r>
            <a:endParaRPr lang="en-US" sz="1400" dirty="0">
              <a:solidFill>
                <a:schemeClr val="bg1">
                  <a:lumMod val="50000"/>
                </a:schemeClr>
              </a:solidFill>
            </a:endParaRPr>
          </a:p>
        </p:txBody>
      </p:sp>
    </p:spTree>
    <p:extLst>
      <p:ext uri="{BB962C8B-B14F-4D97-AF65-F5344CB8AC3E}">
        <p14:creationId xmlns:p14="http://schemas.microsoft.com/office/powerpoint/2010/main" val="4113849318"/>
      </p:ext>
    </p:extLst>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FB0235-AEAF-205F-4E72-FAF282379E35}"/>
              </a:ext>
            </a:extLst>
          </p:cNvPr>
          <p:cNvSpPr>
            <a:spLocks noGrp="1"/>
          </p:cNvSpPr>
          <p:nvPr>
            <p:ph type="title"/>
          </p:nvPr>
        </p:nvSpPr>
        <p:spPr/>
        <p:txBody>
          <a:bodyPr/>
          <a:lstStyle/>
          <a:p>
            <a:r>
              <a:rPr lang="en-US" dirty="0"/>
              <a:t>Motion # 39</a:t>
            </a:r>
          </a:p>
        </p:txBody>
      </p:sp>
      <p:sp>
        <p:nvSpPr>
          <p:cNvPr id="3" name="Content Placeholder 2">
            <a:extLst>
              <a:ext uri="{FF2B5EF4-FFF2-40B4-BE49-F238E27FC236}">
                <a16:creationId xmlns:a16="http://schemas.microsoft.com/office/drawing/2014/main" id="{5B21F962-D098-99CD-12EE-D561C0C5DBC6}"/>
              </a:ext>
            </a:extLst>
          </p:cNvPr>
          <p:cNvSpPr>
            <a:spLocks noGrp="1"/>
          </p:cNvSpPr>
          <p:nvPr>
            <p:ph idx="1"/>
          </p:nvPr>
        </p:nvSpPr>
        <p:spPr/>
        <p:txBody>
          <a:bodyPr/>
          <a:lstStyle/>
          <a:p>
            <a:pPr marL="0" indent="0">
              <a:buNone/>
            </a:pPr>
            <a:r>
              <a:rPr lang="en-US" sz="1350" dirty="0">
                <a:solidFill>
                  <a:schemeClr val="tx1"/>
                </a:solidFill>
                <a:sym typeface="Arial"/>
              </a:rPr>
              <a:t>The Technical Editor is instructed to add to Draft 0.1 the following submission:</a:t>
            </a:r>
            <a:endParaRPr lang="en-US" sz="1350" dirty="0">
              <a:solidFill>
                <a:srgbClr val="262626"/>
              </a:solidFill>
              <a:latin typeface="Helvetica Neue" panose="02000503000000020004" pitchFamily="2" charset="0"/>
            </a:endParaRPr>
          </a:p>
          <a:p>
            <a:r>
              <a:rPr lang="en-US" sz="1350" dirty="0">
                <a:solidFill>
                  <a:srgbClr val="262626"/>
                </a:solidFill>
                <a:latin typeface="Helvetica Neue" panose="02000503000000020004" pitchFamily="2" charset="0"/>
              </a:rPr>
              <a:t>11-24-0222r2</a:t>
            </a:r>
          </a:p>
          <a:p>
            <a:endParaRPr lang="en-US" sz="1350" dirty="0">
              <a:solidFill>
                <a:srgbClr val="262626"/>
              </a:solidFill>
              <a:latin typeface="Helvetica Neue" panose="02000503000000020004" pitchFamily="2" charset="0"/>
            </a:endParaRPr>
          </a:p>
          <a:p>
            <a:r>
              <a:rPr lang="en-US" sz="1350" dirty="0"/>
              <a:t>Mover:  Duncan Ho</a:t>
            </a:r>
          </a:p>
          <a:p>
            <a:r>
              <a:rPr lang="en-US" sz="1350" dirty="0"/>
              <a:t>Second:  Stephane Baron</a:t>
            </a:r>
          </a:p>
          <a:p>
            <a:endParaRPr lang="en-US" sz="1350" dirty="0"/>
          </a:p>
          <a:p>
            <a:r>
              <a:rPr lang="en-US" sz="1350" dirty="0">
                <a:solidFill>
                  <a:srgbClr val="262626"/>
                </a:solidFill>
                <a:latin typeface="Helvetica Neue" panose="02000503000000020004" pitchFamily="2" charset="0"/>
              </a:rPr>
              <a:t>The secretary to include in the minutes that the expectation is that additional editorial clarifications and corrections will be done before a release for comment collection.</a:t>
            </a:r>
            <a:r>
              <a:rPr lang="en-US" sz="1350" dirty="0"/>
              <a:t> </a:t>
            </a:r>
          </a:p>
          <a:p>
            <a:r>
              <a:rPr lang="en-US" sz="1350" strike="sngStrike" dirty="0"/>
              <a:t>Approved by unanimous consent</a:t>
            </a:r>
            <a:r>
              <a:rPr lang="en-US" sz="1350" dirty="0"/>
              <a:t>,  10 Yes,  3 No,  9 A, Motion passes (provisionally)</a:t>
            </a:r>
          </a:p>
        </p:txBody>
      </p:sp>
    </p:spTree>
    <p:extLst>
      <p:ext uri="{BB962C8B-B14F-4D97-AF65-F5344CB8AC3E}">
        <p14:creationId xmlns:p14="http://schemas.microsoft.com/office/powerpoint/2010/main" val="15926523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3A60627-1ECB-DA47-B9C7-75BD7DBED9F0}"/>
              </a:ext>
            </a:extLst>
          </p:cNvPr>
          <p:cNvSpPr>
            <a:spLocks noGrp="1"/>
          </p:cNvSpPr>
          <p:nvPr>
            <p:ph type="title"/>
          </p:nvPr>
        </p:nvSpPr>
        <p:spPr/>
        <p:txBody>
          <a:bodyPr/>
          <a:lstStyle/>
          <a:p>
            <a:r>
              <a:rPr lang="en-US" dirty="0"/>
              <a:t>Timeline</a:t>
            </a:r>
          </a:p>
        </p:txBody>
      </p:sp>
      <p:sp>
        <p:nvSpPr>
          <p:cNvPr id="4" name="Text Placeholder 3">
            <a:extLst>
              <a:ext uri="{FF2B5EF4-FFF2-40B4-BE49-F238E27FC236}">
                <a16:creationId xmlns:a16="http://schemas.microsoft.com/office/drawing/2014/main" id="{16685247-17BB-1747-8EE0-02714A250D97}"/>
              </a:ext>
            </a:extLst>
          </p:cNvPr>
          <p:cNvSpPr>
            <a:spLocks noGrp="1"/>
          </p:cNvSpPr>
          <p:nvPr>
            <p:ph type="body" idx="1"/>
          </p:nvPr>
        </p:nvSpPr>
        <p:spPr>
          <a:xfrm>
            <a:off x="685800" y="1751762"/>
            <a:ext cx="7770814" cy="3870664"/>
          </a:xfrm>
        </p:spPr>
        <p:txBody>
          <a:bodyPr>
            <a:normAutofit/>
          </a:bodyPr>
          <a:lstStyle/>
          <a:p>
            <a:r>
              <a:rPr lang="en-US" dirty="0"/>
              <a:t>TG use case start:			March 2021</a:t>
            </a:r>
          </a:p>
          <a:p>
            <a:r>
              <a:rPr lang="en-US" dirty="0"/>
              <a:t>Use case completion:			February 2022</a:t>
            </a:r>
          </a:p>
          <a:p>
            <a:r>
              <a:rPr lang="en-US" dirty="0"/>
              <a:t>Features identified:			September 2022</a:t>
            </a:r>
          </a:p>
          <a:p>
            <a:r>
              <a:rPr lang="en-US" dirty="0"/>
              <a:t>Comment collection:			</a:t>
            </a:r>
            <a:r>
              <a:rPr lang="en-US" dirty="0">
                <a:highlight>
                  <a:srgbClr val="FFFF00"/>
                </a:highlight>
              </a:rPr>
              <a:t>March 2024</a:t>
            </a:r>
          </a:p>
          <a:p>
            <a:r>
              <a:rPr lang="en-US" dirty="0"/>
              <a:t>LB initial:   				July 2024</a:t>
            </a:r>
            <a:endParaRPr lang="en-US" dirty="0">
              <a:solidFill>
                <a:srgbClr val="FF0000"/>
              </a:solidFill>
            </a:endParaRPr>
          </a:p>
          <a:p>
            <a:r>
              <a:rPr lang="en-US" dirty="0"/>
              <a:t>LB re-circ:  				December 2024 </a:t>
            </a:r>
          </a:p>
          <a:p>
            <a:r>
              <a:rPr lang="en-US" dirty="0"/>
              <a:t>Ballot Pool: 				January 2025</a:t>
            </a:r>
          </a:p>
          <a:p>
            <a:r>
              <a:rPr lang="en-US" dirty="0"/>
              <a:t>MDR: 				January 2025</a:t>
            </a:r>
          </a:p>
          <a:p>
            <a:r>
              <a:rPr lang="en-US" dirty="0"/>
              <a:t>SA ballot: 				May 2025</a:t>
            </a:r>
          </a:p>
          <a:p>
            <a:r>
              <a:rPr lang="en-US" dirty="0"/>
              <a:t>SA re-circ: 				July 2025</a:t>
            </a:r>
          </a:p>
          <a:p>
            <a:r>
              <a:rPr lang="en-US" dirty="0"/>
              <a:t>802.11/EC approval: 			January 2026</a:t>
            </a:r>
          </a:p>
          <a:p>
            <a:r>
              <a:rPr lang="en-US" dirty="0" err="1"/>
              <a:t>RevCom</a:t>
            </a:r>
            <a:r>
              <a:rPr lang="en-US" dirty="0"/>
              <a:t>/SASB approval: 		March 2026</a:t>
            </a:r>
          </a:p>
          <a:p>
            <a:endParaRPr lang="en-US" dirty="0"/>
          </a:p>
        </p:txBody>
      </p:sp>
    </p:spTree>
    <p:extLst>
      <p:ext uri="{BB962C8B-B14F-4D97-AF65-F5344CB8AC3E}">
        <p14:creationId xmlns:p14="http://schemas.microsoft.com/office/powerpoint/2010/main" val="23326625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Abstract</a:t>
            </a:r>
          </a:p>
        </p:txBody>
      </p:sp>
      <p:sp>
        <p:nvSpPr>
          <p:cNvPr id="59" name="CustomShape 2"/>
          <p:cNvSpPr txBox="1"/>
          <p:nvPr/>
        </p:nvSpPr>
        <p:spPr>
          <a:xfrm>
            <a:off x="685800" y="1981080"/>
            <a:ext cx="7771680" cy="130364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0920" indent="-340201" algn="ctr">
              <a:spcBef>
                <a:spcPts val="400"/>
              </a:spcBef>
              <a:defRPr sz="2400" b="1" spc="-1">
                <a:latin typeface="Times New Roman"/>
                <a:ea typeface="Times New Roman"/>
                <a:cs typeface="Times New Roman"/>
                <a:sym typeface="Times New Roman"/>
              </a:defRPr>
            </a:pPr>
            <a:r>
              <a:rPr dirty="0"/>
              <a:t>Agenda for:</a:t>
            </a:r>
          </a:p>
          <a:p>
            <a:pPr marL="340920" indent="-340201" algn="ctr">
              <a:spcBef>
                <a:spcPts val="400"/>
              </a:spcBef>
              <a:defRPr sz="2400" spc="-1">
                <a:latin typeface="Arial"/>
                <a:ea typeface="Arial"/>
                <a:cs typeface="Arial"/>
                <a:sym typeface="Arial"/>
              </a:defRPr>
            </a:pPr>
            <a:endParaRPr dirty="0"/>
          </a:p>
          <a:p>
            <a:pPr marL="340920" indent="-340201" algn="ctr">
              <a:spcBef>
                <a:spcPts val="400"/>
              </a:spcBef>
              <a:defRPr sz="2400" b="1" spc="-1">
                <a:latin typeface="Times New Roman"/>
                <a:ea typeface="Times New Roman"/>
                <a:cs typeface="Times New Roman"/>
                <a:sym typeface="Times New Roman"/>
              </a:defRPr>
            </a:pPr>
            <a:r>
              <a:rPr lang="en-US" dirty="0"/>
              <a:t>TGbi, March 7 Teleconference 2024</a:t>
            </a:r>
          </a:p>
        </p:txBody>
      </p:sp>
    </p:spTree>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EBDD9E-AB20-1649-8FA3-E10A5DC56526}"/>
              </a:ext>
            </a:extLst>
          </p:cNvPr>
          <p:cNvSpPr>
            <a:spLocks noGrp="1"/>
          </p:cNvSpPr>
          <p:nvPr>
            <p:ph type="title"/>
          </p:nvPr>
        </p:nvSpPr>
        <p:spPr/>
        <p:txBody>
          <a:bodyPr/>
          <a:lstStyle/>
          <a:p>
            <a:r>
              <a:rPr lang="en-US" dirty="0"/>
              <a:t>Organizing Plan</a:t>
            </a:r>
          </a:p>
        </p:txBody>
      </p:sp>
      <p:graphicFrame>
        <p:nvGraphicFramePr>
          <p:cNvPr id="4" name="Diagram 3">
            <a:extLst>
              <a:ext uri="{FF2B5EF4-FFF2-40B4-BE49-F238E27FC236}">
                <a16:creationId xmlns:a16="http://schemas.microsoft.com/office/drawing/2014/main" id="{CDD45EA2-6A75-1A4B-AD6E-94AAD70785CE}"/>
              </a:ext>
            </a:extLst>
          </p:cNvPr>
          <p:cNvGraphicFramePr/>
          <p:nvPr>
            <p:extLst>
              <p:ext uri="{D42A27DB-BD31-4B8C-83A1-F6EECF244321}">
                <p14:modId xmlns:p14="http://schemas.microsoft.com/office/powerpoint/2010/main" val="3284386206"/>
              </p:ext>
            </p:extLst>
          </p:nvPr>
        </p:nvGraphicFramePr>
        <p:xfrm>
          <a:off x="685800" y="1981080"/>
          <a:ext cx="7771680" cy="4114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27123767"/>
      </p:ext>
    </p:extLst>
  </p:cSld>
  <p:clrMapOvr>
    <a:masterClrMapping/>
  </p:clrMapOvr>
  <p:transition spd="med"/>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685800" y="972559"/>
            <a:ext cx="7771680" cy="49244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algn="ctr">
              <a:defRPr sz="3200" b="1" spc="-100">
                <a:latin typeface="Times New Roman"/>
                <a:ea typeface="Times New Roman"/>
                <a:cs typeface="Times New Roman"/>
                <a:sym typeface="Times New Roman"/>
              </a:defRPr>
            </a:lvl1pPr>
          </a:lstStyle>
          <a:p>
            <a:r>
              <a:rPr dirty="0"/>
              <a:t>Amendment Title</a:t>
            </a:r>
          </a:p>
        </p:txBody>
      </p:sp>
      <p:sp>
        <p:nvSpPr>
          <p:cNvPr id="87" name="TextShape 2"/>
          <p:cNvSpPr txBox="1"/>
          <p:nvPr/>
        </p:nvSpPr>
        <p:spPr>
          <a:xfrm>
            <a:off x="685800" y="1981079"/>
            <a:ext cx="7771680" cy="13849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180360" indent="-179999">
              <a:spcBef>
                <a:spcPts val="1100"/>
              </a:spcBef>
              <a:buClr>
                <a:srgbClr val="000000"/>
              </a:buClr>
              <a:buSzPct val="100000"/>
              <a:buFont typeface="Symbol"/>
              <a:buChar char="·"/>
              <a:defRPr spc="-1">
                <a:latin typeface="Times New Roman"/>
                <a:ea typeface="Times New Roman"/>
                <a:cs typeface="Times New Roman"/>
                <a:sym typeface="Times New Roman"/>
              </a:defRPr>
            </a:pPr>
            <a:r>
              <a:rPr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CustomShape 1"/>
          <p:cNvSpPr txBox="1"/>
          <p:nvPr/>
        </p:nvSpPr>
        <p:spPr>
          <a:xfrm>
            <a:off x="685800" y="2025031"/>
            <a:ext cx="7771680" cy="92405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p>
            <a:pPr algn="ctr">
              <a:defRPr sz="2700" b="1" spc="-1">
                <a:latin typeface="Times New Roman"/>
                <a:ea typeface="Times New Roman"/>
                <a:cs typeface="Times New Roman"/>
                <a:sym typeface="Times New Roman"/>
              </a:defRPr>
            </a:pPr>
            <a:r>
              <a:rPr dirty="0"/>
              <a:t>IEEE </a:t>
            </a:r>
            <a:r>
              <a:t>802.11 </a:t>
            </a:r>
            <a:br>
              <a:rPr dirty="0"/>
            </a:br>
            <a:r>
              <a:rPr lang="en-US" dirty="0"/>
              <a:t>Enhanced Data Privacy Task Group</a:t>
            </a:r>
            <a:endParaRPr dirty="0"/>
          </a:p>
        </p:txBody>
      </p:sp>
      <p:sp>
        <p:nvSpPr>
          <p:cNvPr id="62" name="CustomShape 2"/>
          <p:cNvSpPr txBox="1"/>
          <p:nvPr/>
        </p:nvSpPr>
        <p:spPr>
          <a:xfrm>
            <a:off x="1804023" y="3792987"/>
            <a:ext cx="6400084" cy="147805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algn="ctr">
              <a:spcBef>
                <a:spcPts val="400"/>
              </a:spcBef>
              <a:defRPr sz="2000" b="1" spc="-1">
                <a:latin typeface="Times New Roman"/>
                <a:ea typeface="Times New Roman"/>
                <a:cs typeface="Times New Roman"/>
                <a:sym typeface="Times New Roman"/>
              </a:defRPr>
            </a:pPr>
            <a:r>
              <a:rPr dirty="0"/>
              <a:t>Chair: Carol Ansley</a:t>
            </a:r>
            <a:endParaRPr lang="en-US" dirty="0"/>
          </a:p>
          <a:p>
            <a:pPr algn="ctr">
              <a:spcBef>
                <a:spcPts val="400"/>
              </a:spcBef>
              <a:defRPr sz="2000" b="1" spc="-1">
                <a:latin typeface="Times New Roman"/>
                <a:ea typeface="Times New Roman"/>
                <a:cs typeface="Times New Roman"/>
                <a:sym typeface="Times New Roman"/>
              </a:defRPr>
            </a:pPr>
            <a:r>
              <a:rPr lang="en-US" dirty="0"/>
              <a:t>Vice Chairs: Jerome Henry  Stephen McCann</a:t>
            </a:r>
          </a:p>
          <a:p>
            <a:pPr algn="ctr">
              <a:spcBef>
                <a:spcPts val="400"/>
              </a:spcBef>
              <a:defRPr sz="2000" b="1" spc="-1">
                <a:latin typeface="Times New Roman"/>
                <a:ea typeface="Times New Roman"/>
                <a:cs typeface="Times New Roman"/>
                <a:sym typeface="Times New Roman"/>
              </a:defRPr>
            </a:pPr>
            <a:r>
              <a:rPr lang="en-US" dirty="0"/>
              <a:t>Secretary: Stéphane Baron</a:t>
            </a:r>
          </a:p>
          <a:p>
            <a:pPr algn="ctr">
              <a:spcBef>
                <a:spcPts val="400"/>
              </a:spcBef>
              <a:defRPr sz="2000" b="1" spc="-1">
                <a:latin typeface="Times New Roman"/>
                <a:ea typeface="Times New Roman"/>
                <a:cs typeface="Times New Roman"/>
                <a:sym typeface="Times New Roman"/>
              </a:defRPr>
            </a:pPr>
            <a:r>
              <a:rPr lang="en-US" dirty="0"/>
              <a:t>Technical Editor: Po-Kai Huang</a:t>
            </a:r>
            <a:endParaRPr dirty="0"/>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Attendance, etc.</a:t>
            </a:r>
          </a:p>
        </p:txBody>
      </p:sp>
      <p:sp>
        <p:nvSpPr>
          <p:cNvPr id="70" name="CustomShape 2"/>
          <p:cNvSpPr txBox="1"/>
          <p:nvPr/>
        </p:nvSpPr>
        <p:spPr>
          <a:xfrm>
            <a:off x="685800" y="1981080"/>
            <a:ext cx="7771680" cy="178582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Sign in for attendance tracking</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 recordings</a:t>
            </a:r>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C105C3-03E1-7944-A6B9-3AD36234D136}"/>
              </a:ext>
            </a:extLst>
          </p:cNvPr>
          <p:cNvSpPr>
            <a:spLocks noGrp="1"/>
          </p:cNvSpPr>
          <p:nvPr>
            <p:ph type="title"/>
          </p:nvPr>
        </p:nvSpPr>
        <p:spPr>
          <a:xfrm>
            <a:off x="527050" y="679452"/>
            <a:ext cx="82296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5FAEE06-9B94-624D-B406-3AAB9CC0CFCC}"/>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3E354365-D54D-8443-8BCA-3592517F9F83}"/>
              </a:ext>
            </a:extLst>
          </p:cNvPr>
          <p:cNvSpPr/>
          <p:nvPr/>
        </p:nvSpPr>
        <p:spPr>
          <a:xfrm>
            <a:off x="695739" y="1441451"/>
            <a:ext cx="8130761" cy="4769960"/>
          </a:xfrm>
          <a:prstGeom prst="rect">
            <a:avLst/>
          </a:prstGeom>
        </p:spPr>
        <p:txBody>
          <a:bodyPr wrap="square">
            <a:spAutoFit/>
          </a:bodyPr>
          <a:lstStyle/>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shall</a:t>
            </a:r>
            <a:r>
              <a:rPr lang="en-US" altLang="en-US" sz="2133"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latin typeface="Calibri" panose="020F0502020204030204" pitchFamily="34" charset="0"/>
              <a:cs typeface="Calibri" panose="020F0502020204030204" pitchFamily="34" charset="0"/>
            </a:endParaRPr>
          </a:p>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should </a:t>
            </a:r>
            <a:r>
              <a:rPr lang="en-US" altLang="en-US" sz="2133"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algn="ctr" hangingPunct="1">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AB5DE7-22F7-C946-9CC1-3029D241F9C3}"/>
              </a:ext>
            </a:extLst>
          </p:cNvPr>
          <p:cNvSpPr>
            <a:spLocks noGrp="1"/>
          </p:cNvSpPr>
          <p:nvPr>
            <p:ph type="title"/>
          </p:nvPr>
        </p:nvSpPr>
        <p:spPr>
          <a:xfrm>
            <a:off x="457200" y="793859"/>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17915B75-ABFE-5744-BE60-6622034CB561}"/>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EBBB8EC7-0E82-4640-917B-3F3BF1FBE152}"/>
              </a:ext>
            </a:extLst>
          </p:cNvPr>
          <p:cNvSpPr/>
          <p:nvPr/>
        </p:nvSpPr>
        <p:spPr>
          <a:xfrm>
            <a:off x="325966" y="1361124"/>
            <a:ext cx="8492067" cy="4758162"/>
          </a:xfrm>
          <a:prstGeom prst="rect">
            <a:avLst/>
          </a:prstGeom>
        </p:spPr>
        <p:txBody>
          <a:bodyPr>
            <a:spAutoFit/>
          </a:bodyPr>
          <a:lstStyle/>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Cause an LOA to be submitted to the IEEE SA (patcom@ieee.org);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Provide the chair of this group with the identity of the holder(s) of any and all such claims as soon as possible;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Speak up now and respond to this Call for Potentially Essential Patents</a:t>
            </a:r>
          </a:p>
          <a:p>
            <a:pPr eaLnBrk="1" hangingPunct="1">
              <a:buClr>
                <a:srgbClr val="C00000"/>
              </a:buClr>
              <a:buSzPct val="150000"/>
              <a:defRPr/>
            </a:pPr>
            <a:endParaRPr lang="en-US" altLang="en-US" sz="2133" b="1" dirty="0">
              <a:latin typeface="Calibri" pitchFamily="34" charset="0"/>
              <a:cs typeface="Calibri" pitchFamily="34" charset="0"/>
            </a:endParaRPr>
          </a:p>
          <a:p>
            <a:pPr eaLnBrk="1" hangingPunct="1">
              <a:buClr>
                <a:srgbClr val="C00000"/>
              </a:buClr>
              <a:defRPr/>
            </a:pPr>
            <a:r>
              <a:rPr lang="en-US" altLang="en-US" sz="2133"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latin typeface="Calibri" pitchFamily="34" charset="0"/>
                <a:cs typeface="Calibri" pitchFamily="34" charset="0"/>
              </a:rPr>
            </a:br>
            <a:endParaRPr lang="en-US" altLang="en-US" sz="2133" b="1" dirty="0">
              <a:latin typeface="Calibri" pitchFamily="34" charset="0"/>
              <a:cs typeface="Calibri" pitchFamily="34" charset="0"/>
            </a:endParaRPr>
          </a:p>
          <a:p>
            <a:pPr eaLnBrk="1" hangingPunct="1">
              <a:lnSpc>
                <a:spcPct val="80000"/>
              </a:lnSpc>
              <a:buFont typeface="Monotype Sorts"/>
              <a:buNone/>
              <a:defRPr/>
            </a:pPr>
            <a:br>
              <a:rPr lang="en-US" altLang="en-US" sz="1600" b="1" dirty="0">
                <a:latin typeface="Calibri" panose="020F0502020204030204" pitchFamily="34" charset="0"/>
                <a:cs typeface="Calibri" panose="020F0502020204030204" pitchFamily="34" charset="0"/>
              </a:rPr>
            </a:br>
            <a:endParaRPr lang="en-US" altLang="en-US" sz="1600" b="1" dirty="0">
              <a:latin typeface="Calibri" panose="020F0502020204030204" pitchFamily="34" charset="0"/>
              <a:cs typeface="Calibri" panose="020F0502020204030204"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EBBF0A-BFAD-A642-BAE3-773626339CDF}"/>
              </a:ext>
            </a:extLst>
          </p:cNvPr>
          <p:cNvSpPr>
            <a:spLocks noGrp="1"/>
          </p:cNvSpPr>
          <p:nvPr>
            <p:ph type="title"/>
          </p:nvPr>
        </p:nvSpPr>
        <p:spPr>
          <a:xfrm>
            <a:off x="457200" y="823465"/>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C676C8D0-1266-AE41-B88C-A3A6E410606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D7066B3-C373-3943-905B-0FBFCFCF30A5}"/>
              </a:ext>
            </a:extLst>
          </p:cNvPr>
          <p:cNvSpPr/>
          <p:nvPr/>
        </p:nvSpPr>
        <p:spPr>
          <a:xfrm>
            <a:off x="340785" y="1679713"/>
            <a:ext cx="8229600" cy="4876720"/>
          </a:xfrm>
          <a:prstGeom prst="rect">
            <a:avLst/>
          </a:prstGeom>
        </p:spPr>
        <p:txBody>
          <a:bodyPr wrap="square">
            <a:spAutoFit/>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000" b="1" dirty="0">
                <a:cs typeface="Calibri" panose="020F0502020204030204" pitchFamily="34" charset="0"/>
              </a:rPr>
            </a:br>
            <a:endParaRPr lang="en-US" altLang="en-US" sz="2000" b="1" dirty="0">
              <a:cs typeface="Calibri" panose="020F0502020204030204"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FAC06-C33F-9D47-9667-CD149FEA8543}"/>
              </a:ext>
            </a:extLst>
          </p:cNvPr>
          <p:cNvSpPr>
            <a:spLocks noGrp="1"/>
          </p:cNvSpPr>
          <p:nvPr>
            <p:ph type="title"/>
          </p:nvPr>
        </p:nvSpPr>
        <p:spPr>
          <a:xfrm>
            <a:off x="457200" y="933448"/>
            <a:ext cx="8229600" cy="450851"/>
          </a:xfrm>
        </p:spPr>
        <p:txBody>
          <a:bodyPr>
            <a:normAutofit fontScale="90000"/>
          </a:bodyPr>
          <a:lstStyle/>
          <a:p>
            <a:pPr eaLnBrk="1" hangingPunct="1">
              <a:defRPr/>
            </a:pPr>
            <a:r>
              <a:rPr lang="en-US" altLang="en-US" dirty="0"/>
              <a:t>Other Guidelines for IEEE Working Group Meetings</a:t>
            </a:r>
            <a:endParaRPr lang="en-US" dirty="0"/>
          </a:p>
        </p:txBody>
      </p:sp>
      <p:sp>
        <p:nvSpPr>
          <p:cNvPr id="44035" name="Content Placeholder 2">
            <a:extLst>
              <a:ext uri="{FF2B5EF4-FFF2-40B4-BE49-F238E27FC236}">
                <a16:creationId xmlns:a16="http://schemas.microsoft.com/office/drawing/2014/main" id="{59A90F7C-51A8-1E42-AF9F-07D0680A9410}"/>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9105BAD5-204C-444F-9166-826846F75567}"/>
              </a:ext>
            </a:extLst>
          </p:cNvPr>
          <p:cNvSpPr>
            <a:spLocks noChangeArrowheads="1"/>
          </p:cNvSpPr>
          <p:nvPr/>
        </p:nvSpPr>
        <p:spPr bwMode="auto">
          <a:xfrm>
            <a:off x="763657" y="1753174"/>
            <a:ext cx="7692886" cy="4635756"/>
          </a:xfrm>
          <a:prstGeom prst="rect">
            <a:avLst/>
          </a:prstGeom>
          <a:noFill/>
          <a:ln>
            <a:noFill/>
          </a:ln>
        </p:spPr>
        <p:txBody>
          <a:bodyPr wrap="square">
            <a:spAutoFit/>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CustomShape 1"/>
          <p:cNvSpPr txBox="1"/>
          <p:nvPr/>
        </p:nvSpPr>
        <p:spPr>
          <a:xfrm>
            <a:off x="685800" y="916321"/>
            <a:ext cx="7771680" cy="5462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798" tIns="46798" rIns="46798" bIns="46798" anchor="ctr">
            <a:spAutoFit/>
          </a:bodyPr>
          <a:lstStyle>
            <a:lvl1pPr algn="ctr">
              <a:defRPr sz="3200" b="1" spc="-1">
                <a:latin typeface="Times New Roman"/>
                <a:ea typeface="Times New Roman"/>
                <a:cs typeface="Times New Roman"/>
                <a:sym typeface="Times New Roman"/>
              </a:defRPr>
            </a:lvl1pPr>
          </a:lstStyle>
          <a:p>
            <a:r>
              <a:t>Participation in IEEE 802 Meetings</a:t>
            </a:r>
          </a:p>
        </p:txBody>
      </p:sp>
      <p:sp>
        <p:nvSpPr>
          <p:cNvPr id="73" name="CustomShape 2"/>
          <p:cNvSpPr txBox="1"/>
          <p:nvPr/>
        </p:nvSpPr>
        <p:spPr>
          <a:xfrm>
            <a:off x="609480" y="1523880"/>
            <a:ext cx="7923959" cy="469578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18239" indent="-314278">
              <a:spcBef>
                <a:spcPts val="600"/>
              </a:spcBef>
              <a:defRPr sz="1600" b="1" spc="-1">
                <a:latin typeface="Times New Roman"/>
                <a:ea typeface="Times New Roman"/>
                <a:cs typeface="Times New Roman"/>
                <a:sym typeface="Times New Roman"/>
              </a:defRPr>
            </a:pPr>
            <a:r>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t>•     </a:t>
            </a:r>
            <a:r>
              <a:rPr i="0"/>
              <a:t>Participants in the IEEE standards development individual process shall act based on their qualifications and experience. (</a:t>
            </a:r>
            <a:r>
              <a:rPr i="0" u="sng">
                <a:solidFill>
                  <a:srgbClr val="0000FF"/>
                </a:solidFill>
                <a:uFill>
                  <a:solidFill>
                    <a:srgbClr val="0000FF"/>
                  </a:solidFill>
                </a:uFill>
                <a:hlinkClick r:id="rId2"/>
              </a:rPr>
              <a:t>https://standards.ieee.org/develop/policies/bylaws/sb_bylaws.pdf</a:t>
            </a:r>
            <a:r>
              <a:rPr i="0" u="sng">
                <a:solidFill>
                  <a:srgbClr val="CCCCFF"/>
                </a:solidFill>
              </a:rPr>
              <a:t> </a:t>
            </a:r>
            <a:r>
              <a:rPr i="0"/>
              <a:t>section 5.2.1)</a:t>
            </a:r>
          </a:p>
          <a:p>
            <a:pPr marL="318239" indent="-314278">
              <a:spcBef>
                <a:spcPts val="600"/>
              </a:spcBef>
              <a:defRPr sz="1400" b="1" spc="-1">
                <a:latin typeface="Times New Roman"/>
                <a:ea typeface="Times New Roman"/>
                <a:cs typeface="Times New Roman"/>
                <a:sym typeface="Times New Roman"/>
              </a:defRPr>
            </a:pPr>
            <a: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t>•    Participants shall not direct the actions or votes of any other member of an IEEE 802 Working Group or retaliate against any other member for their actions or votes within IEEE 802 Working Group meetings, see </a:t>
            </a:r>
            <a:r>
              <a:rPr u="sng">
                <a:solidFill>
                  <a:srgbClr val="0000FF"/>
                </a:solidFill>
                <a:uFill>
                  <a:solidFill>
                    <a:srgbClr val="0000FF"/>
                  </a:solidFill>
                </a:uFill>
                <a:hlinkClick r:id="rId3"/>
              </a:rPr>
              <a:t>https://standards.ieee.org/develop/policies/bylaws/sb_bylaws.pdf </a:t>
            </a:r>
            <a:r>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t>(Latest revision of IEEE 802 LMSC Working Group Policies and Procedures: </a:t>
            </a:r>
            <a:r>
              <a:rPr u="sng">
                <a:solidFill>
                  <a:srgbClr val="0000FF"/>
                </a:solidFill>
                <a:uFill>
                  <a:solidFill>
                    <a:srgbClr val="0000FF"/>
                  </a:solidFill>
                </a:uFill>
                <a:hlinkClick r:id="rId4"/>
              </a:rPr>
              <a:t>http://www.ieee802.org/devdocs.shtml</a:t>
            </a:r>
            <a:r>
              <a:t>)</a:t>
            </a:r>
          </a:p>
        </p:txBody>
      </p:sp>
    </p:spTree>
  </p:cSld>
  <p:clrMapOvr>
    <a:masterClrMapping/>
  </p:clrMapOvr>
  <p:transition spd="med"/>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A698706C92A7748BB4DBB0145059383" ma:contentTypeVersion="17" ma:contentTypeDescription="Create a new document." ma:contentTypeScope="" ma:versionID="82b5a58c0a2729454fcaaa0d77058303">
  <xsd:schema xmlns:xsd="http://www.w3.org/2001/XMLSchema" xmlns:xs="http://www.w3.org/2001/XMLSchema" xmlns:p="http://schemas.microsoft.com/office/2006/metadata/properties" xmlns:ns3="908447ad-0e39-4c9a-806d-269ba80c077c" xmlns:ns4="cf75f306-9659-4071-b15a-95b356b2205f" targetNamespace="http://schemas.microsoft.com/office/2006/metadata/properties" ma:root="true" ma:fieldsID="97a0af0eaf5cfb14c3a95cae742ff65f" ns3:_="" ns4:_="">
    <xsd:import namespace="908447ad-0e39-4c9a-806d-269ba80c077c"/>
    <xsd:import namespace="cf75f306-9659-4071-b15a-95b356b2205f"/>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DateTaken" minOccurs="0"/>
                <xsd:element ref="ns3:MediaLengthInSeconds" minOccurs="0"/>
                <xsd:element ref="ns3:_activity" minOccurs="0"/>
                <xsd:element ref="ns3:MediaServiceObjectDetectorVersions"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08447ad-0e39-4c9a-806d-269ba80c077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ServiceDateTaken" ma:index="19" nillable="true" ma:displayName="MediaServiceDateTaken" ma:hidden="true" ma:internalName="MediaServiceDateTake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_activity" ma:index="21" nillable="true" ma:displayName="_activity" ma:hidden="true" ma:internalName="_activity">
      <xsd:simpleType>
        <xsd:restriction base="dms:Note"/>
      </xsd:simple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element name="MediaServiceSystemTags" ma:index="23" nillable="true" ma:displayName="MediaServiceSystemTags" ma:hidden="true" ma:internalName="MediaServiceSystemTags" ma:readOnly="true">
      <xsd:simpleType>
        <xsd:restriction base="dms:Note"/>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f75f306-9659-4071-b15a-95b356b2205f"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activity xmlns="908447ad-0e39-4c9a-806d-269ba80c077c" xsi:nil="true"/>
  </documentManagement>
</p:properties>
</file>

<file path=customXml/itemProps1.xml><?xml version="1.0" encoding="utf-8"?>
<ds:datastoreItem xmlns:ds="http://schemas.openxmlformats.org/officeDocument/2006/customXml" ds:itemID="{78BA8DDB-1FAD-4EC3-9B87-DEEB5E47599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08447ad-0e39-4c9a-806d-269ba80c077c"/>
    <ds:schemaRef ds:uri="cf75f306-9659-4071-b15a-95b356b2205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FAE4A522-AFED-47CB-AC31-6D753E3D75AE}">
  <ds:schemaRefs>
    <ds:schemaRef ds:uri="http://schemas.microsoft.com/sharepoint/v3/contenttype/forms"/>
  </ds:schemaRefs>
</ds:datastoreItem>
</file>

<file path=customXml/itemProps3.xml><?xml version="1.0" encoding="utf-8"?>
<ds:datastoreItem xmlns:ds="http://schemas.openxmlformats.org/officeDocument/2006/customXml" ds:itemID="{6B1F172C-8804-4BAE-A967-6EE58C6EAADC}">
  <ds:schemaRefs>
    <ds:schemaRef ds:uri="http://purl.org/dc/terms/"/>
    <ds:schemaRef ds:uri="http://schemas.openxmlformats.org/package/2006/metadata/core-properties"/>
    <ds:schemaRef ds:uri="http://purl.org/dc/dcmitype/"/>
    <ds:schemaRef ds:uri="http://www.w3.org/XML/1998/namespace"/>
    <ds:schemaRef ds:uri="http://schemas.microsoft.com/office/2006/metadata/properties"/>
    <ds:schemaRef ds:uri="http://schemas.microsoft.com/office/2006/documentManagement/types"/>
    <ds:schemaRef ds:uri="http://purl.org/dc/elements/1.1/"/>
    <ds:schemaRef ds:uri="http://schemas.microsoft.com/office/infopath/2007/PartnerControls"/>
    <ds:schemaRef ds:uri="cf75f306-9659-4071-b15a-95b356b2205f"/>
    <ds:schemaRef ds:uri="908447ad-0e39-4c9a-806d-269ba80c077c"/>
  </ds:schemaRefs>
</ds:datastoreItem>
</file>

<file path=docProps/app.xml><?xml version="1.0" encoding="utf-8"?>
<Properties xmlns="http://schemas.openxmlformats.org/officeDocument/2006/extended-properties" xmlns:vt="http://schemas.openxmlformats.org/officeDocument/2006/docPropsVTypes">
  <Template/>
  <TotalTime>16355</TotalTime>
  <Words>2195</Words>
  <Application>Microsoft Office PowerPoint</Application>
  <PresentationFormat>On-screen Show (4:3)</PresentationFormat>
  <Paragraphs>226</Paragraphs>
  <Slides>21</Slides>
  <Notes>0</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21</vt:i4>
      </vt:variant>
    </vt:vector>
  </HeadingPairs>
  <TitlesOfParts>
    <vt:vector size="32" baseType="lpstr">
      <vt:lpstr>Arial</vt:lpstr>
      <vt:lpstr>Arial Unicode MS</vt:lpstr>
      <vt:lpstr>Calibri</vt:lpstr>
      <vt:lpstr>Helvetica</vt:lpstr>
      <vt:lpstr>Helvetica Neue</vt:lpstr>
      <vt:lpstr>Lucida Grande</vt:lpstr>
      <vt:lpstr>Monotype Sorts</vt:lpstr>
      <vt:lpstr>Montserrat</vt:lpstr>
      <vt:lpstr>Symbol</vt:lpstr>
      <vt:lpstr>Times New Roman</vt:lpstr>
      <vt:lpstr>Office Theme</vt:lpstr>
      <vt:lpstr>PowerPoint Presentation</vt:lpstr>
      <vt:lpstr>PowerPoint Presentation</vt:lpstr>
      <vt:lpstr>PowerPoint Presentation</vt:lpstr>
      <vt:lpstr>PowerPoint Presentation</vt:lpstr>
      <vt:lpstr>Participants have a duty to inform the IEEE</vt:lpstr>
      <vt:lpstr>Ways to inform IEEE</vt:lpstr>
      <vt:lpstr>Patent-related information</vt:lpstr>
      <vt:lpstr>Other Guidelines for IEEE Working Group Meetings</vt:lpstr>
      <vt:lpstr>PowerPoint Presentation</vt:lpstr>
      <vt:lpstr>IEEE-SA standards activities shall allow the fair &amp; equitable consideration of all viewpoints</vt:lpstr>
      <vt:lpstr>IEEE SA Policy and Rules Documents</vt:lpstr>
      <vt:lpstr>IEEE SA Copyright Policy</vt:lpstr>
      <vt:lpstr>IEEE SA Copyright Policy</vt:lpstr>
      <vt:lpstr>TGbi Agenda – March 7, 2024 </vt:lpstr>
      <vt:lpstr>TGbi Agenda – February 15, 2024 </vt:lpstr>
      <vt:lpstr>TGbi Agenda – February 07, 2024 </vt:lpstr>
      <vt:lpstr>TGbi Agenda – January 31, 2024 </vt:lpstr>
      <vt:lpstr>Motion # 39</vt:lpstr>
      <vt:lpstr>Timeline</vt:lpstr>
      <vt:lpstr>Organizing Plan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 Rosdahl</dc:creator>
  <cp:lastModifiedBy>Ansley, Carol (CCI-Atlanta)</cp:lastModifiedBy>
  <cp:revision>261</cp:revision>
  <dcterms:modified xsi:type="dcterms:W3CDTF">2024-03-07T15:27:50Z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0x010100BA698706C92A7748BB4DBB0145059383</vt:lpwstr>
  </property>
</Properties>
</file>