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6"/>
  </p:notesMasterIdLst>
  <p:handoutMasterIdLst>
    <p:handoutMasterId r:id="rId8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674" r:id="rId26"/>
    <p:sldId id="690" r:id="rId27"/>
    <p:sldId id="694" r:id="rId28"/>
    <p:sldId id="2568" r:id="rId29"/>
    <p:sldId id="2672" r:id="rId30"/>
    <p:sldId id="2671" r:id="rId31"/>
    <p:sldId id="679"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77" r:id="rId45"/>
    <p:sldId id="2678" r:id="rId46"/>
    <p:sldId id="2679" r:id="rId47"/>
    <p:sldId id="2659" r:id="rId48"/>
    <p:sldId id="2660" r:id="rId49"/>
    <p:sldId id="2661" r:id="rId50"/>
    <p:sldId id="2668" r:id="rId51"/>
    <p:sldId id="2680" r:id="rId52"/>
    <p:sldId id="2585" r:id="rId53"/>
    <p:sldId id="2666" r:id="rId54"/>
    <p:sldId id="2667" r:id="rId55"/>
    <p:sldId id="2682" r:id="rId56"/>
    <p:sldId id="2683" r:id="rId57"/>
    <p:sldId id="2684" r:id="rId58"/>
    <p:sldId id="2685" r:id="rId59"/>
    <p:sldId id="2686" r:id="rId60"/>
    <p:sldId id="2687" r:id="rId61"/>
    <p:sldId id="2688" r:id="rId62"/>
    <p:sldId id="2689" r:id="rId63"/>
    <p:sldId id="2651" r:id="rId64"/>
    <p:sldId id="2652" r:id="rId65"/>
    <p:sldId id="2655" r:id="rId66"/>
    <p:sldId id="2656" r:id="rId67"/>
    <p:sldId id="2657" r:id="rId68"/>
    <p:sldId id="2658" r:id="rId69"/>
    <p:sldId id="2552" r:id="rId70"/>
    <p:sldId id="315" r:id="rId71"/>
    <p:sldId id="312" r:id="rId72"/>
    <p:sldId id="318" r:id="rId73"/>
    <p:sldId id="472" r:id="rId74"/>
    <p:sldId id="473" r:id="rId75"/>
    <p:sldId id="474" r:id="rId76"/>
    <p:sldId id="480" r:id="rId77"/>
    <p:sldId id="259" r:id="rId78"/>
    <p:sldId id="260" r:id="rId79"/>
    <p:sldId id="261" r:id="rId80"/>
    <p:sldId id="2525" r:id="rId81"/>
    <p:sldId id="2555" r:id="rId82"/>
    <p:sldId id="2556" r:id="rId83"/>
    <p:sldId id="2557" r:id="rId84"/>
    <p:sldId id="2558" r:id="rId8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674"/>
          </p14:sldIdLst>
        </p14:section>
        <p14:section name="March 11th - March IEEE Plenary meeting" id="{DE843586-E506-4D30-A655-52B441F0114A}">
          <p14:sldIdLst>
            <p14:sldId id="690"/>
            <p14:sldId id="694"/>
            <p14:sldId id="2568"/>
            <p14:sldId id="2672"/>
            <p14:sldId id="2671"/>
            <p14:sldId id="679"/>
            <p14:sldId id="680"/>
          </p14:sldIdLst>
        </p14:section>
        <p14:section name="March 12th - March IEEE Plenary meeting" id="{D686ED55-D2EA-43E3-A87F-725BDBE41CF2}">
          <p14:sldIdLst>
            <p14:sldId id="2530"/>
            <p14:sldId id="2531"/>
            <p14:sldId id="2533"/>
            <p14:sldId id="2673"/>
            <p14:sldId id="2535"/>
          </p14:sldIdLst>
        </p14:section>
        <p14:section name="March 13th - March IEEE Plenary meeting" id="{8E838D38-B45C-442C-8603-25CE94919C41}">
          <p14:sldIdLst>
            <p14:sldId id="2536"/>
            <p14:sldId id="2537"/>
            <p14:sldId id="2551"/>
            <p14:sldId id="2527"/>
          </p14:sldIdLst>
        </p14:section>
        <p14:section name="March 14th AM2 - March IEEE Plenary meeting" id="{492F3795-E898-442D-B3B2-67D17FBA806D}">
          <p14:sldIdLst>
            <p14:sldId id="2675"/>
            <p14:sldId id="2676"/>
            <p14:sldId id="2677"/>
            <p14:sldId id="2678"/>
            <p14:sldId id="2679"/>
          </p14:sldIdLst>
        </p14:section>
        <p14:section name="March 14th PM1 - March IEEE Plenary meeting" id="{05B24CC9-B4F8-429C-BEB2-F768EEF9F95C}">
          <p14:sldIdLst>
            <p14:sldId id="2659"/>
            <p14:sldId id="2660"/>
            <p14:sldId id="2661"/>
            <p14:sldId id="2668"/>
            <p14:sldId id="2680"/>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E997D42-ECD7-4B04-A8E6-649743BE4426}"/>
    <pc:docChg chg="modSld modMainMaster">
      <pc:chgData name="Segev, Jonathan" userId="7c67a1b0-8725-4553-8055-0888dbcaef94" providerId="ADAL" clId="{DE997D42-ECD7-4B04-A8E6-649743BE4426}" dt="2024-05-07T21:33:10.186" v="7" actId="20577"/>
      <pc:docMkLst>
        <pc:docMk/>
      </pc:docMkLst>
      <pc:sldChg chg="modSp mod">
        <pc:chgData name="Segev, Jonathan" userId="7c67a1b0-8725-4553-8055-0888dbcaef94" providerId="ADAL" clId="{DE997D42-ECD7-4B04-A8E6-649743BE4426}" dt="2024-05-07T21:33:10.186" v="7" actId="20577"/>
        <pc:sldMkLst>
          <pc:docMk/>
          <pc:sldMk cId="0" sldId="256"/>
        </pc:sldMkLst>
        <pc:spChg chg="mod">
          <ac:chgData name="Segev, Jonathan" userId="7c67a1b0-8725-4553-8055-0888dbcaef94" providerId="ADAL" clId="{DE997D42-ECD7-4B04-A8E6-649743BE4426}" dt="2024-05-07T21:33:10.186" v="7" actId="20577"/>
          <ac:spMkLst>
            <pc:docMk/>
            <pc:sldMk cId="0" sldId="256"/>
            <ac:spMk id="3074" creationId="{00000000-0000-0000-0000-000000000000}"/>
          </ac:spMkLst>
        </pc:spChg>
      </pc:sldChg>
      <pc:sldMasterChg chg="modSp mod">
        <pc:chgData name="Segev, Jonathan" userId="7c67a1b0-8725-4553-8055-0888dbcaef94" providerId="ADAL" clId="{DE997D42-ECD7-4B04-A8E6-649743BE4426}" dt="2024-05-07T21:32:59.492" v="1" actId="6549"/>
        <pc:sldMasterMkLst>
          <pc:docMk/>
          <pc:sldMasterMk cId="0" sldId="2147483648"/>
        </pc:sldMasterMkLst>
        <pc:spChg chg="mod">
          <ac:chgData name="Segev, Jonathan" userId="7c67a1b0-8725-4553-8055-0888dbcaef94" providerId="ADAL" clId="{DE997D42-ECD7-4B04-A8E6-649743BE4426}" dt="2024-05-07T21:32:59.492" v="1"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percentStacked"/>
        <c:varyColors val="0"/>
        <c:ser>
          <c:idx val="0"/>
          <c:order val="0"/>
          <c:tx>
            <c:strRef>
              <c:f>Sheet1!$B$1</c:f>
              <c:strCache>
                <c:ptCount val="1"/>
                <c:pt idx="0">
                  <c:v>Resolved</c:v>
                </c:pt>
              </c:strCache>
            </c:strRef>
          </c:tx>
          <c:spPr>
            <a:solidFill>
              <a:schemeClr val="accent1"/>
            </a:solidFill>
            <a:ln>
              <a:noFill/>
            </a:ln>
            <a:effectLst/>
            <a:sp3d/>
          </c:spPr>
          <c:invertIfNegative val="0"/>
          <c:cat>
            <c:strRef>
              <c:f>Sheet1!$A$2:$A$4</c:f>
              <c:strCache>
                <c:ptCount val="3"/>
                <c:pt idx="0">
                  <c:v>Technical\General</c:v>
                </c:pt>
                <c:pt idx="1">
                  <c:v>Editorial</c:v>
                </c:pt>
                <c:pt idx="2">
                  <c:v>Total</c:v>
                </c:pt>
              </c:strCache>
            </c:strRef>
          </c:cat>
          <c:val>
            <c:numRef>
              <c:f>Sheet1!$B$2:$B$4</c:f>
              <c:numCache>
                <c:formatCode>General</c:formatCode>
                <c:ptCount val="3"/>
                <c:pt idx="0">
                  <c:v>109</c:v>
                </c:pt>
                <c:pt idx="1">
                  <c:v>207</c:v>
                </c:pt>
                <c:pt idx="2">
                  <c:v>316</c:v>
                </c:pt>
              </c:numCache>
            </c:numRef>
          </c:val>
          <c:extLst>
            <c:ext xmlns:c16="http://schemas.microsoft.com/office/drawing/2014/chart" uri="{C3380CC4-5D6E-409C-BE32-E72D297353CC}">
              <c16:uniqueId val="{00000000-AFCF-4713-B06B-4E9E4C0FBEC5}"/>
            </c:ext>
          </c:extLst>
        </c:ser>
        <c:ser>
          <c:idx val="1"/>
          <c:order val="1"/>
          <c:tx>
            <c:strRef>
              <c:f>Sheet1!$C$1</c:f>
              <c:strCache>
                <c:ptCount val="1"/>
                <c:pt idx="0">
                  <c:v>In process</c:v>
                </c:pt>
              </c:strCache>
            </c:strRef>
          </c:tx>
          <c:spPr>
            <a:solidFill>
              <a:srgbClr val="00B0F0"/>
            </a:solidFill>
            <a:ln>
              <a:noFill/>
            </a:ln>
            <a:effectLst/>
            <a:sp3d/>
          </c:spPr>
          <c:invertIfNegative val="0"/>
          <c:cat>
            <c:strRef>
              <c:f>Sheet1!$A$2:$A$4</c:f>
              <c:strCache>
                <c:ptCount val="3"/>
                <c:pt idx="0">
                  <c:v>Technical\General</c:v>
                </c:pt>
                <c:pt idx="1">
                  <c:v>Editorial</c:v>
                </c:pt>
                <c:pt idx="2">
                  <c:v>Total</c:v>
                </c:pt>
              </c:strCache>
            </c:strRef>
          </c:cat>
          <c:val>
            <c:numRef>
              <c:f>Sheet1!$C$2:$C$4</c:f>
              <c:numCache>
                <c:formatCode>General</c:formatCode>
                <c:ptCount val="3"/>
                <c:pt idx="0">
                  <c:v>8</c:v>
                </c:pt>
                <c:pt idx="1">
                  <c:v>0</c:v>
                </c:pt>
                <c:pt idx="2">
                  <c:v>8</c:v>
                </c:pt>
              </c:numCache>
            </c:numRef>
          </c:val>
          <c:extLst>
            <c:ext xmlns:c16="http://schemas.microsoft.com/office/drawing/2014/chart" uri="{C3380CC4-5D6E-409C-BE32-E72D297353CC}">
              <c16:uniqueId val="{00000001-AFCF-4713-B06B-4E9E4C0FBEC5}"/>
            </c:ext>
          </c:extLst>
        </c:ser>
        <c:ser>
          <c:idx val="2"/>
          <c:order val="2"/>
          <c:tx>
            <c:strRef>
              <c:f>Sheet1!$D$1</c:f>
              <c:strCache>
                <c:ptCount val="1"/>
                <c:pt idx="0">
                  <c:v>In development</c:v>
                </c:pt>
              </c:strCache>
            </c:strRef>
          </c:tx>
          <c:spPr>
            <a:solidFill>
              <a:srgbClr val="FF0000"/>
            </a:solidFill>
            <a:ln>
              <a:noFill/>
            </a:ln>
            <a:effectLst/>
            <a:sp3d/>
          </c:spPr>
          <c:invertIfNegative val="0"/>
          <c:cat>
            <c:strRef>
              <c:f>Sheet1!$A$2:$A$4</c:f>
              <c:strCache>
                <c:ptCount val="3"/>
                <c:pt idx="0">
                  <c:v>Technical\General</c:v>
                </c:pt>
                <c:pt idx="1">
                  <c:v>Editorial</c:v>
                </c:pt>
                <c:pt idx="2">
                  <c:v>Total</c:v>
                </c:pt>
              </c:strCache>
            </c:strRef>
          </c:cat>
          <c:val>
            <c:numRef>
              <c:f>Sheet1!$D$2:$D$4</c:f>
              <c:numCache>
                <c:formatCode>General</c:formatCode>
                <c:ptCount val="3"/>
                <c:pt idx="0">
                  <c:v>58</c:v>
                </c:pt>
                <c:pt idx="1">
                  <c:v>19</c:v>
                </c:pt>
                <c:pt idx="2">
                  <c:v>77</c:v>
                </c:pt>
              </c:numCache>
            </c:numRef>
          </c:val>
          <c:extLst>
            <c:ext xmlns:c16="http://schemas.microsoft.com/office/drawing/2014/chart" uri="{C3380CC4-5D6E-409C-BE32-E72D297353CC}">
              <c16:uniqueId val="{00000002-AFCF-4713-B06B-4E9E4C0FBEC5}"/>
            </c:ext>
          </c:extLst>
        </c:ser>
        <c:dLbls>
          <c:showLegendKey val="0"/>
          <c:showVal val="0"/>
          <c:showCatName val="0"/>
          <c:showSerName val="0"/>
          <c:showPercent val="0"/>
          <c:showBubbleSize val="0"/>
        </c:dLbls>
        <c:gapWidth val="150"/>
        <c:shape val="box"/>
        <c:axId val="1466172560"/>
        <c:axId val="1893339536"/>
        <c:axId val="0"/>
      </c:bar3DChart>
      <c:catAx>
        <c:axId val="1466172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93339536"/>
        <c:crosses val="autoZero"/>
        <c:auto val="1"/>
        <c:lblAlgn val="ctr"/>
        <c:lblOffset val="100"/>
        <c:noMultiLvlLbl val="0"/>
      </c:catAx>
      <c:valAx>
        <c:axId val="18933395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6617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LB279 Results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chemeClr val="accent6">
                <a:shade val="58000"/>
              </a:schemeClr>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401</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226</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163</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12</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9">
  <a:schemeClr val="accent6"/>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25501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21942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64</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82</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571542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26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PE85XZ"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2024-05-07</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progress and current of LB279 completion (15 min) </a:t>
            </a:r>
          </a:p>
          <a:p>
            <a:pPr algn="just">
              <a:spcBef>
                <a:spcPct val="20000"/>
              </a:spcBef>
              <a:buFontTx/>
              <a:buChar char="•"/>
            </a:pPr>
            <a:r>
              <a:rPr lang="en-US" sz="1800" b="0" dirty="0"/>
              <a:t>Continue LB279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dirty="0"/>
              <a:t>Consider LB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37648802"/>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extLst>
                  <a:ext uri="{0D108BD9-81ED-4DB2-BD59-A6C34878D82A}">
                    <a16:rowId xmlns:a16="http://schemas.microsoft.com/office/drawing/2014/main" val="2037088717"/>
                  </a:ext>
                </a:extLst>
              </a:tr>
              <a:tr h="0">
                <a:tc>
                  <a:txBody>
                    <a:bodyPr/>
                    <a:lstStyle/>
                    <a:p>
                      <a:r>
                        <a:rPr lang="en-US" sz="1400" dirty="0"/>
                        <a:t>11-24-288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 (11)</a:t>
                      </a: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2783366"/>
              </p:ext>
            </p:extLst>
          </p:nvPr>
        </p:nvGraphicFramePr>
        <p:xfrm>
          <a:off x="907229" y="1265032"/>
          <a:ext cx="10475382" cy="3078320"/>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3448193832"/>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(4)</a:t>
                      </a:r>
                    </a:p>
                  </a:txBody>
                  <a:tcPr marT="45712" marB="45712"/>
                </a:tc>
                <a:extLst>
                  <a:ext uri="{0D108BD9-81ED-4DB2-BD59-A6C34878D82A}">
                    <a16:rowId xmlns:a16="http://schemas.microsoft.com/office/drawing/2014/main" val="1051882403"/>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(~10)</a:t>
                      </a:r>
                    </a:p>
                  </a:txBody>
                  <a:tcPr marT="45712" marB="45712"/>
                </a:tc>
                <a:extLst>
                  <a:ext uri="{0D108BD9-81ED-4DB2-BD59-A6C34878D82A}">
                    <a16:rowId xmlns:a16="http://schemas.microsoft.com/office/drawing/2014/main" val="2073651266"/>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 (3)</a:t>
                      </a:r>
                    </a:p>
                  </a:txBody>
                  <a:tcPr marT="45712" marB="45712"/>
                </a:tc>
                <a:extLst>
                  <a:ext uri="{0D108BD9-81ED-4DB2-BD59-A6C34878D82A}">
                    <a16:rowId xmlns:a16="http://schemas.microsoft.com/office/drawing/2014/main" val="1638115192"/>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 (18)</a:t>
                      </a:r>
                    </a:p>
                  </a:txBody>
                  <a:tcPr marT="45712" marB="45712"/>
                </a:tc>
                <a:extLst>
                  <a:ext uri="{0D108BD9-81ED-4DB2-BD59-A6C34878D82A}">
                    <a16:rowId xmlns:a16="http://schemas.microsoft.com/office/drawing/2014/main" val="4108430742"/>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 (17)</a:t>
                      </a:r>
                    </a:p>
                  </a:txBody>
                  <a:tcPr marT="45712" marB="45712"/>
                </a:tc>
                <a:extLst>
                  <a:ext uri="{0D108BD9-81ED-4DB2-BD59-A6C34878D82A}">
                    <a16:rowId xmlns:a16="http://schemas.microsoft.com/office/drawing/2014/main" val="2502555680"/>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(2)</a:t>
                      </a:r>
                    </a:p>
                  </a:txBody>
                  <a:tcPr marT="45712" marB="45712"/>
                </a:tc>
                <a:extLst>
                  <a:ext uri="{0D108BD9-81ED-4DB2-BD59-A6C34878D82A}">
                    <a16:rowId xmlns:a16="http://schemas.microsoft.com/office/drawing/2014/main" val="198210066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5658127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9742077"/>
                  </a:ext>
                </a:extLst>
              </a:tr>
            </a:tbl>
          </a:graphicData>
        </a:graphic>
      </p:graphicFrame>
    </p:spTree>
    <p:extLst>
      <p:ext uri="{BB962C8B-B14F-4D97-AF65-F5344CB8AC3E}">
        <p14:creationId xmlns:p14="http://schemas.microsoft.com/office/powerpoint/2010/main" val="70684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LB279 status and CID assignment (10 min) – Editor.</a:t>
            </a:r>
          </a:p>
          <a:p>
            <a:pPr algn="just">
              <a:spcBef>
                <a:spcPct val="20000"/>
              </a:spcBef>
              <a:buFontTx/>
              <a:buChar char="•"/>
            </a:pPr>
            <a:r>
              <a:rPr lang="en-US" sz="1600" b="0" dirty="0"/>
              <a:t>Continue CR per CR submissions (as time permits)</a:t>
            </a:r>
          </a:p>
          <a:p>
            <a:pPr algn="just">
              <a:spcBef>
                <a:spcPct val="20000"/>
              </a:spcBef>
              <a:buFontTx/>
              <a:buChar char="•"/>
            </a:pPr>
            <a:r>
              <a:rPr lang="en-US" sz="1600" b="0" dirty="0"/>
              <a:t>Conduct CR as a group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2994938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dirty="0"/>
                        <a:t>11-24-013</a:t>
                      </a:r>
                    </a:p>
                  </a:txBody>
                  <a:tcPr marT="45712" marB="45712"/>
                </a:tc>
                <a:tc>
                  <a:txBody>
                    <a:bodyPr/>
                    <a:lstStyle/>
                    <a:p>
                      <a:r>
                        <a:rPr lang="en-US" sz="1400" dirty="0"/>
                        <a:t>Roy Want</a:t>
                      </a:r>
                    </a:p>
                  </a:txBody>
                  <a:tcPr marT="45712" marB="45712"/>
                </a:tc>
                <a:tc>
                  <a:txBody>
                    <a:bodyPr/>
                    <a:lstStyle/>
                    <a:p>
                      <a:r>
                        <a:rPr lang="en-US" sz="1400" dirty="0"/>
                        <a:t>LB279 CR data base</a:t>
                      </a:r>
                    </a:p>
                  </a:txBody>
                  <a:tcPr marT="45712" marB="45712"/>
                </a:tc>
                <a:tc>
                  <a:txBody>
                    <a:bodyPr/>
                    <a:lstStyle/>
                    <a:p>
                      <a:r>
                        <a:rPr lang="en-US" sz="1400" dirty="0"/>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152392">
                <a:tc>
                  <a:txBody>
                    <a:bodyPr/>
                    <a:lstStyle/>
                    <a:p>
                      <a:r>
                        <a:rPr lang="en-US" sz="1400" kern="1200" dirty="0">
                          <a:solidFill>
                            <a:schemeClr val="dk1"/>
                          </a:solidFill>
                          <a:latin typeface="+mn-lt"/>
                          <a:ea typeface="+mn-ea"/>
                          <a:cs typeface="+mn-cs"/>
                        </a:rPr>
                        <a:t>11-24-285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5</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11-24-0278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for CID 1016</a:t>
                      </a:r>
                    </a:p>
                  </a:txBody>
                  <a:tcPr marT="45712" marB="45712"/>
                </a:tc>
                <a:tc>
                  <a:txBody>
                    <a:bodyPr/>
                    <a:lstStyle/>
                    <a:p>
                      <a:r>
                        <a:rPr lang="en-US" sz="1400" kern="1200" dirty="0">
                          <a:solidFill>
                            <a:schemeClr val="dk1"/>
                          </a:solidFill>
                          <a:latin typeface="+mn-lt"/>
                          <a:ea typeface="+mn-ea"/>
                          <a:cs typeface="+mn-cs"/>
                        </a:rPr>
                        <a:t>CR </a:t>
                      </a:r>
                    </a:p>
                  </a:txBody>
                  <a:tcPr marT="45712" marB="45712"/>
                </a:tc>
                <a:tc>
                  <a:txBody>
                    <a:bodyPr/>
                    <a:lstStyle/>
                    <a:p>
                      <a:r>
                        <a:rPr lang="en-US" sz="1400" dirty="0"/>
                        <a:t>15min </a:t>
                      </a:r>
                    </a:p>
                  </a:txBody>
                  <a:tcPr marT="45712" marB="45712"/>
                </a:tc>
                <a:extLst>
                  <a:ext uri="{0D108BD9-81ED-4DB2-BD59-A6C34878D82A}">
                    <a16:rowId xmlns:a16="http://schemas.microsoft.com/office/drawing/2014/main" val="3066023250"/>
                  </a:ext>
                </a:extLst>
              </a:tr>
              <a:tr h="0">
                <a:tc>
                  <a:txBody>
                    <a:bodyPr/>
                    <a:lstStyle/>
                    <a:p>
                      <a:r>
                        <a:rPr lang="en-US" sz="1400" dirty="0"/>
                        <a:t>11-24-0288</a:t>
                      </a:r>
                    </a:p>
                  </a:txBody>
                  <a:tcPr marT="45712" marB="45712"/>
                </a:tc>
                <a:tc>
                  <a:txBody>
                    <a:bodyPr/>
                    <a:lstStyle/>
                    <a:p>
                      <a:r>
                        <a:rPr lang="en-US" sz="1400" dirty="0"/>
                        <a:t>Stephan Sand</a:t>
                      </a:r>
                    </a:p>
                  </a:txBody>
                  <a:tcPr marT="45712" marB="45712"/>
                </a:tc>
                <a:tc>
                  <a:txBody>
                    <a:bodyPr/>
                    <a:lstStyle/>
                    <a:p>
                      <a:r>
                        <a:rPr lang="en-US" sz="1400" dirty="0"/>
                        <a:t>LB279 comment resolutions for measurement sounding phase of TB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35min</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279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LB279 coming out of the Nov. meeting, results: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94.8% approval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T/G/E 163/12/226 </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Progress since the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Group met for 7 times.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LB 279 status: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109 Technical and General CIDs.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207 Editorial CIDs.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35230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LB279 Status</a:t>
            </a:r>
          </a:p>
        </p:txBody>
      </p:sp>
      <p:sp>
        <p:nvSpPr>
          <p:cNvPr id="4098" name="Rectangle 2"/>
          <p:cNvSpPr>
            <a:spLocks noGrp="1" noChangeArrowheads="1"/>
          </p:cNvSpPr>
          <p:nvPr>
            <p:ph idx="1"/>
          </p:nvPr>
        </p:nvSpPr>
        <p:spPr>
          <a:xfrm>
            <a:off x="191344" y="1348136"/>
            <a:ext cx="7128792" cy="251243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this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 LB279 comment resolution to the extend possible.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Evaluate expected progress and project timelines going forward.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Generate a new draft.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9" name="Chart 8">
            <a:extLst>
              <a:ext uri="{FF2B5EF4-FFF2-40B4-BE49-F238E27FC236}">
                <a16:creationId xmlns:a16="http://schemas.microsoft.com/office/drawing/2014/main" id="{8B8D330B-610B-1444-33AC-79C6B2DD1C03}"/>
              </a:ext>
            </a:extLst>
          </p:cNvPr>
          <p:cNvGraphicFramePr/>
          <p:nvPr>
            <p:extLst>
              <p:ext uri="{D42A27DB-BD31-4B8C-83A1-F6EECF244321}">
                <p14:modId xmlns:p14="http://schemas.microsoft.com/office/powerpoint/2010/main" val="265178203"/>
              </p:ext>
            </p:extLst>
          </p:nvPr>
        </p:nvGraphicFramePr>
        <p:xfrm>
          <a:off x="7143757" y="3717033"/>
          <a:ext cx="5048243" cy="28803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1644090653"/>
              </p:ext>
            </p:extLst>
          </p:nvPr>
        </p:nvGraphicFramePr>
        <p:xfrm>
          <a:off x="7608168" y="1198045"/>
          <a:ext cx="3801904" cy="25189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5737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Motion telecon minute running Jan. to March. </a:t>
            </a:r>
          </a:p>
          <a:p>
            <a:pPr algn="just">
              <a:spcBef>
                <a:spcPct val="20000"/>
              </a:spcBef>
              <a:buFontTx/>
              <a:buChar char="•"/>
            </a:pPr>
            <a:r>
              <a:rPr lang="en-US" sz="1600" b="0" dirty="0"/>
              <a:t>CID resolution status (5min - Roy)</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12</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96657952"/>
              </p:ext>
            </p:extLst>
          </p:nvPr>
        </p:nvGraphicFramePr>
        <p:xfrm>
          <a:off x="914401" y="1260086"/>
          <a:ext cx="10460566" cy="310881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a:p>
                  </a:txBody>
                  <a:tcPr marT="45712" marB="45712"/>
                </a:tc>
                <a:extLst>
                  <a:ext uri="{0D108BD9-81ED-4DB2-BD59-A6C34878D82A}">
                    <a16:rowId xmlns:a16="http://schemas.microsoft.com/office/drawing/2014/main" val="10008"/>
                  </a:ext>
                </a:extLst>
              </a:tr>
              <a:tr h="0">
                <a:tc>
                  <a:txBody>
                    <a:bodyPr/>
                    <a:lstStyle/>
                    <a:p>
                      <a:r>
                        <a:rPr lang="en-US" sz="1400" dirty="0"/>
                        <a:t>11-24-295</a:t>
                      </a:r>
                    </a:p>
                  </a:txBody>
                  <a:tcPr marT="45712" marB="45712"/>
                </a:tc>
                <a:tc>
                  <a:txBody>
                    <a:bodyPr/>
                    <a:lstStyle/>
                    <a:p>
                      <a:r>
                        <a:rPr lang="en-US" sz="1400" dirty="0"/>
                        <a:t>Jonathan Segev</a:t>
                      </a:r>
                    </a:p>
                  </a:txBody>
                  <a:tcPr marT="45712" marB="45712"/>
                </a:tc>
                <a:tc>
                  <a:txBody>
                    <a:bodyPr/>
                    <a:lstStyle/>
                    <a:p>
                      <a:r>
                        <a:rPr lang="en-US" sz="1400" dirty="0"/>
                        <a:t>LB279 CID 1050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15 min (follow up)</a:t>
                      </a:r>
                    </a:p>
                  </a:txBody>
                  <a:tcPr marT="45712" marB="45712"/>
                </a:tc>
                <a:extLst>
                  <a:ext uri="{0D108BD9-81ED-4DB2-BD59-A6C34878D82A}">
                    <a16:rowId xmlns:a16="http://schemas.microsoft.com/office/drawing/2014/main" val="3868341811"/>
                  </a:ext>
                </a:extLst>
              </a:tr>
              <a:tr h="0">
                <a:tc>
                  <a:txBody>
                    <a:bodyPr/>
                    <a:lstStyle/>
                    <a:p>
                      <a:r>
                        <a:rPr lang="en-US" sz="1400" dirty="0"/>
                        <a:t>11-24-422</a:t>
                      </a:r>
                    </a:p>
                  </a:txBody>
                  <a:tcPr marT="45712" marB="45712"/>
                </a:tc>
                <a:tc>
                  <a:txBody>
                    <a:bodyPr/>
                    <a:lstStyle/>
                    <a:p>
                      <a:r>
                        <a:rPr lang="en-US" sz="1400" dirty="0"/>
                        <a:t>Ali Raissinia</a:t>
                      </a:r>
                    </a:p>
                  </a:txBody>
                  <a:tcPr marT="45712" marB="45712"/>
                </a:tc>
                <a:tc>
                  <a:txBody>
                    <a:bodyPr/>
                    <a:lstStyle/>
                    <a:p>
                      <a:r>
                        <a:rPr lang="en-US" sz="1400" dirty="0"/>
                        <a:t>LB279 Comment Resolution for CIDs in sec-11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45min (1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11-24-271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comment resolution CID 1163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Follow up (15min)</a:t>
                      </a:r>
                    </a:p>
                  </a:txBody>
                  <a:tcPr marT="45712" marB="45712"/>
                </a:tc>
                <a:extLst>
                  <a:ext uri="{0D108BD9-81ED-4DB2-BD59-A6C34878D82A}">
                    <a16:rowId xmlns:a16="http://schemas.microsoft.com/office/drawing/2014/main" val="3274405180"/>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1</a:t>
                      </a:r>
                      <a:r>
                        <a:rPr lang="en-US" sz="1400" kern="1200" baseline="30000" dirty="0">
                          <a:solidFill>
                            <a:schemeClr val="dk1"/>
                          </a:solidFill>
                          <a:latin typeface="+mn-lt"/>
                          <a:ea typeface="+mn-ea"/>
                          <a:cs typeface="+mn-cs"/>
                        </a:rPr>
                        <a:t>st</a:t>
                      </a:r>
                      <a:r>
                        <a:rPr lang="en-US" sz="1400" kern="1200" dirty="0">
                          <a:solidFill>
                            <a:schemeClr val="dk1"/>
                          </a:solidFill>
                          <a:latin typeface="+mn-lt"/>
                          <a:ea typeface="+mn-ea"/>
                          <a:cs typeface="+mn-cs"/>
                        </a:rPr>
                        <a:t> time (55min) as time permits</a:t>
                      </a:r>
                    </a:p>
                  </a:txBody>
                  <a:tcPr marT="45712" marB="45712"/>
                </a:tc>
                <a:extLst>
                  <a:ext uri="{0D108BD9-81ED-4DB2-BD59-A6C34878D82A}">
                    <a16:rowId xmlns:a16="http://schemas.microsoft.com/office/drawing/2014/main" val="3119161930"/>
                  </a:ext>
                </a:extLst>
              </a:tr>
              <a:tr h="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73199348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LB279 completion status (5min – Roy)</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time permits)</a:t>
            </a:r>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3181160"/>
              </p:ext>
            </p:extLst>
          </p:nvPr>
        </p:nvGraphicFramePr>
        <p:xfrm>
          <a:off x="914401" y="1260086"/>
          <a:ext cx="10460566" cy="36879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11-24-596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LB279-editorial-comment-resolution-part2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7 min </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11-24-597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LB279-technical-comments-recognized-as-editorials-by-tgbk</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8 min </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11-24-506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55 min</a:t>
                      </a:r>
                    </a:p>
                  </a:txBody>
                  <a:tcPr marT="45712" marB="45712"/>
                </a:tc>
                <a:extLst>
                  <a:ext uri="{0D108BD9-81ED-4DB2-BD59-A6C34878D82A}">
                    <a16:rowId xmlns:a16="http://schemas.microsoft.com/office/drawing/2014/main" val="2568658642"/>
                  </a:ext>
                </a:extLst>
              </a:tr>
              <a:tr h="0">
                <a:tc>
                  <a:txBody>
                    <a:bodyPr/>
                    <a:lstStyle/>
                    <a:p>
                      <a:r>
                        <a:rPr lang="en-US" sz="1400" kern="1200" dirty="0">
                          <a:solidFill>
                            <a:schemeClr val="dk1"/>
                          </a:solidFill>
                          <a:latin typeface="+mn-lt"/>
                          <a:ea typeface="+mn-ea"/>
                          <a:cs typeface="+mn-cs"/>
                        </a:rPr>
                        <a:t>11-24-570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B279 Comment Resolution for clause 36.3.4.1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1556544358"/>
                  </a:ext>
                </a:extLst>
              </a:tr>
              <a:tr h="0">
                <a:tc>
                  <a:txBody>
                    <a:bodyPr/>
                    <a:lstStyle/>
                    <a:p>
                      <a:r>
                        <a:rPr lang="en-US" sz="1400" kern="1200" dirty="0">
                          <a:solidFill>
                            <a:schemeClr val="dk1"/>
                          </a:solidFill>
                          <a:latin typeface="+mn-lt"/>
                          <a:ea typeface="+mn-ea"/>
                          <a:cs typeface="+mn-cs"/>
                        </a:rPr>
                        <a:t>11-24-580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CIDs in 11.21.6.4.3.1</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C0C0C0"/>
                          </a:highlight>
                          <a:latin typeface="+mn-lt"/>
                          <a:ea typeface="+mn-ea"/>
                          <a:cs typeface="+mn-cs"/>
                        </a:rPr>
                        <a:t>(~10)</a:t>
                      </a:r>
                    </a:p>
                  </a:txBody>
                  <a:tcPr marT="45712" marB="45712"/>
                </a:tc>
                <a:tc>
                  <a:txBody>
                    <a:bodyPr/>
                    <a:lstStyle/>
                    <a:p>
                      <a:r>
                        <a:rPr lang="en-US" dirty="0"/>
                        <a:t>25min</a:t>
                      </a:r>
                    </a:p>
                  </a:txBody>
                  <a:tcPr marT="45712" marB="45712"/>
                </a:tc>
                <a:extLst>
                  <a:ext uri="{0D108BD9-81ED-4DB2-BD59-A6C34878D82A}">
                    <a16:rowId xmlns:a16="http://schemas.microsoft.com/office/drawing/2014/main" val="2645395989"/>
                  </a:ext>
                </a:extLst>
              </a:tr>
              <a:tr h="0">
                <a:tc>
                  <a:txBody>
                    <a:bodyPr/>
                    <a:lstStyle/>
                    <a:p>
                      <a:r>
                        <a:rPr lang="en-US" sz="1400" kern="1200" dirty="0">
                          <a:solidFill>
                            <a:schemeClr val="dk1"/>
                          </a:solidFill>
                          <a:latin typeface="+mn-lt"/>
                          <a:ea typeface="+mn-ea"/>
                          <a:cs typeface="+mn-cs"/>
                        </a:rPr>
                        <a:t>11-24-232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1169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600" dirty="0"/>
                        <a:t>15 min</a:t>
                      </a:r>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2024 IEEE 802.11 meeting week, and teleconferences running between the March and May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8471281"/>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11-24-0232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LB279 CR for CID 1363, 1029, 1124, 1391, 1169 </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Rescheduled to PM1</a:t>
                      </a:r>
                    </a:p>
                  </a:txBody>
                  <a:tcPr marT="45712" marB="45712"/>
                </a:tc>
                <a:extLst>
                  <a:ext uri="{0D108BD9-81ED-4DB2-BD59-A6C34878D82A}">
                    <a16:rowId xmlns:a16="http://schemas.microsoft.com/office/drawing/2014/main" val="3868341811"/>
                  </a:ext>
                </a:extLst>
              </a:tr>
              <a:tr h="0">
                <a:tc>
                  <a:txBody>
                    <a:bodyPr/>
                    <a:lstStyle/>
                    <a:p>
                      <a:r>
                        <a:rPr lang="en-US" sz="1400" dirty="0"/>
                        <a:t>11-24-607</a:t>
                      </a:r>
                    </a:p>
                  </a:txBody>
                  <a:tcPr marT="45712" marB="45712"/>
                </a:tc>
                <a:tc>
                  <a:txBody>
                    <a:bodyPr/>
                    <a:lstStyle/>
                    <a:p>
                      <a:r>
                        <a:rPr lang="en-US" sz="1400" dirty="0"/>
                        <a:t>Roy Want</a:t>
                      </a:r>
                    </a:p>
                  </a:txBody>
                  <a:tcPr marT="45712" marB="45712"/>
                </a:tc>
                <a:tc>
                  <a:txBody>
                    <a:bodyPr/>
                    <a:lstStyle/>
                    <a:p>
                      <a:r>
                        <a:rPr lang="en-US" sz="1400" dirty="0"/>
                        <a:t>Updated editorial CID resolutions</a:t>
                      </a:r>
                    </a:p>
                  </a:txBody>
                  <a:tcPr marT="45712" marB="45712"/>
                </a:tc>
                <a:tc>
                  <a:txBody>
                    <a:bodyPr/>
                    <a:lstStyle/>
                    <a:p>
                      <a:r>
                        <a:rPr lang="en-US" sz="1400" dirty="0"/>
                        <a:t>CR (11)</a:t>
                      </a:r>
                    </a:p>
                  </a:txBody>
                  <a:tcPr marT="45712" marB="45712"/>
                </a:tc>
                <a:tc>
                  <a:txBody>
                    <a:bodyPr/>
                    <a:lstStyle/>
                    <a:p>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11-24-574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LB279 Comment Resolution EHT MAC/PHY Part 6</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(4)</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9606479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83200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4693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needed)</a:t>
            </a:r>
          </a:p>
          <a:p>
            <a:pPr algn="just">
              <a:spcBef>
                <a:spcPct val="20000"/>
              </a:spcBef>
              <a:buFontTx/>
              <a:buChar char="•"/>
            </a:pPr>
            <a:r>
              <a:rPr lang="en-US" sz="1600" b="0" dirty="0"/>
              <a:t>Consider WG LB recirculation (15min – as needed)</a:t>
            </a:r>
          </a:p>
          <a:p>
            <a:pPr algn="just">
              <a:spcBef>
                <a:spcPct val="20000"/>
              </a:spcBef>
              <a:buFontTx/>
              <a:buChar char="•"/>
            </a:pPr>
            <a:r>
              <a:rPr lang="en-US" sz="1600" b="0" dirty="0"/>
              <a:t>Review, consider and update project timelines (15 min - special order)</a:t>
            </a:r>
          </a:p>
          <a:p>
            <a:pPr algn="just">
              <a:spcBef>
                <a:spcPct val="20000"/>
              </a:spcBef>
              <a:buFontTx/>
              <a:buChar char="•"/>
            </a:pPr>
            <a:r>
              <a:rPr lang="en-US" sz="1600" b="0" dirty="0"/>
              <a:t>Review this week’s achievements and targets towards March meeting (5 - special order)</a:t>
            </a:r>
          </a:p>
          <a:p>
            <a:pPr algn="just">
              <a:spcBef>
                <a:spcPct val="20000"/>
              </a:spcBef>
              <a:buFontTx/>
              <a:buChar char="•"/>
            </a:pPr>
            <a:r>
              <a:rPr lang="en-US" sz="1600" b="0" dirty="0"/>
              <a:t>Set telecon times. (5min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3979381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02319422"/>
              </p:ext>
            </p:extLst>
          </p:nvPr>
        </p:nvGraphicFramePr>
        <p:xfrm>
          <a:off x="914401" y="1260086"/>
          <a:ext cx="10460566" cy="234684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200" dirty="0"/>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11-24-601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EMLSR FTM operation</a:t>
                      </a:r>
                    </a:p>
                  </a:txBody>
                  <a:tcPr marT="45712" marB="45712"/>
                </a:tc>
                <a:tc>
                  <a:txBody>
                    <a:bodyPr/>
                    <a:lstStyle/>
                    <a:p>
                      <a:r>
                        <a:rPr lang="en-US" sz="1400" kern="1200" dirty="0">
                          <a:solidFill>
                            <a:schemeClr val="dk1"/>
                          </a:solidFill>
                          <a:latin typeface="+mn-lt"/>
                          <a:ea typeface="+mn-ea"/>
                          <a:cs typeface="+mn-cs"/>
                        </a:rPr>
                        <a:t>CR </a:t>
                      </a:r>
                      <a:r>
                        <a:rPr lang="en-US" sz="1400" kern="1200" dirty="0">
                          <a:solidFill>
                            <a:schemeClr val="dk1"/>
                          </a:solidFill>
                          <a:highlight>
                            <a:srgbClr val="FFFF00"/>
                          </a:highlight>
                          <a:latin typeface="+mn-lt"/>
                          <a:ea typeface="+mn-ea"/>
                          <a:cs typeface="+mn-cs"/>
                        </a:rPr>
                        <a:t>(2)</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518353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https://cvent.me/PE85XZ</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56040" y="2196364"/>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Isosceles Triangle 78">
            <a:extLst>
              <a:ext uri="{FF2B5EF4-FFF2-40B4-BE49-F238E27FC236}">
                <a16:creationId xmlns:a16="http://schemas.microsoft.com/office/drawing/2014/main" id="{8DA98FE8-5D6A-B524-B5CE-D9E378910FF6}"/>
              </a:ext>
            </a:extLst>
          </p:cNvPr>
          <p:cNvSpPr>
            <a:spLocks noChangeArrowheads="1"/>
          </p:cNvSpPr>
          <p:nvPr/>
        </p:nvSpPr>
        <p:spPr bwMode="auto">
          <a:xfrm flipH="1">
            <a:off x="10467485"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0" name="Text Box 26">
            <a:extLst>
              <a:ext uri="{FF2B5EF4-FFF2-40B4-BE49-F238E27FC236}">
                <a16:creationId xmlns:a16="http://schemas.microsoft.com/office/drawing/2014/main" id="{D686F88D-8CFD-F2F8-8FF0-30AC7A7B6D76}"/>
              </a:ext>
            </a:extLst>
          </p:cNvPr>
          <p:cNvSpPr txBox="1">
            <a:spLocks noChangeArrowheads="1"/>
          </p:cNvSpPr>
          <p:nvPr/>
        </p:nvSpPr>
        <p:spPr bwMode="auto">
          <a:xfrm flipH="1">
            <a:off x="10214229"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gradFill flip="none" rotWithShape="1">
            <a:gsLst>
              <a:gs pos="0">
                <a:schemeClr val="accent1">
                  <a:lumMod val="5000"/>
                  <a:lumOff val="95000"/>
                </a:schemeClr>
              </a:gs>
              <a:gs pos="0">
                <a:schemeClr val="accent1"/>
              </a:gs>
              <a:gs pos="100000">
                <a:srgbClr val="FFFF00"/>
              </a:gs>
              <a:gs pos="69000">
                <a:schemeClr val="accent1"/>
              </a:gs>
              <a:gs pos="86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9137521" y="2135494"/>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07/23</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6190775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Thu. Apr. 25</a:t>
            </a:r>
            <a:r>
              <a:rPr lang="en-US" altLang="en-US" kern="0" baseline="30000" dirty="0"/>
              <a:t>th</a:t>
            </a:r>
            <a:r>
              <a:rPr lang="en-US" altLang="en-US" kern="0" dirty="0"/>
              <a:t> 		11:00am PT / 13:00 ET (1:30)</a:t>
            </a:r>
          </a:p>
          <a:p>
            <a:pPr lvl="1">
              <a:buFont typeface="Arial" panose="020B0604020202020204" pitchFamily="34" charset="0"/>
              <a:buChar char="•"/>
            </a:pPr>
            <a:r>
              <a:rPr lang="en-US" altLang="en-US" kern="0" dirty="0"/>
              <a:t>Tue. Apr. 30</a:t>
            </a:r>
            <a:r>
              <a:rPr lang="en-US" altLang="en-US" kern="0" baseline="30000" dirty="0"/>
              <a:t>th</a:t>
            </a:r>
            <a:r>
              <a:rPr lang="en-US" altLang="en-US" kern="0" dirty="0"/>
              <a:t> 			10:00am PT / 13:00 ET</a:t>
            </a:r>
            <a:r>
              <a:rPr lang="en-US" altLang="en-US" kern="0" baseline="30000" dirty="0">
                <a:solidFill>
                  <a:schemeClr val="tx1"/>
                </a:solidFill>
              </a:rPr>
              <a:t>  </a:t>
            </a:r>
            <a:r>
              <a:rPr lang="en-US" altLang="en-US" kern="0" dirty="0"/>
              <a:t>(2:00)</a:t>
            </a:r>
            <a:endParaRPr lang="he-IL" altLang="en-US" kern="0" dirty="0"/>
          </a:p>
          <a:p>
            <a:pPr lvl="1">
              <a:buFont typeface="Arial" panose="020B0604020202020204" pitchFamily="34" charset="0"/>
              <a:buChar char="•"/>
            </a:pPr>
            <a:r>
              <a:rPr lang="en-US" altLang="en-US" kern="0" dirty="0"/>
              <a:t>Tue. May 7</a:t>
            </a:r>
            <a:r>
              <a:rPr lang="en-US" altLang="en-US" kern="0" baseline="30000" dirty="0"/>
              <a:t>th</a:t>
            </a:r>
            <a:r>
              <a:rPr lang="en-US" altLang="en-US" kern="0" dirty="0"/>
              <a:t> 			10:00am PT / 13:00 ET  (2:00)</a:t>
            </a:r>
            <a:endParaRPr lang="he-IL"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150628</TotalTime>
  <Words>6838</Words>
  <Application>Microsoft Office PowerPoint</Application>
  <PresentationFormat>Widescreen</PresentationFormat>
  <Paragraphs>1204</Paragraphs>
  <Slides>84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4"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Submission List for the week (2)</vt:lpstr>
      <vt:lpstr>March IEEE Meeting –  March 11th PM1 </vt:lpstr>
      <vt:lpstr>Submission List for the March 11th meeting</vt:lpstr>
      <vt:lpstr>Consider Motions</vt:lpstr>
      <vt:lpstr>LB 279 Status</vt:lpstr>
      <vt:lpstr>LB279 Status</vt:lpstr>
      <vt:lpstr>Review Submissions</vt:lpstr>
      <vt:lpstr>PowerPoint Presentation</vt:lpstr>
      <vt:lpstr>March IEEE Meeting –  March 12th PM1 </vt:lpstr>
      <vt:lpstr>Submission List for the March 12th</vt:lpstr>
      <vt:lpstr>Consider telecon minutes </vt:lpstr>
      <vt:lpstr>Review Submissions</vt:lpstr>
      <vt:lpstr>PowerPoint Presentation</vt:lpstr>
      <vt:lpstr>March IEEE Meeting –  March 13th PM2</vt:lpstr>
      <vt:lpstr>Submission List for the March 13th PM2 meeting</vt:lpstr>
      <vt:lpstr>AOB</vt:lpstr>
      <vt:lpstr>PowerPoint Presentation</vt:lpstr>
      <vt:lpstr>March IEEE Meeting –  March 14th AM2</vt:lpstr>
      <vt:lpstr>Submission List for the March 14th AM2</vt:lpstr>
      <vt:lpstr>Review Submissions</vt:lpstr>
      <vt:lpstr>PowerPoint Presentation</vt:lpstr>
      <vt:lpstr>PowerPoint Presentation</vt:lpstr>
      <vt:lpstr>March IEEE Meeting –  March 14th PM1</vt:lpstr>
      <vt:lpstr>Submission List for the March 14th PM1</vt:lpstr>
      <vt:lpstr>Review Submissions</vt:lpstr>
      <vt:lpstr>TGbk Projected Timeline (previously)</vt:lpstr>
      <vt:lpstr>TGbk Projected Timeline (update)</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763</cp:revision>
  <cp:lastPrinted>1601-01-01T00:00:00Z</cp:lastPrinted>
  <dcterms:created xsi:type="dcterms:W3CDTF">2018-08-06T10:28:59Z</dcterms:created>
  <dcterms:modified xsi:type="dcterms:W3CDTF">2024-05-07T21:33:17Z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