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 id="2147483744" r:id="rId5"/>
  </p:sldMasterIdLst>
  <p:notesMasterIdLst>
    <p:notesMasterId r:id="rId31"/>
  </p:notesMasterIdLst>
  <p:handoutMasterIdLst>
    <p:handoutMasterId r:id="rId32"/>
  </p:handoutMasterIdLst>
  <p:sldIdLst>
    <p:sldId id="256" r:id="rId6"/>
    <p:sldId id="257" r:id="rId7"/>
    <p:sldId id="265" r:id="rId8"/>
    <p:sldId id="394" r:id="rId9"/>
    <p:sldId id="530" r:id="rId10"/>
    <p:sldId id="531" r:id="rId11"/>
    <p:sldId id="261" r:id="rId12"/>
    <p:sldId id="260" r:id="rId13"/>
    <p:sldId id="259" r:id="rId14"/>
    <p:sldId id="262" r:id="rId15"/>
    <p:sldId id="263" r:id="rId16"/>
    <p:sldId id="532" r:id="rId17"/>
    <p:sldId id="533" r:id="rId18"/>
    <p:sldId id="266" r:id="rId19"/>
    <p:sldId id="267" r:id="rId20"/>
    <p:sldId id="268" r:id="rId21"/>
    <p:sldId id="534" r:id="rId22"/>
    <p:sldId id="270" r:id="rId23"/>
    <p:sldId id="535" r:id="rId24"/>
    <p:sldId id="486" r:id="rId25"/>
    <p:sldId id="283" r:id="rId26"/>
    <p:sldId id="528" r:id="rId27"/>
    <p:sldId id="269" r:id="rId28"/>
    <p:sldId id="513" r:id="rId29"/>
    <p:sldId id="264" r:id="rId30"/>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521415D9-36F7-43E2-AB2F-B90AF26B5E84}">
      <p14:sectionLst xmlns:p14="http://schemas.microsoft.com/office/powerpoint/2010/main">
        <p14:section name="Monday Opening Plenary" id="{DFA654AF-9022-4599-BB81-5CEF1DAC50DC}">
          <p14:sldIdLst>
            <p14:sldId id="256"/>
            <p14:sldId id="257"/>
            <p14:sldId id="265"/>
            <p14:sldId id="394"/>
            <p14:sldId id="530"/>
            <p14:sldId id="531"/>
            <p14:sldId id="261"/>
            <p14:sldId id="260"/>
            <p14:sldId id="259"/>
            <p14:sldId id="262"/>
            <p14:sldId id="263"/>
            <p14:sldId id="532"/>
            <p14:sldId id="533"/>
            <p14:sldId id="266"/>
            <p14:sldId id="267"/>
            <p14:sldId id="268"/>
            <p14:sldId id="534"/>
            <p14:sldId id="270"/>
            <p14:sldId id="535"/>
            <p14:sldId id="486"/>
          </p14:sldIdLst>
        </p14:section>
        <p14:section name="Closing Plenary" id="{BB49951C-DAD2-492A-A499-C494C1B632FE}">
          <p14:sldIdLst>
            <p14:sldId id="283"/>
            <p14:sldId id="528"/>
            <p14:sldId id="269"/>
            <p14:sldId id="51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2726D-7A71-4044-ABCE-7F3277C67EC0}" v="1" dt="2024-03-11T18:19:12.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42" autoAdjust="0"/>
    <p:restoredTop sz="83962" autoAdjust="0"/>
  </p:normalViewPr>
  <p:slideViewPr>
    <p:cSldViewPr>
      <p:cViewPr varScale="1">
        <p:scale>
          <a:sx n="76" d="100"/>
          <a:sy n="76" d="100"/>
        </p:scale>
        <p:origin x="120" y="41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4572726D-7A71-4044-ABCE-7F3277C67EC0}"/>
    <pc:docChg chg="custSel addSld modSld modSection">
      <pc:chgData name="Jon Rosdahl" userId="2820f357-2dd4-4127-8713-e0bfde0fd756" providerId="ADAL" clId="{4572726D-7A71-4044-ABCE-7F3277C67EC0}" dt="2024-03-11T18:19:15.831" v="217" actId="20577"/>
      <pc:docMkLst>
        <pc:docMk/>
      </pc:docMkLst>
      <pc:sldChg chg="modNotesTx">
        <pc:chgData name="Jon Rosdahl" userId="2820f357-2dd4-4127-8713-e0bfde0fd756" providerId="ADAL" clId="{4572726D-7A71-4044-ABCE-7F3277C67EC0}" dt="2024-03-11T17:29:57.200" v="138" actId="5793"/>
        <pc:sldMkLst>
          <pc:docMk/>
          <pc:sldMk cId="0" sldId="256"/>
        </pc:sldMkLst>
      </pc:sldChg>
      <pc:sldChg chg="delSp modSp new mod modClrScheme chgLayout">
        <pc:chgData name="Jon Rosdahl" userId="2820f357-2dd4-4127-8713-e0bfde0fd756" providerId="ADAL" clId="{4572726D-7A71-4044-ABCE-7F3277C67EC0}" dt="2024-03-11T18:19:15.831" v="217" actId="20577"/>
        <pc:sldMkLst>
          <pc:docMk/>
          <pc:sldMk cId="1420981549" sldId="535"/>
        </pc:sldMkLst>
        <pc:spChg chg="del mod ord">
          <ac:chgData name="Jon Rosdahl" userId="2820f357-2dd4-4127-8713-e0bfde0fd756" providerId="ADAL" clId="{4572726D-7A71-4044-ABCE-7F3277C67EC0}" dt="2024-03-11T18:16:29.664" v="179" actId="478"/>
          <ac:spMkLst>
            <pc:docMk/>
            <pc:sldMk cId="1420981549" sldId="535"/>
            <ac:spMk id="2" creationId="{164DD274-5610-8C52-DB45-7D47EF717FAC}"/>
          </ac:spMkLst>
        </pc:spChg>
        <pc:spChg chg="mod ord">
          <ac:chgData name="Jon Rosdahl" userId="2820f357-2dd4-4127-8713-e0bfde0fd756" providerId="ADAL" clId="{4572726D-7A71-4044-ABCE-7F3277C67EC0}" dt="2024-03-11T18:19:15.831" v="217" actId="20577"/>
          <ac:spMkLst>
            <pc:docMk/>
            <pc:sldMk cId="1420981549" sldId="535"/>
            <ac:spMk id="3" creationId="{E7D91826-93FA-BFF8-796A-A39D3C4FC154}"/>
          </ac:spMkLst>
        </pc:spChg>
        <pc:spChg chg="mod ord">
          <ac:chgData name="Jon Rosdahl" userId="2820f357-2dd4-4127-8713-e0bfde0fd756" providerId="ADAL" clId="{4572726D-7A71-4044-ABCE-7F3277C67EC0}" dt="2024-03-11T18:16:17.732" v="177" actId="700"/>
          <ac:spMkLst>
            <pc:docMk/>
            <pc:sldMk cId="1420981549" sldId="535"/>
            <ac:spMk id="4" creationId="{BB54E0B0-78AB-D527-55C6-EA6C660D91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802.11-23/2164r1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802.11-23/2164r1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802.11-23/2164r1</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r>
              <a:rPr lang="en-US" dirty="0"/>
              <a:t>.R0 has an error on the upper right header.</a:t>
            </a:r>
          </a:p>
          <a:p>
            <a:r>
              <a:rPr lang="en-US" dirty="0"/>
              <a:t>R1 corrects that. And adds 802Wireless interim information </a:t>
            </a:r>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eae6e72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beae6e72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eae6e72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beae6e72b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802.11-23/2164r1</a:t>
            </a:r>
            <a:endParaRPr lang="en-US" dirty="0"/>
          </a:p>
        </p:txBody>
      </p:sp>
      <p:sp>
        <p:nvSpPr>
          <p:cNvPr id="5" name="Date Placeholder 4"/>
          <p:cNvSpPr>
            <a:spLocks noGrp="1"/>
          </p:cNvSpPr>
          <p:nvPr>
            <p:ph type="dt" idx="11"/>
          </p:nvPr>
        </p:nvSpPr>
        <p:spPr/>
        <p:txBody>
          <a:bodyPr/>
          <a:lstStyle/>
          <a:p>
            <a:r>
              <a:rPr lang="en-US"/>
              <a:t>January 2024</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20</a:t>
            </a:fld>
            <a:endParaRPr lang="en-US" dirty="0"/>
          </a:p>
        </p:txBody>
      </p:sp>
    </p:spTree>
    <p:extLst>
      <p:ext uri="{BB962C8B-B14F-4D97-AF65-F5344CB8AC3E}">
        <p14:creationId xmlns:p14="http://schemas.microsoft.com/office/powerpoint/2010/main" val="301359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of those in the room.</a:t>
            </a:r>
          </a:p>
        </p:txBody>
      </p:sp>
      <p:sp>
        <p:nvSpPr>
          <p:cNvPr id="4" name="Header Placeholder 3"/>
          <p:cNvSpPr>
            <a:spLocks noGrp="1"/>
          </p:cNvSpPr>
          <p:nvPr>
            <p:ph type="hdr"/>
          </p:nvPr>
        </p:nvSpPr>
        <p:spPr/>
        <p:txBody>
          <a:bodyPr/>
          <a:lstStyle/>
          <a:p>
            <a:r>
              <a:rPr lang="en-US"/>
              <a:t>doc.: IEEE 802.11-23/2164r1</a:t>
            </a:r>
          </a:p>
        </p:txBody>
      </p:sp>
      <p:sp>
        <p:nvSpPr>
          <p:cNvPr id="5" name="Date Placeholder 4"/>
          <p:cNvSpPr>
            <a:spLocks noGrp="1"/>
          </p:cNvSpPr>
          <p:nvPr>
            <p:ph type="dt"/>
          </p:nvPr>
        </p:nvSpPr>
        <p:spPr/>
        <p:txBody>
          <a:bodyPr/>
          <a:lstStyle/>
          <a:p>
            <a:r>
              <a:rPr lang="en-US"/>
              <a:t>January 2024</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379354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pt-BR"/>
              <a:t>doc.: IEEE 802.11-23/2164r1</a:t>
            </a:r>
            <a:endParaRPr lang="en-US" dirty="0"/>
          </a:p>
        </p:txBody>
      </p:sp>
      <p:sp>
        <p:nvSpPr>
          <p:cNvPr id="5" name="Rectangle 3"/>
          <p:cNvSpPr>
            <a:spLocks noGrp="1" noChangeArrowheads="1"/>
          </p:cNvSpPr>
          <p:nvPr>
            <p:ph type="dt"/>
          </p:nvPr>
        </p:nvSpPr>
        <p:spPr>
          <a:ln/>
        </p:spPr>
        <p:txBody>
          <a:bodyPr/>
          <a:lstStyle/>
          <a:p>
            <a:r>
              <a:rPr lang="en-US"/>
              <a:t>January 2024</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23</a:t>
            </a:fld>
            <a:endParaRPr lang="en-US" dirty="0"/>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lvl="0"/>
            <a:r>
              <a:rPr lang="en-US" sz="800" dirty="0"/>
              <a:t>Future Wireless Interim Meetings: review and status Sept 1, 2023</a:t>
            </a:r>
          </a:p>
          <a:p>
            <a:pPr lvl="0"/>
            <a:r>
              <a:rPr lang="en-US" sz="800" dirty="0"/>
              <a:t>	In General, Each year one Session must be Non-NA/US – Odd years Asia – Even Years Europe</a:t>
            </a:r>
          </a:p>
          <a:p>
            <a:pPr lvl="1"/>
            <a:r>
              <a:rPr lang="en-US" sz="800" dirty="0"/>
              <a:t>2023 September 10-15 – Grand Hyatt, Atlanta Buckhead – Contract executed (802WFIN-21/1r0)</a:t>
            </a:r>
          </a:p>
          <a:p>
            <a:pPr lvl="1"/>
            <a:r>
              <a:rPr lang="en-US" sz="800" dirty="0"/>
              <a:t>2024 January 14-19 – Hilton Panama, Panama – Contract executed (802WFIN-21/31r0)</a:t>
            </a:r>
          </a:p>
          <a:p>
            <a:pPr lvl="1"/>
            <a:r>
              <a:rPr lang="en-US" sz="800" dirty="0"/>
              <a:t>2024 May 12-17 - Warsaw Marriott, Warsaw, Poland– Contract executed (802WFin-23/59r0)</a:t>
            </a:r>
          </a:p>
          <a:p>
            <a:pPr lvl="1"/>
            <a:r>
              <a:rPr lang="en-US" sz="800" dirty="0"/>
              <a:t>2024 Sept 8-13 - Hilton Waikoloa Village – Contract executed (802WFIN-20/12r0)</a:t>
            </a:r>
          </a:p>
          <a:p>
            <a:pPr lvl="1"/>
            <a:r>
              <a:rPr lang="en-US" sz="800" dirty="0"/>
              <a:t>2025 Jan 12-17 – Kobe, Japan – in negotiations</a:t>
            </a:r>
          </a:p>
          <a:p>
            <a:pPr lvl="1"/>
            <a:r>
              <a:rPr lang="en-US" sz="800" dirty="0"/>
              <a:t>2025 May 11-16 – </a:t>
            </a:r>
            <a:r>
              <a:rPr lang="en-GB" sz="800" dirty="0"/>
              <a:t>Hilton Prague, Prague, Czech Republic Contract TBC</a:t>
            </a:r>
          </a:p>
          <a:p>
            <a:pPr lvl="1"/>
            <a:r>
              <a:rPr lang="en-US" sz="800" dirty="0"/>
              <a:t>2025 Sept 9-14 - Hilton Waikoloa Village, Waikoloa, HI – Contract executed (802WFIN-22-0007r0)</a:t>
            </a:r>
          </a:p>
          <a:p>
            <a:pPr lvl="1"/>
            <a:r>
              <a:rPr lang="en-US" sz="800" dirty="0"/>
              <a:t>2026 Jan 11-16 – RFP – Open (NA/Asia)</a:t>
            </a:r>
          </a:p>
          <a:p>
            <a:pPr lvl="1"/>
            <a:r>
              <a:rPr lang="en-US" sz="800" dirty="0"/>
              <a:t>2026 May 10-15– RFP – Open (Asia/NA)</a:t>
            </a:r>
          </a:p>
          <a:p>
            <a:pPr lvl="1"/>
            <a:r>
              <a:rPr lang="en-US" sz="800" dirty="0"/>
              <a:t>2026 Sept 13-18 Hilton Waikoloa Village, Waikoloa, HI – Contract executed (802WFIN-22-0008r0)</a:t>
            </a:r>
          </a:p>
          <a:p>
            <a:pPr lvl="1"/>
            <a:r>
              <a:rPr lang="en-US" sz="800" dirty="0"/>
              <a:t>2027 Jan 10-15 – RFP – Open (NA/Asia)</a:t>
            </a:r>
          </a:p>
          <a:p>
            <a:pPr lvl="1"/>
            <a:r>
              <a:rPr lang="en-US" sz="800" dirty="0"/>
              <a:t>2027 May 9-14 – RFP – Open (Asia/NA)</a:t>
            </a:r>
          </a:p>
          <a:p>
            <a:pPr>
              <a:buFont typeface="Times New Roman" pitchFamily="16" charset="0"/>
              <a:buNone/>
            </a:pPr>
            <a:r>
              <a:rPr lang="en-US" sz="800" dirty="0"/>
              <a:t>	2027 Sept 12-17 – Grand Hyatt Atlanta, Buckhead, GA, USA – Contract TBC</a:t>
            </a:r>
          </a:p>
          <a:p>
            <a:pPr lvl="1"/>
            <a:endParaRPr lang="en-US" sz="1100" dirty="0"/>
          </a:p>
        </p:txBody>
      </p:sp>
    </p:spTree>
    <p:extLst>
      <p:ext uri="{BB962C8B-B14F-4D97-AF65-F5344CB8AC3E}">
        <p14:creationId xmlns:p14="http://schemas.microsoft.com/office/powerpoint/2010/main" val="375850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802.11-23/2164r1</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pt-BR"/>
              <a:t>doc.: IEEE 802.11-23/2164r1</a:t>
            </a:r>
            <a:endParaRPr lang="en-US" dirty="0"/>
          </a:p>
        </p:txBody>
      </p:sp>
      <p:sp>
        <p:nvSpPr>
          <p:cNvPr id="5" name="Date Placeholder 4"/>
          <p:cNvSpPr>
            <a:spLocks noGrp="1"/>
          </p:cNvSpPr>
          <p:nvPr>
            <p:ph type="dt"/>
          </p:nvPr>
        </p:nvSpPr>
        <p:spPr/>
        <p:txBody>
          <a:bodyPr/>
          <a:lstStyle/>
          <a:p>
            <a:r>
              <a:rPr lang="en-US"/>
              <a:t>January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802.11-23/2164r1</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3137"/>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874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55983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5216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32" name="Google Shape;32;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2253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7" name="Google Shape;37;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8" name="Google Shape;38;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871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1" name="Google Shape;4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6222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446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0623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5455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571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577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January 2024</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January 2024</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502400"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11-24-0208r1</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9412668"/>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cvent.me/vKY5P4"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www.denver.org/things-to-do/tours/free-tours" TargetMode="External"/><Relationship Id="rId3" Type="http://schemas.openxmlformats.org/officeDocument/2006/relationships/hyperlink" Target="https://www.accuweather.com/en/us/denver/80203/weather-forecast/347810" TargetMode="External"/><Relationship Id="rId7" Type="http://schemas.openxmlformats.org/officeDocument/2006/relationships/hyperlink" Target="https://www.denver.or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youtu.be/Hj6PYgvu7zg?feature=shared" TargetMode="External"/><Relationship Id="rId5" Type="http://schemas.openxmlformats.org/officeDocument/2006/relationships/hyperlink" Target="https://www.flydenver.com/departures" TargetMode="External"/><Relationship Id="rId4" Type="http://schemas.openxmlformats.org/officeDocument/2006/relationships/hyperlink" Target="https://www.timeanddate.com/worldclock/meet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802wireless@mtgevents.com.au" TargetMode="External"/><Relationship Id="rId2" Type="http://schemas.openxmlformats.org/officeDocument/2006/relationships/hyperlink" Target="https://mtgevents.com.au/ieee202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entor.ieee.org/802-ec/dcn/23/ec-23-0001-05-WCSG-ieee-802wcsc-meeting-venue-manager-report-202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mailto:rick@linespeed.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tinyurl.com/yurnwntr"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ieee802.org/802tele_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1st Vice Chair Report – 2024 March Plenary - Denver</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2024-03-11</a:t>
            </a:r>
          </a:p>
        </p:txBody>
      </p:sp>
      <p:sp>
        <p:nvSpPr>
          <p:cNvPr id="6" name="Date Placeholder 3"/>
          <p:cNvSpPr>
            <a:spLocks noGrp="1"/>
          </p:cNvSpPr>
          <p:nvPr>
            <p:ph type="dt" idx="10"/>
          </p:nvPr>
        </p:nvSpPr>
        <p:spPr/>
        <p:txBody>
          <a:bodyPr/>
          <a:lstStyle/>
          <a:p>
            <a:r>
              <a:rPr lang="en-US"/>
              <a:t>January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777685483"/>
              </p:ext>
            </p:extLst>
          </p:nvPr>
        </p:nvGraphicFramePr>
        <p:xfrm>
          <a:off x="993775" y="2382457"/>
          <a:ext cx="9750425" cy="2702307"/>
        </p:xfrm>
        <a:graphic>
          <a:graphicData uri="http://schemas.openxmlformats.org/presentationml/2006/ole">
            <mc:AlternateContent xmlns:mc="http://schemas.openxmlformats.org/markup-compatibility/2006">
              <mc:Choice xmlns:v="urn:schemas-microsoft-com:vml" Requires="v">
                <p:oleObj name="Document" r:id="rId3" imgW="8253180" imgH="2529696" progId="Word.Document.8">
                  <p:embed/>
                </p:oleObj>
              </mc:Choice>
              <mc:Fallback>
                <p:oleObj name="Document" r:id="rId3" imgW="8253180" imgH="2529696"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93775" y="2382457"/>
                        <a:ext cx="9750425" cy="2702307"/>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3DA98C5-8FA1-7F0F-88B8-A194A982B9B8}"/>
              </a:ext>
            </a:extLst>
          </p:cNvPr>
          <p:cNvSpPr>
            <a:spLocks noGrp="1"/>
          </p:cNvSpPr>
          <p:nvPr>
            <p:ph type="ftr" idx="11"/>
          </p:nvPr>
        </p:nvSpPr>
        <p:spPr/>
        <p:txBody>
          <a:bodyPr/>
          <a:lstStyle/>
          <a:p>
            <a:r>
              <a:rPr lang="en-GB"/>
              <a:t>Jon Rosdahl (Qualcomm)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Schedule of Meetings and Attendance</a:t>
            </a:r>
            <a:endParaRPr dirty="0"/>
          </a:p>
        </p:txBody>
      </p:sp>
      <p:sp>
        <p:nvSpPr>
          <p:cNvPr id="107" name="Google Shape;107;p5"/>
          <p:cNvSpPr txBox="1">
            <a:spLocks noGrp="1"/>
          </p:cNvSpPr>
          <p:nvPr>
            <p:ph type="body" idx="1"/>
          </p:nvPr>
        </p:nvSpPr>
        <p:spPr>
          <a:xfrm>
            <a:off x="629200" y="2384434"/>
            <a:ext cx="10776800" cy="4306989"/>
          </a:xfrm>
          <a:prstGeom prst="rect">
            <a:avLst/>
          </a:prstGeom>
          <a:noFill/>
          <a:ln>
            <a:noFill/>
          </a:ln>
        </p:spPr>
        <p:txBody>
          <a:bodyPr spcFirstLastPara="1" wrap="square" lIns="121900" tIns="121900" rIns="121900" bIns="121900" anchor="t" anchorCtr="0">
            <a:noAutofit/>
          </a:bodyPr>
          <a:lstStyle/>
          <a:p>
            <a:pPr marL="0" indent="0">
              <a:buNone/>
            </a:pPr>
            <a:r>
              <a:rPr lang="en" sz="2000" b="1" dirty="0"/>
              <a:t>In Person Room Assignments:</a:t>
            </a:r>
            <a:r>
              <a:rPr lang="en" sz="2000" dirty="0"/>
              <a:t> Schedule QR codes posted outside each meeting room and on back of your badge. </a:t>
            </a:r>
            <a:r>
              <a:rPr lang="en" sz="2000" u="sng" dirty="0">
                <a:solidFill>
                  <a:schemeClr val="hlink"/>
                </a:solidFill>
                <a:hlinkClick r:id="rId3"/>
              </a:rPr>
              <a:t>http://schedule.802world.com/schedule/schedule/show</a:t>
            </a:r>
            <a:endParaRPr sz="2000" dirty="0"/>
          </a:p>
          <a:p>
            <a:pPr marL="0" indent="0">
              <a:spcBef>
                <a:spcPts val="1333"/>
              </a:spcBef>
              <a:buNone/>
            </a:pPr>
            <a:r>
              <a:rPr lang="en" sz="2000" b="1" dirty="0"/>
              <a:t>Virtual Participation details:</a:t>
            </a:r>
            <a:r>
              <a:rPr lang="en" sz="2000" dirty="0"/>
              <a:t> </a:t>
            </a:r>
            <a:r>
              <a:rPr lang="en" sz="2000" u="sng" dirty="0">
                <a:solidFill>
                  <a:schemeClr val="hlink"/>
                </a:solidFill>
                <a:hlinkClick r:id="rId4"/>
              </a:rPr>
              <a:t>https://ieee802.org/802tele_calendar.html</a:t>
            </a:r>
            <a:endParaRPr sz="2000" dirty="0"/>
          </a:p>
          <a:p>
            <a:pPr marL="0" indent="0">
              <a:spcBef>
                <a:spcPts val="1333"/>
              </a:spcBef>
              <a:buNone/>
            </a:pPr>
            <a:r>
              <a:rPr lang="en" sz="2000" b="1" dirty="0"/>
              <a:t>ATTENDANCE TOOL (IMAT)</a:t>
            </a:r>
            <a:endParaRPr sz="2000" b="1" dirty="0"/>
          </a:p>
          <a:p>
            <a:pPr marL="609585" lvl="1" indent="0">
              <a:spcBef>
                <a:spcPts val="1333"/>
              </a:spcBef>
              <a:buSzPts val="1800"/>
              <a:buNone/>
            </a:pPr>
            <a:r>
              <a:rPr lang="en" u="sng" dirty="0">
                <a:solidFill>
                  <a:schemeClr val="hlink"/>
                </a:solidFill>
                <a:hlinkClick r:id="rId5"/>
              </a:rPr>
              <a:t>https://imat.ieee.org/my-site/home</a:t>
            </a:r>
            <a:endParaRPr dirty="0"/>
          </a:p>
          <a:p>
            <a:pPr marL="0" indent="0">
              <a:spcBef>
                <a:spcPts val="1333"/>
              </a:spcBef>
              <a:buNone/>
            </a:pPr>
            <a:r>
              <a:rPr lang="en" sz="2000" b="1" dirty="0">
                <a:solidFill>
                  <a:srgbClr val="FF0000"/>
                </a:solidFill>
                <a:highlight>
                  <a:srgbClr val="FFFF00"/>
                </a:highlight>
              </a:rPr>
              <a:t>REGISTRATION FEE REQUIREMENT REMINDER</a:t>
            </a:r>
            <a:endParaRPr sz="2000" b="1" dirty="0">
              <a:solidFill>
                <a:srgbClr val="FF0000"/>
              </a:solidFill>
              <a:highlight>
                <a:srgbClr val="FFFF00"/>
              </a:highlight>
            </a:endParaRPr>
          </a:p>
          <a:p>
            <a:pPr marL="609585" lvl="1" indent="0">
              <a:spcBef>
                <a:spcPts val="1333"/>
              </a:spcBef>
              <a:buSzPts val="1800"/>
              <a:buNone/>
            </a:pPr>
            <a:r>
              <a:rPr lang="en" sz="1600" dirty="0"/>
              <a:t>Payment of the session registration fee is required for all individuals who participate in any meetings associated with the March 2024 IEEE 802 Plenary Session. </a:t>
            </a:r>
          </a:p>
          <a:p>
            <a:pPr marL="0" indent="0">
              <a:spcBef>
                <a:spcPts val="1333"/>
              </a:spcBef>
              <a:buNone/>
            </a:pPr>
            <a:r>
              <a:rPr lang="en" sz="1733" b="1" dirty="0"/>
              <a:t>Registration Link: </a:t>
            </a:r>
            <a:r>
              <a:rPr lang="en" sz="1733" u="sng" dirty="0">
                <a:solidFill>
                  <a:schemeClr val="hlink"/>
                </a:solidFill>
                <a:hlinkClick r:id="rId6"/>
              </a:rPr>
              <a:t>https://cvent.me/vKY5P4</a:t>
            </a:r>
            <a:endParaRPr sz="2000" dirty="0"/>
          </a:p>
        </p:txBody>
      </p:sp>
      <p:sp>
        <p:nvSpPr>
          <p:cNvPr id="2" name="Slide Number Placeholder 1">
            <a:extLst>
              <a:ext uri="{FF2B5EF4-FFF2-40B4-BE49-F238E27FC236}">
                <a16:creationId xmlns:a16="http://schemas.microsoft.com/office/drawing/2014/main" id="{CA6ABD68-8DA1-6AB5-4B43-6FC9A709C212}"/>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10</a:t>
            </a:fld>
            <a:endParaRPr lang="en" kern="0">
              <a:solidFill>
                <a:srgbClr val="73737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29200" y="550213"/>
            <a:ext cx="10962800" cy="1023600"/>
          </a:xfrm>
          <a:prstGeom prst="rect">
            <a:avLst/>
          </a:prstGeom>
          <a:noFill/>
          <a:ln>
            <a:noFill/>
          </a:ln>
        </p:spPr>
        <p:txBody>
          <a:bodyPr spcFirstLastPara="1" wrap="square" lIns="121900" tIns="121900" rIns="121900" bIns="121900" anchor="b" anchorCtr="0">
            <a:noAutofit/>
          </a:bodyPr>
          <a:lstStyle/>
          <a:p>
            <a:r>
              <a:rPr lang="en" dirty="0"/>
              <a:t>Audio Visual Support – Onsite support</a:t>
            </a:r>
            <a:endParaRPr dirty="0"/>
          </a:p>
        </p:txBody>
      </p:sp>
      <p:sp>
        <p:nvSpPr>
          <p:cNvPr id="113" name="Google Shape;113;p6"/>
          <p:cNvSpPr txBox="1">
            <a:spLocks noGrp="1"/>
          </p:cNvSpPr>
          <p:nvPr>
            <p:ph type="body" idx="1"/>
          </p:nvPr>
        </p:nvSpPr>
        <p:spPr>
          <a:xfrm>
            <a:off x="629200" y="2244733"/>
            <a:ext cx="10776800" cy="4304923"/>
          </a:xfrm>
          <a:prstGeom prst="rect">
            <a:avLst/>
          </a:prstGeom>
          <a:noFill/>
          <a:ln>
            <a:noFill/>
          </a:ln>
        </p:spPr>
        <p:txBody>
          <a:bodyPr spcFirstLastPara="1" wrap="square" lIns="121900" tIns="121900" rIns="121900" bIns="121900" anchor="t" anchorCtr="0">
            <a:noAutofit/>
          </a:bodyPr>
          <a:lstStyle/>
          <a:p>
            <a:pPr marL="0" indent="0">
              <a:buNone/>
            </a:pPr>
            <a:r>
              <a:rPr lang="en" sz="1733" b="1" dirty="0"/>
              <a:t>WHO TO CONTACT IF AUDIO VISUAL EQUIPMENT ISN’T WORKING IN YOUR ONSITE MEETING ROOM</a:t>
            </a:r>
            <a:endParaRPr sz="1733" b="1" dirty="0"/>
          </a:p>
          <a:p>
            <a:pPr marL="0" indent="0">
              <a:spcBef>
                <a:spcPts val="1333"/>
              </a:spcBef>
              <a:buNone/>
            </a:pPr>
            <a:r>
              <a:rPr lang="en" sz="1733" dirty="0"/>
              <a:t>Please contact the Meeting Planner directly if you have any issues with the audio visual equipment in your meeting room. The Meeting Planner will contact support and the appropriate technician will be sent to assist as soon as possible.</a:t>
            </a:r>
            <a:endParaRPr sz="1733" dirty="0"/>
          </a:p>
          <a:p>
            <a:pPr marL="0" indent="0">
              <a:spcBef>
                <a:spcPts val="1333"/>
              </a:spcBef>
              <a:buNone/>
            </a:pPr>
            <a:r>
              <a:rPr lang="en" sz="1733" dirty="0"/>
              <a:t>Meeting Planner can be reached at:</a:t>
            </a:r>
            <a:endParaRPr sz="1733" dirty="0"/>
          </a:p>
          <a:p>
            <a:pPr indent="-414856">
              <a:spcBef>
                <a:spcPts val="1333"/>
              </a:spcBef>
              <a:buSzPts val="1300"/>
            </a:pPr>
            <a:r>
              <a:rPr lang="en" sz="1733" dirty="0"/>
              <a:t>Registration and Information Desk: Centennial Foyer, 3rd Floor Hyatt Regency Denver</a:t>
            </a:r>
            <a:endParaRPr sz="1733" dirty="0"/>
          </a:p>
          <a:p>
            <a:pPr indent="-414856">
              <a:buSzPts val="1300"/>
            </a:pPr>
            <a:r>
              <a:rPr lang="en" sz="1733" dirty="0"/>
              <a:t>Event Office: Agate A</a:t>
            </a:r>
            <a:endParaRPr sz="1733" dirty="0"/>
          </a:p>
          <a:p>
            <a:pPr indent="-414856">
              <a:buSzPts val="1300"/>
            </a:pPr>
            <a:r>
              <a:rPr lang="en" sz="1733" dirty="0"/>
              <a:t>Via Text or Call: Lisa Ronmark: +1 (604) 316-4947, Stephanie Williams +1 (408) 497-9613 </a:t>
            </a:r>
          </a:p>
          <a:p>
            <a:pPr marL="194728" indent="0">
              <a:buSzPts val="1300"/>
              <a:buNone/>
            </a:pPr>
            <a:endParaRPr sz="1733" b="1" dirty="0"/>
          </a:p>
          <a:p>
            <a:pPr marL="0" indent="0">
              <a:lnSpc>
                <a:spcPct val="100000"/>
              </a:lnSpc>
              <a:buNone/>
            </a:pPr>
            <a:r>
              <a:rPr lang="en" sz="1733" b="1" dirty="0"/>
              <a:t>WEBEX AUDIO IN THE ONSITE MEETING ROOM</a:t>
            </a:r>
            <a:endParaRPr sz="1733" b="1" dirty="0"/>
          </a:p>
          <a:p>
            <a:pPr marL="0" indent="0">
              <a:lnSpc>
                <a:spcPct val="100000"/>
              </a:lnSpc>
              <a:buNone/>
            </a:pPr>
            <a:r>
              <a:rPr lang="en" sz="1733" dirty="0"/>
              <a:t>If you are a local participant, PLEASE, select </a:t>
            </a:r>
            <a:r>
              <a:rPr lang="en" sz="1733" dirty="0">
                <a:highlight>
                  <a:srgbClr val="FFFF00"/>
                </a:highlight>
              </a:rPr>
              <a:t>“Don’t connect to audio” </a:t>
            </a:r>
            <a:r>
              <a:rPr lang="en" sz="1733" dirty="0"/>
              <a:t>when joining WebEx. </a:t>
            </a:r>
          </a:p>
          <a:p>
            <a:pPr marL="0" indent="0">
              <a:lnSpc>
                <a:spcPct val="100000"/>
              </a:lnSpc>
              <a:buNone/>
            </a:pPr>
            <a:r>
              <a:rPr lang="en" sz="1733" dirty="0"/>
              <a:t>Connecting to the audio, may cause an audio interference or a feedback loop that will disrupt the meeting.</a:t>
            </a:r>
            <a:endParaRPr sz="1733" dirty="0"/>
          </a:p>
          <a:p>
            <a:pPr marL="0" indent="0">
              <a:spcBef>
                <a:spcPts val="1333"/>
              </a:spcBef>
              <a:buNone/>
            </a:pPr>
            <a:endParaRPr sz="1733" dirty="0"/>
          </a:p>
          <a:p>
            <a:pPr indent="0" algn="ctr">
              <a:spcBef>
                <a:spcPts val="1333"/>
              </a:spcBef>
              <a:buNone/>
            </a:pPr>
            <a:endParaRPr sz="2267" dirty="0"/>
          </a:p>
          <a:p>
            <a:pPr marL="0" indent="0" algn="ctr">
              <a:spcBef>
                <a:spcPts val="1333"/>
              </a:spcBef>
              <a:spcAft>
                <a:spcPts val="2133"/>
              </a:spcAft>
              <a:buNone/>
            </a:pPr>
            <a:endParaRPr sz="2267" dirty="0"/>
          </a:p>
        </p:txBody>
      </p:sp>
      <p:sp>
        <p:nvSpPr>
          <p:cNvPr id="2" name="Slide Number Placeholder 1">
            <a:extLst>
              <a:ext uri="{FF2B5EF4-FFF2-40B4-BE49-F238E27FC236}">
                <a16:creationId xmlns:a16="http://schemas.microsoft.com/office/drawing/2014/main" id="{4736E74E-44BD-8BCF-FCCC-DFD151995CCF}"/>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11</a:t>
            </a:fld>
            <a:endParaRPr lang="en" kern="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19" name="Google Shape;119;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dirty="0"/>
              <a:t>Light Breakfast</a:t>
            </a:r>
            <a:endParaRPr sz="2000" b="1" dirty="0"/>
          </a:p>
          <a:p>
            <a:pPr marL="0" indent="0" algn="ctr">
              <a:lnSpc>
                <a:spcPct val="50000"/>
              </a:lnSpc>
              <a:spcBef>
                <a:spcPts val="1333"/>
              </a:spcBef>
              <a:buNone/>
            </a:pPr>
            <a:r>
              <a:rPr lang="en" sz="2000" b="1" dirty="0"/>
              <a:t>Centennial Foyer, 3rd Floor </a:t>
            </a:r>
            <a:endParaRPr sz="2000" b="1" dirty="0"/>
          </a:p>
          <a:p>
            <a:pPr marL="0" indent="0" algn="ctr">
              <a:lnSpc>
                <a:spcPct val="50000"/>
              </a:lnSpc>
              <a:spcBef>
                <a:spcPts val="1333"/>
              </a:spcBef>
              <a:buNone/>
            </a:pPr>
            <a:r>
              <a:rPr lang="en" sz="2000" dirty="0"/>
              <a:t>Monday - Friday </a:t>
            </a:r>
            <a:endParaRPr sz="2000" dirty="0"/>
          </a:p>
          <a:p>
            <a:pPr marL="0" indent="0" algn="ctr">
              <a:lnSpc>
                <a:spcPct val="50000"/>
              </a:lnSpc>
              <a:spcBef>
                <a:spcPts val="1333"/>
              </a:spcBef>
              <a:buNone/>
            </a:pPr>
            <a:r>
              <a:rPr lang="en" sz="2000" dirty="0"/>
              <a:t>7:15 AM - 8:30 AM</a:t>
            </a:r>
            <a:endParaRPr sz="2000" dirty="0"/>
          </a:p>
          <a:p>
            <a:pPr marL="0" indent="0" algn="ctr">
              <a:lnSpc>
                <a:spcPct val="50000"/>
              </a:lnSpc>
              <a:spcBef>
                <a:spcPts val="1333"/>
              </a:spcBef>
              <a:buNone/>
            </a:pPr>
            <a:endParaRPr sz="2000" dirty="0"/>
          </a:p>
          <a:p>
            <a:pPr marL="0" indent="0" algn="ctr">
              <a:lnSpc>
                <a:spcPct val="50000"/>
              </a:lnSpc>
              <a:spcBef>
                <a:spcPts val="1333"/>
              </a:spcBef>
              <a:buClr>
                <a:srgbClr val="000000"/>
              </a:buClr>
              <a:buNone/>
            </a:pPr>
            <a:r>
              <a:rPr lang="en" b="1" dirty="0"/>
              <a:t>Morning Coffee &amp; Tea Break</a:t>
            </a:r>
            <a:endParaRPr b="1" dirty="0"/>
          </a:p>
          <a:p>
            <a:pPr marL="0" indent="0" algn="ctr">
              <a:lnSpc>
                <a:spcPct val="50000"/>
              </a:lnSpc>
              <a:spcBef>
                <a:spcPts val="1333"/>
              </a:spcBef>
              <a:buClr>
                <a:srgbClr val="000000"/>
              </a:buClr>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buNone/>
            </a:pPr>
            <a:r>
              <a:rPr lang="en" dirty="0"/>
              <a:t>9:50 AM - 10:35 AM</a:t>
            </a:r>
            <a:endParaRPr sz="2000" dirty="0"/>
          </a:p>
          <a:p>
            <a:pPr marL="0" indent="0">
              <a:spcBef>
                <a:spcPts val="1333"/>
              </a:spcBef>
              <a:buNone/>
            </a:pPr>
            <a:endParaRPr sz="2000" dirty="0"/>
          </a:p>
          <a:p>
            <a:pPr indent="0" algn="ctr">
              <a:spcBef>
                <a:spcPts val="1333"/>
              </a:spcBef>
              <a:buNone/>
            </a:pPr>
            <a:endParaRPr sz="2000" dirty="0"/>
          </a:p>
          <a:p>
            <a:pPr marL="0" indent="0" algn="ctr">
              <a:spcBef>
                <a:spcPts val="1333"/>
              </a:spcBef>
              <a:spcAft>
                <a:spcPts val="2133"/>
              </a:spcAft>
              <a:buNone/>
            </a:pPr>
            <a:endParaRPr sz="2000" dirty="0"/>
          </a:p>
        </p:txBody>
      </p:sp>
      <p:sp>
        <p:nvSpPr>
          <p:cNvPr id="120" name="Google Shape;120;p4"/>
          <p:cNvSpPr txBox="1">
            <a:spLocks noGrp="1"/>
          </p:cNvSpPr>
          <p:nvPr>
            <p:ph type="body" idx="2"/>
          </p:nvPr>
        </p:nvSpPr>
        <p:spPr>
          <a:xfrm>
            <a:off x="6247267" y="2907300"/>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b="1" dirty="0"/>
              <a:t>Lunch</a:t>
            </a:r>
            <a:endParaRPr b="1" dirty="0"/>
          </a:p>
          <a:p>
            <a:pPr marL="0" indent="0" algn="ctr">
              <a:lnSpc>
                <a:spcPct val="50000"/>
              </a:lnSpc>
              <a:spcBef>
                <a:spcPts val="1333"/>
              </a:spcBef>
              <a:buNone/>
            </a:pPr>
            <a:r>
              <a:rPr lang="en" sz="2000" b="1" dirty="0"/>
              <a:t>Centennial D, 3rd Floor</a:t>
            </a:r>
            <a:endParaRPr sz="2000" b="1" dirty="0"/>
          </a:p>
          <a:p>
            <a:pPr marL="0" indent="0" algn="ctr">
              <a:lnSpc>
                <a:spcPct val="50000"/>
              </a:lnSpc>
              <a:spcBef>
                <a:spcPts val="1333"/>
              </a:spcBef>
              <a:buClr>
                <a:srgbClr val="000000"/>
              </a:buClr>
              <a:buNone/>
            </a:pPr>
            <a:r>
              <a:rPr lang="en" dirty="0"/>
              <a:t>Monday - Thursday </a:t>
            </a:r>
            <a:endParaRPr dirty="0"/>
          </a:p>
          <a:p>
            <a:pPr marL="0" indent="0" algn="ctr">
              <a:lnSpc>
                <a:spcPct val="50000"/>
              </a:lnSpc>
              <a:spcBef>
                <a:spcPts val="1333"/>
              </a:spcBef>
              <a:buClr>
                <a:srgbClr val="000000"/>
              </a:buClr>
              <a:buNone/>
            </a:pPr>
            <a:r>
              <a:rPr lang="en" dirty="0"/>
              <a:t>12:00 PM - 1:15 PM</a:t>
            </a:r>
            <a:endParaRPr dirty="0"/>
          </a:p>
          <a:p>
            <a:pPr marL="0" indent="0" algn="ctr">
              <a:lnSpc>
                <a:spcPct val="50000"/>
              </a:lnSpc>
              <a:spcBef>
                <a:spcPts val="1333"/>
              </a:spcBef>
              <a:buNone/>
            </a:pPr>
            <a:endParaRPr dirty="0"/>
          </a:p>
          <a:p>
            <a:pPr marL="0" indent="0" algn="ctr">
              <a:lnSpc>
                <a:spcPct val="50000"/>
              </a:lnSpc>
              <a:spcBef>
                <a:spcPts val="1333"/>
              </a:spcBef>
              <a:buNone/>
            </a:pPr>
            <a:r>
              <a:rPr lang="en" b="1" dirty="0"/>
              <a:t>Afternoon Break</a:t>
            </a:r>
            <a:endParaRPr b="1" dirty="0"/>
          </a:p>
          <a:p>
            <a:pPr marL="0" indent="0" algn="ctr">
              <a:lnSpc>
                <a:spcPct val="50000"/>
              </a:lnSpc>
              <a:spcBef>
                <a:spcPts val="1333"/>
              </a:spcBef>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spcAft>
                <a:spcPts val="1333"/>
              </a:spcAft>
              <a:buNone/>
            </a:pPr>
            <a:r>
              <a:rPr lang="en" dirty="0"/>
              <a:t>3:15 PM - 4:00 PM</a:t>
            </a:r>
            <a:endParaRPr dirty="0"/>
          </a:p>
        </p:txBody>
      </p:sp>
      <p:sp>
        <p:nvSpPr>
          <p:cNvPr id="121" name="Google Shape;121;p4"/>
          <p:cNvSpPr txBox="1"/>
          <p:nvPr/>
        </p:nvSpPr>
        <p:spPr>
          <a:xfrm>
            <a:off x="1554600" y="2373862"/>
            <a:ext cx="8369200" cy="533504"/>
          </a:xfrm>
          <a:prstGeom prst="rect">
            <a:avLst/>
          </a:prstGeom>
          <a:noFill/>
          <a:ln>
            <a:noFill/>
          </a:ln>
        </p:spPr>
        <p:txBody>
          <a:bodyPr spcFirstLastPara="1" wrap="square" lIns="121900" tIns="121900" rIns="121900" bIns="121900" anchor="t" anchorCtr="0">
            <a:spAutoFit/>
          </a:bodyPr>
          <a:lstStyle/>
          <a:p>
            <a:pPr algn="ctr" defTabSz="1219170" fontAlgn="auto">
              <a:spcBef>
                <a:spcPts val="0"/>
              </a:spcBef>
              <a:spcAft>
                <a:spcPts val="0"/>
              </a:spcAft>
              <a:buClr>
                <a:srgbClr val="000000"/>
              </a:buClr>
              <a:buSzPts val="1300"/>
            </a:pPr>
            <a:r>
              <a:rPr lang="en" sz="1867" kern="0" dirty="0">
                <a:solidFill>
                  <a:srgbClr val="FF0000"/>
                </a:solidFill>
                <a:latin typeface="Roboto"/>
                <a:ea typeface="Roboto"/>
                <a:cs typeface="Roboto"/>
                <a:sym typeface="Roboto"/>
              </a:rPr>
              <a:t>FOR REGISTERED ATTENDEES ONLY</a:t>
            </a:r>
            <a:endParaRPr sz="1867" b="1" kern="0" dirty="0">
              <a:solidFill>
                <a:srgbClr val="FF0000"/>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1C6D5CD-85F5-A922-F962-E1A01AD63189}"/>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12</a:t>
            </a:fld>
            <a:endParaRPr lang="en" kern="0">
              <a:solidFill>
                <a:srgbClr val="7373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dirty="0"/>
          </a:p>
          <a:p>
            <a:pPr algn="ctr"/>
            <a:endParaRPr sz="3867" b="1" i="1" dirty="0"/>
          </a:p>
          <a:p>
            <a:pPr algn="ctr"/>
            <a:r>
              <a:rPr lang="en" sz="3867" b="1" i="1" dirty="0"/>
              <a:t>IEEE 802 Milestone Preview &amp; Social</a:t>
            </a:r>
            <a:endParaRPr sz="3867" b="1" i="1" dirty="0"/>
          </a:p>
          <a:p>
            <a:pPr algn="ctr"/>
            <a:endParaRPr sz="2400" b="1" i="1" dirty="0"/>
          </a:p>
          <a:p>
            <a:pPr algn="ctr"/>
            <a:r>
              <a:rPr lang="en" sz="3867" dirty="0"/>
              <a:t>Wednesday March 13th at 6:30 PM</a:t>
            </a:r>
            <a:endParaRPr sz="3867" dirty="0"/>
          </a:p>
        </p:txBody>
      </p:sp>
      <p:sp>
        <p:nvSpPr>
          <p:cNvPr id="127" name="Google Shape;127;p9"/>
          <p:cNvSpPr txBox="1">
            <a:spLocks noGrp="1"/>
          </p:cNvSpPr>
          <p:nvPr>
            <p:ph type="body" idx="1"/>
          </p:nvPr>
        </p:nvSpPr>
        <p:spPr>
          <a:xfrm>
            <a:off x="3591564" y="2340497"/>
            <a:ext cx="8504757" cy="4445135"/>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Registered Attendee &amp; Guests who purchased tickets.*</a:t>
            </a:r>
            <a:endParaRPr sz="1600" dirty="0"/>
          </a:p>
          <a:p>
            <a:pPr marL="0" indent="0">
              <a:buNone/>
            </a:pPr>
            <a:r>
              <a:rPr lang="en" sz="1600" dirty="0"/>
              <a:t>*Tickets were sold online until Friday March 8, 2024 for $24.99 each.</a:t>
            </a:r>
            <a:endParaRPr sz="1600" dirty="0"/>
          </a:p>
          <a:p>
            <a:pPr marL="0" indent="0">
              <a:buNone/>
            </a:pPr>
            <a:endParaRPr sz="533" b="1" dirty="0"/>
          </a:p>
          <a:p>
            <a:pPr marL="0" indent="0">
              <a:buNone/>
            </a:pPr>
            <a:r>
              <a:rPr lang="en" sz="1600" b="1" dirty="0"/>
              <a:t>WHAT:</a:t>
            </a:r>
            <a:r>
              <a:rPr lang="en" sz="1600" dirty="0"/>
              <a:t>  Networking Reception and Celebration to acknowledge the IEEE 802 Milestone.</a:t>
            </a:r>
          </a:p>
          <a:p>
            <a:pPr marL="0" indent="0">
              <a:buNone/>
            </a:pPr>
            <a:r>
              <a:rPr lang="en" sz="1600" dirty="0"/>
              <a:t>A buffet dinner will be followed by special guest speeches and a preview of the IEEE 802 Milestone plaque. </a:t>
            </a:r>
            <a:endParaRPr sz="1600" dirty="0"/>
          </a:p>
          <a:p>
            <a:pPr marL="0" indent="0">
              <a:buNone/>
            </a:pPr>
            <a:endParaRPr sz="800" b="1" dirty="0"/>
          </a:p>
          <a:p>
            <a:pPr marL="0" indent="0">
              <a:buNone/>
            </a:pPr>
            <a:r>
              <a:rPr lang="en" sz="1600" b="1" dirty="0"/>
              <a:t>WHERE:</a:t>
            </a:r>
            <a:r>
              <a:rPr lang="en" sz="1600" dirty="0"/>
              <a:t> Centennial D Ballroom, 3rd Floor Hyatt Regency Denver</a:t>
            </a:r>
            <a:endParaRPr sz="1600" dirty="0"/>
          </a:p>
          <a:p>
            <a:pPr marL="0" indent="0">
              <a:buNone/>
            </a:pPr>
            <a:endParaRPr sz="1067" b="1" dirty="0"/>
          </a:p>
          <a:p>
            <a:pPr marL="0" indent="0">
              <a:buNone/>
            </a:pPr>
            <a:r>
              <a:rPr lang="en" sz="1600" b="1" dirty="0"/>
              <a:t>SOCIAL EVENT NAME BADGE</a:t>
            </a:r>
            <a:r>
              <a:rPr lang="en" sz="1600" dirty="0"/>
              <a:t> </a:t>
            </a:r>
            <a:endParaRPr sz="1600" dirty="0"/>
          </a:p>
          <a:p>
            <a:pPr marL="0" indent="0">
              <a:buNone/>
            </a:pPr>
            <a:r>
              <a:rPr lang="en" sz="1600" dirty="0"/>
              <a:t>All individuals attending the event must wear a Social Event Name Badge. </a:t>
            </a:r>
          </a:p>
          <a:p>
            <a:pPr marL="0" indent="0">
              <a:buNone/>
            </a:pPr>
            <a:r>
              <a:rPr lang="en" sz="1600" dirty="0"/>
              <a:t>Social Event Name Badges will be distributed at the Plenary Session registration desk. </a:t>
            </a:r>
          </a:p>
          <a:p>
            <a:pPr marL="0" indent="0">
              <a:buNone/>
            </a:pPr>
            <a:r>
              <a:rPr lang="en" sz="1600" dirty="0"/>
              <a:t>You must purchase a Social Event Badge for you and your guests attending.</a:t>
            </a:r>
          </a:p>
          <a:p>
            <a:pPr marL="0" indent="0">
              <a:buNone/>
            </a:pPr>
            <a:r>
              <a:rPr lang="en" sz="1600" dirty="0"/>
              <a:t>All Social Event Name Badges must be picked up before 12:00 PM Wednesday March 13th. </a:t>
            </a:r>
          </a:p>
          <a:p>
            <a:pPr marL="0" indent="0">
              <a:buNone/>
            </a:pPr>
            <a:r>
              <a:rPr lang="en" sz="1600" dirty="0"/>
              <a:t>Late requests may not be accommodated. </a:t>
            </a:r>
            <a:endParaRPr sz="1600" dirty="0"/>
          </a:p>
          <a:p>
            <a:pPr marL="0" indent="0">
              <a:buNone/>
            </a:pPr>
            <a:endParaRPr sz="133" dirty="0"/>
          </a:p>
          <a:p>
            <a:pPr marL="0" indent="0">
              <a:buNone/>
            </a:pPr>
            <a:r>
              <a:rPr lang="en" sz="1600" dirty="0"/>
              <a:t>Please contact the Meeting Planner if have any questions.</a:t>
            </a:r>
            <a:endParaRPr sz="1600"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pic>
        <p:nvPicPr>
          <p:cNvPr id="128" name="Google Shape;128;p9"/>
          <p:cNvPicPr preferRelativeResize="0"/>
          <p:nvPr/>
        </p:nvPicPr>
        <p:blipFill>
          <a:blip r:embed="rId3">
            <a:alphaModFix/>
          </a:blip>
          <a:stretch>
            <a:fillRect/>
          </a:stretch>
        </p:blipFill>
        <p:spPr>
          <a:xfrm>
            <a:off x="156167" y="2425400"/>
            <a:ext cx="3374908" cy="4368800"/>
          </a:xfrm>
          <a:prstGeom prst="rect">
            <a:avLst/>
          </a:prstGeom>
          <a:noFill/>
          <a:ln>
            <a:noFill/>
          </a:ln>
        </p:spPr>
      </p:pic>
      <p:sp>
        <p:nvSpPr>
          <p:cNvPr id="2" name="Slide Number Placeholder 1">
            <a:extLst>
              <a:ext uri="{FF2B5EF4-FFF2-40B4-BE49-F238E27FC236}">
                <a16:creationId xmlns:a16="http://schemas.microsoft.com/office/drawing/2014/main" id="{47C346A6-4C7C-53D6-C684-C25D67F93CC5}"/>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13</a:t>
            </a:fld>
            <a:endParaRPr lang="en" kern="0">
              <a:solidFill>
                <a:srgbClr val="73737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01f55b2fa_0_0"/>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3rd Floor Meeting Space Map </a:t>
            </a:r>
            <a:endParaRPr b="1"/>
          </a:p>
        </p:txBody>
      </p:sp>
      <p:pic>
        <p:nvPicPr>
          <p:cNvPr id="134" name="Google Shape;134;g2601f55b2fa_0_0"/>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135" name="Google Shape;135;g2601f55b2fa_0_0"/>
          <p:cNvSpPr txBox="1"/>
          <p:nvPr/>
        </p:nvSpPr>
        <p:spPr>
          <a:xfrm>
            <a:off x="5081733" y="946267"/>
            <a:ext cx="6328800" cy="5827645"/>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Foyer</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Registration</a:t>
            </a:r>
            <a:endParaRPr sz="1600"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Light Breakfast</a:t>
            </a:r>
            <a:endParaRPr sz="1600"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AM and PM Breaks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BCD</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Lunch</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AB</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Opening/Closing Session</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E, F, G, H</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Mineral Hall A,BC,D,E</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802.15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Mineral FG</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Quartz AB</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Boardroom</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Granite BC</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802.18/.19./24 Sessions</a:t>
            </a:r>
            <a:endParaRPr sz="1600" kern="0">
              <a:solidFill>
                <a:srgbClr val="737373"/>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DC52FB8-B1F6-5B23-DEAE-6B989C4AB43F}"/>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14</a:t>
            </a:fld>
            <a:endParaRPr lang="en" kern="0">
              <a:solidFill>
                <a:srgbClr val="7373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eae6e72b0_0_7"/>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4th Floor Meeting Space Map </a:t>
            </a:r>
            <a:endParaRPr b="1"/>
          </a:p>
        </p:txBody>
      </p:sp>
      <p:sp>
        <p:nvSpPr>
          <p:cNvPr id="141" name="Google Shape;141;g2beae6e72b0_0_7"/>
          <p:cNvSpPr txBox="1"/>
          <p:nvPr/>
        </p:nvSpPr>
        <p:spPr>
          <a:xfrm>
            <a:off x="5069967" y="1028601"/>
            <a:ext cx="6328800" cy="1395278"/>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Capitol 1,2,3,4</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802.3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Capitol 5,6,7</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 Sessions</a:t>
            </a:r>
            <a:endParaRPr sz="1600" kern="0">
              <a:solidFill>
                <a:srgbClr val="737373"/>
              </a:solidFill>
              <a:latin typeface="Roboto"/>
              <a:ea typeface="Roboto"/>
              <a:cs typeface="Roboto"/>
              <a:sym typeface="Roboto"/>
            </a:endParaRPr>
          </a:p>
        </p:txBody>
      </p:sp>
      <p:pic>
        <p:nvPicPr>
          <p:cNvPr id="142" name="Google Shape;142;g2beae6e72b0_0_7"/>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2" name="Slide Number Placeholder 1">
            <a:extLst>
              <a:ext uri="{FF2B5EF4-FFF2-40B4-BE49-F238E27FC236}">
                <a16:creationId xmlns:a16="http://schemas.microsoft.com/office/drawing/2014/main" id="{FE4EB39A-11CC-4092-DEDF-84CFC7483B64}"/>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15</a:t>
            </a:fld>
            <a:endParaRPr lang="en" kern="0">
              <a:solidFill>
                <a:srgbClr val="73737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Quick Start Guide </a:t>
            </a:r>
            <a:r>
              <a:rPr lang="en" sz="3600"/>
              <a:t>to Local information </a:t>
            </a:r>
            <a:r>
              <a:rPr lang="en" sz="3600" dirty="0"/>
              <a:t>in Denver</a:t>
            </a:r>
            <a:endParaRPr sz="3600" dirty="0"/>
          </a:p>
        </p:txBody>
      </p:sp>
      <p:sp>
        <p:nvSpPr>
          <p:cNvPr id="148" name="Google Shape;148;p11"/>
          <p:cNvSpPr txBox="1">
            <a:spLocks noGrp="1"/>
          </p:cNvSpPr>
          <p:nvPr>
            <p:ph type="body" idx="1"/>
          </p:nvPr>
        </p:nvSpPr>
        <p:spPr>
          <a:xfrm>
            <a:off x="349800" y="2380965"/>
            <a:ext cx="11242200" cy="4375435"/>
          </a:xfrm>
          <a:prstGeom prst="rect">
            <a:avLst/>
          </a:prstGeom>
          <a:noFill/>
          <a:ln>
            <a:noFill/>
          </a:ln>
        </p:spPr>
        <p:txBody>
          <a:bodyPr spcFirstLastPara="1" wrap="square" lIns="121900" tIns="121900" rIns="121900" bIns="121900" anchor="t" anchorCtr="0">
            <a:noAutofit/>
          </a:bodyPr>
          <a:lstStyle/>
          <a:p>
            <a:pPr marL="0" indent="0">
              <a:lnSpc>
                <a:spcPct val="125000"/>
              </a:lnSpc>
              <a:buNone/>
            </a:pPr>
            <a:r>
              <a:rPr lang="en" sz="1600" b="1"/>
              <a:t>Weather Forecast</a:t>
            </a:r>
            <a:endParaRPr sz="1600" b="1"/>
          </a:p>
          <a:p>
            <a:pPr indent="-406390">
              <a:lnSpc>
                <a:spcPct val="125000"/>
              </a:lnSpc>
              <a:buSzPts val="1200"/>
            </a:pPr>
            <a:r>
              <a:rPr lang="en" sz="1600"/>
              <a:t> </a:t>
            </a:r>
            <a:r>
              <a:rPr lang="en" sz="1600" u="sng">
                <a:solidFill>
                  <a:schemeClr val="hlink"/>
                </a:solidFill>
                <a:latin typeface="Arial"/>
                <a:ea typeface="Arial"/>
                <a:cs typeface="Arial"/>
                <a:sym typeface="Arial"/>
                <a:hlinkClick r:id="rId3"/>
              </a:rPr>
              <a:t>Denver, CO Weather Forecast | AccuWeather</a:t>
            </a:r>
            <a:endParaRPr sz="1600"/>
          </a:p>
          <a:p>
            <a:pPr marL="0" indent="0">
              <a:lnSpc>
                <a:spcPct val="125000"/>
              </a:lnSpc>
              <a:buNone/>
            </a:pPr>
            <a:r>
              <a:rPr lang="en" sz="1600" b="1"/>
              <a:t>Time Zone - Time Change</a:t>
            </a:r>
            <a:endParaRPr sz="1600" b="1"/>
          </a:p>
          <a:p>
            <a:pPr indent="-406390">
              <a:lnSpc>
                <a:spcPct val="125000"/>
              </a:lnSpc>
              <a:buSzPts val="1200"/>
            </a:pPr>
            <a:r>
              <a:rPr lang="en" sz="1600"/>
              <a:t>Sunday, March 10, 2024 — Daylight Saving Time Starts. Clocks move forward 1 hour.</a:t>
            </a:r>
            <a:endParaRPr sz="1600"/>
          </a:p>
          <a:p>
            <a:pPr indent="-406390">
              <a:lnSpc>
                <a:spcPct val="125000"/>
              </a:lnSpc>
              <a:buSzPts val="1200"/>
            </a:pPr>
            <a:r>
              <a:rPr lang="en" sz="1600"/>
              <a:t>Time Zone Tool (What time is at home or where virtual attendees are logging in?) </a:t>
            </a:r>
            <a:r>
              <a:rPr lang="en" sz="1600" u="sng">
                <a:solidFill>
                  <a:schemeClr val="hlink"/>
                </a:solidFill>
                <a:hlinkClick r:id="rId4"/>
              </a:rPr>
              <a:t>https://www.timeanddate.com/worldclock/meeting.html</a:t>
            </a:r>
            <a:endParaRPr sz="1600"/>
          </a:p>
          <a:p>
            <a:pPr marL="0" indent="0">
              <a:lnSpc>
                <a:spcPct val="125000"/>
              </a:lnSpc>
              <a:buNone/>
            </a:pPr>
            <a:r>
              <a:rPr lang="en" sz="1600" b="1"/>
              <a:t>Denver Airport - Flight Status</a:t>
            </a:r>
            <a:endParaRPr sz="1600" b="1"/>
          </a:p>
          <a:p>
            <a:pPr indent="-406390">
              <a:lnSpc>
                <a:spcPct val="125000"/>
              </a:lnSpc>
              <a:buSzPts val="1200"/>
            </a:pPr>
            <a:r>
              <a:rPr lang="en" sz="1600" u="sng">
                <a:solidFill>
                  <a:schemeClr val="hlink"/>
                </a:solidFill>
                <a:hlinkClick r:id="rId5"/>
              </a:rPr>
              <a:t>https://www.flydenver.com/departures/</a:t>
            </a:r>
            <a:endParaRPr sz="1600"/>
          </a:p>
          <a:p>
            <a:pPr marL="0" indent="0">
              <a:lnSpc>
                <a:spcPct val="125000"/>
              </a:lnSpc>
              <a:buNone/>
            </a:pPr>
            <a:r>
              <a:rPr lang="en" sz="1600" b="1"/>
              <a:t>Getting the Train Back to the Airport</a:t>
            </a:r>
            <a:endParaRPr sz="1600" b="1"/>
          </a:p>
          <a:p>
            <a:pPr indent="-406390">
              <a:lnSpc>
                <a:spcPct val="125000"/>
              </a:lnSpc>
              <a:buSzPts val="1200"/>
            </a:pPr>
            <a:r>
              <a:rPr lang="en" sz="1600" u="sng">
                <a:solidFill>
                  <a:schemeClr val="accent5"/>
                </a:solidFill>
                <a:hlinkClick r:id="rId6">
                  <a:extLst>
                    <a:ext uri="{A12FA001-AC4F-418D-AE19-62706E023703}">
                      <ahyp:hlinkClr xmlns:ahyp="http://schemas.microsoft.com/office/drawing/2018/hyperlinkcolor" val="tx"/>
                    </a:ext>
                  </a:extLst>
                </a:hlinkClick>
              </a:rPr>
              <a:t>https://youtu.be/Hj6PYgvu7zg?feature=shared</a:t>
            </a:r>
            <a:endParaRPr sz="1600"/>
          </a:p>
          <a:p>
            <a:pPr marL="0" indent="0">
              <a:lnSpc>
                <a:spcPct val="125000"/>
              </a:lnSpc>
              <a:buNone/>
            </a:pPr>
            <a:r>
              <a:rPr lang="en" sz="1600" b="1"/>
              <a:t>Places to Eat</a:t>
            </a:r>
            <a:endParaRPr sz="1600" b="1"/>
          </a:p>
          <a:p>
            <a:pPr indent="-406390">
              <a:lnSpc>
                <a:spcPct val="125000"/>
              </a:lnSpc>
              <a:buSzPts val="1200"/>
            </a:pPr>
            <a:r>
              <a:rPr lang="en" sz="1600" u="sng">
                <a:solidFill>
                  <a:schemeClr val="hlink"/>
                </a:solidFill>
                <a:hlinkClick r:id="rId7"/>
              </a:rPr>
              <a:t>Visit Denver</a:t>
            </a:r>
            <a:endParaRPr sz="1600"/>
          </a:p>
          <a:p>
            <a:pPr marL="0" indent="0">
              <a:lnSpc>
                <a:spcPct val="125000"/>
              </a:lnSpc>
              <a:buNone/>
            </a:pPr>
            <a:r>
              <a:rPr lang="en" sz="1600" b="1"/>
              <a:t>Free Things to Do In Denver, When You’re Not in a Meeting</a:t>
            </a:r>
            <a:endParaRPr sz="1600" b="1"/>
          </a:p>
          <a:p>
            <a:pPr indent="-406390">
              <a:lnSpc>
                <a:spcPct val="125000"/>
              </a:lnSpc>
              <a:buSzPts val="1200"/>
            </a:pPr>
            <a:r>
              <a:rPr lang="en" sz="1600" u="sng">
                <a:solidFill>
                  <a:schemeClr val="hlink"/>
                </a:solidFill>
                <a:hlinkClick r:id="rId8"/>
              </a:rPr>
              <a:t>https://www.denver.org/things-to-do/tours/free-tours</a:t>
            </a:r>
            <a:r>
              <a:rPr lang="en" sz="1600"/>
              <a:t>/</a:t>
            </a:r>
            <a:endParaRPr sz="1600"/>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B89244F4-E610-0AB4-7BCD-178669003AC1}"/>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16</a:t>
            </a:fld>
            <a:endParaRPr lang="en" kern="0">
              <a:solidFill>
                <a:srgbClr val="73737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eae6e72b0_0_20"/>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Health and Safety Options Close to Hyatt Regency</a:t>
            </a:r>
            <a:endParaRPr sz="3600" dirty="0"/>
          </a:p>
        </p:txBody>
      </p:sp>
      <p:sp>
        <p:nvSpPr>
          <p:cNvPr id="154" name="Google Shape;154;g2beae6e72b0_0_20"/>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b="1"/>
              <a:t>Nearby Hospitals:</a:t>
            </a:r>
            <a:endParaRPr sz="1867" b="1"/>
          </a:p>
          <a:p>
            <a:pPr indent="-423323">
              <a:buSzPts val="1400"/>
            </a:pPr>
            <a:r>
              <a:rPr lang="en" sz="1867"/>
              <a:t> Denver Health, 777 Bannock St, 303.436.6000</a:t>
            </a:r>
            <a:endParaRPr sz="1867"/>
          </a:p>
          <a:p>
            <a:pPr indent="-423323">
              <a:buSzPts val="1400"/>
            </a:pPr>
            <a:r>
              <a:rPr lang="en" sz="1867"/>
              <a:t> Saint Joseph Hospital, 1375 E 19th Ave, 303-812-2000</a:t>
            </a:r>
            <a:endParaRPr sz="1867"/>
          </a:p>
          <a:p>
            <a:pPr indent="-423323">
              <a:buSzPts val="1400"/>
            </a:pPr>
            <a:r>
              <a:rPr lang="en" sz="1867"/>
              <a:t> Kindred Hospital Denver, 1920 N High St, 303-320-5871</a:t>
            </a:r>
            <a:endParaRPr sz="1867"/>
          </a:p>
          <a:p>
            <a:pPr indent="-423323">
              <a:buSzPts val="1400"/>
            </a:pPr>
            <a:r>
              <a:rPr lang="en" sz="1867"/>
              <a:t> Rose Medical, 4567 E 9th Ave, 303-320-2121</a:t>
            </a:r>
            <a:endParaRPr sz="1867"/>
          </a:p>
          <a:p>
            <a:pPr marL="0" indent="0">
              <a:buNone/>
            </a:pPr>
            <a:endParaRPr sz="1867"/>
          </a:p>
          <a:p>
            <a:pPr marL="0" indent="0">
              <a:buNone/>
            </a:pPr>
            <a:r>
              <a:rPr lang="en" sz="1867" b="1"/>
              <a:t>Walk-in/Non-Emergency Medical Facility:</a:t>
            </a:r>
            <a:endParaRPr sz="1867" b="1"/>
          </a:p>
          <a:p>
            <a:pPr indent="-423323">
              <a:buSzPts val="1400"/>
            </a:pPr>
            <a:r>
              <a:rPr lang="en" sz="1867"/>
              <a:t> Denver Health Downtown Urgent Care, 1545 California St, 303-602-6500</a:t>
            </a:r>
            <a:endParaRPr sz="1867"/>
          </a:p>
          <a:p>
            <a:pPr marL="0" indent="0">
              <a:buNone/>
            </a:pPr>
            <a:endParaRPr sz="1867"/>
          </a:p>
          <a:p>
            <a:pPr marL="0" indent="0">
              <a:buNone/>
            </a:pPr>
            <a:r>
              <a:rPr lang="en" sz="1867" b="1"/>
              <a:t>Pharmacies:</a:t>
            </a:r>
            <a:endParaRPr sz="1867" b="1"/>
          </a:p>
          <a:p>
            <a:pPr indent="-423323">
              <a:buSzPts val="1400"/>
            </a:pPr>
            <a:r>
              <a:rPr lang="en" sz="1867"/>
              <a:t> Walgreens, 801 16th St, Denver, CO 80202. 303.571.5314 (8:00 AM – 11:00 PM)</a:t>
            </a:r>
            <a:endParaRPr sz="1867"/>
          </a:p>
          <a:p>
            <a:pPr indent="-423323">
              <a:buSzPts val="1400"/>
            </a:pPr>
            <a:r>
              <a:rPr lang="en" sz="1867"/>
              <a:t> CVS Pharmacy, 750 16th St, Denver, CO 80202. 303-534-1182</a:t>
            </a:r>
            <a:endParaRPr sz="1867"/>
          </a:p>
          <a:p>
            <a:pPr indent="-423323">
              <a:buSzPts val="1400"/>
            </a:pPr>
            <a:r>
              <a:rPr lang="en" sz="1867"/>
              <a:t> CVS Pharmacy @ Target, 1600 California St, Ste 14, Denver, CO 80202</a:t>
            </a:r>
            <a:endParaRPr sz="1867"/>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E5B081D7-1497-BF31-A323-A0485F816CB0}"/>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17</a:t>
            </a:fld>
            <a:endParaRPr lang="en" kern="0">
              <a:solidFill>
                <a:srgbClr val="73737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eae6e72b0_0_15"/>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60" name="Google Shape;160;g2beae6e72b0_0_15"/>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dirty="0"/>
              <a:t>The next IEEE 802 Plenary Session will be July 14-19, 2024. In-Person participation at the Le Centre Sheraton Montreal in Montreal Quebec, Canada with remote participation available. </a:t>
            </a:r>
          </a:p>
          <a:p>
            <a:pPr marL="0" indent="0">
              <a:buNone/>
            </a:pPr>
            <a:r>
              <a:rPr lang="en" sz="1867" dirty="0"/>
              <a:t>If you have any questions please email: </a:t>
            </a:r>
            <a:r>
              <a:rPr lang="en" sz="1867"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1867" dirty="0"/>
          </a:p>
          <a:p>
            <a:pPr marL="0" indent="0">
              <a:buNone/>
            </a:pPr>
            <a:endParaRPr sz="1067" b="1" dirty="0"/>
          </a:p>
          <a:p>
            <a:pPr marL="0" indent="0">
              <a:buNone/>
            </a:pPr>
            <a:r>
              <a:rPr lang="en" sz="1867" b="1" dirty="0"/>
              <a:t>We are preparing to make Hotel Reservations and Registration available on Monday April 8, 2024</a:t>
            </a:r>
            <a:endParaRPr sz="1867" b="1" dirty="0">
              <a:highlight>
                <a:srgbClr val="FFFF00"/>
              </a:highlight>
            </a:endParaRPr>
          </a:p>
          <a:p>
            <a:pPr lvl="1">
              <a:spcBef>
                <a:spcPts val="0"/>
              </a:spcBef>
            </a:pPr>
            <a:r>
              <a:rPr lang="en" sz="1867" dirty="0"/>
              <a:t>Early Registration Deadline</a:t>
            </a:r>
            <a:endParaRPr dirty="0"/>
          </a:p>
          <a:p>
            <a:pPr lvl="2">
              <a:spcBef>
                <a:spcPts val="0"/>
              </a:spcBef>
            </a:pPr>
            <a:r>
              <a:rPr lang="en" sz="1867" dirty="0"/>
              <a:t>Friday </a:t>
            </a:r>
            <a:r>
              <a:rPr lang="en" dirty="0"/>
              <a:t>May 17, 2024</a:t>
            </a:r>
            <a:endParaRPr dirty="0"/>
          </a:p>
          <a:p>
            <a:pPr lvl="1">
              <a:spcBef>
                <a:spcPts val="0"/>
              </a:spcBef>
            </a:pPr>
            <a:r>
              <a:rPr lang="en" dirty="0"/>
              <a:t>Group Hotel</a:t>
            </a:r>
            <a:r>
              <a:rPr lang="en" sz="1867" dirty="0"/>
              <a:t> Reservations: </a:t>
            </a:r>
            <a:r>
              <a:rPr lang="en" dirty="0"/>
              <a:t>Le Centre Sheraton Montreal</a:t>
            </a:r>
            <a:endParaRPr sz="1867" dirty="0"/>
          </a:p>
          <a:p>
            <a:pPr lvl="2">
              <a:spcBef>
                <a:spcPts val="0"/>
              </a:spcBef>
            </a:pPr>
            <a:r>
              <a:rPr lang="en" dirty="0"/>
              <a:t>Available Soon</a:t>
            </a:r>
            <a:endParaRPr dirty="0"/>
          </a:p>
          <a:p>
            <a:pPr lvl="1">
              <a:spcBef>
                <a:spcPts val="0"/>
              </a:spcBef>
            </a:pPr>
            <a:r>
              <a:rPr lang="en" sz="1867" dirty="0"/>
              <a:t>Hotel Reservation Booking Cut Off Date: </a:t>
            </a:r>
            <a:endParaRPr sz="1867" dirty="0"/>
          </a:p>
          <a:p>
            <a:pPr lvl="2">
              <a:spcBef>
                <a:spcPts val="0"/>
              </a:spcBef>
            </a:pPr>
            <a:r>
              <a:rPr lang="en" dirty="0"/>
              <a:t>Friday June 14, 2024 5:00 PM Eastern Time</a:t>
            </a:r>
          </a:p>
          <a:p>
            <a:pPr marL="152396" indent="0">
              <a:buNone/>
            </a:pPr>
            <a:endParaRPr lang="en" dirty="0"/>
          </a:p>
          <a:p>
            <a:pPr marL="152396" indent="0">
              <a:buNone/>
            </a:pPr>
            <a:r>
              <a:rPr lang="en" sz="1867" b="1" dirty="0"/>
              <a:t>Note Joint IEEE 802 – ITU SG15 Workshop – July 13, 2024</a:t>
            </a:r>
            <a:endParaRPr sz="1867" b="1" dirty="0"/>
          </a:p>
        </p:txBody>
      </p:sp>
      <p:sp>
        <p:nvSpPr>
          <p:cNvPr id="2" name="Slide Number Placeholder 1">
            <a:extLst>
              <a:ext uri="{FF2B5EF4-FFF2-40B4-BE49-F238E27FC236}">
                <a16:creationId xmlns:a16="http://schemas.microsoft.com/office/drawing/2014/main" id="{B06D65C9-E4C2-3941-97A6-5AA7E58B31A8}"/>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18</a:t>
            </a:fld>
            <a:endParaRPr lang="en" kern="0">
              <a:solidFill>
                <a:srgbClr val="73737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D91826-93FA-BFF8-796A-A39D3C4FC154}"/>
              </a:ext>
            </a:extLst>
          </p:cNvPr>
          <p:cNvSpPr>
            <a:spLocks noGrp="1"/>
          </p:cNvSpPr>
          <p:nvPr>
            <p:ph idx="1"/>
          </p:nvPr>
        </p:nvSpPr>
        <p:spPr>
          <a:xfrm>
            <a:off x="914400" y="914401"/>
            <a:ext cx="10361085" cy="5180014"/>
          </a:xfrm>
        </p:spPr>
        <p:txBody>
          <a:bodyPr/>
          <a:lstStyle/>
          <a:p>
            <a:pPr marL="152396" indent="0" algn="ctr">
              <a:buNone/>
            </a:pPr>
            <a:r>
              <a:rPr lang="en-US" sz="1800" dirty="0"/>
              <a:t>2024 May IEEE 802 Wireless Interim Session</a:t>
            </a:r>
          </a:p>
          <a:p>
            <a:pPr marL="152396" indent="0" algn="ctr">
              <a:buNone/>
            </a:pPr>
            <a:r>
              <a:rPr lang="en-US" sz="1800" dirty="0"/>
              <a:t>May 12-17, 2024</a:t>
            </a:r>
          </a:p>
          <a:p>
            <a:pPr marL="152396" indent="0">
              <a:buNone/>
            </a:pPr>
            <a:r>
              <a:rPr lang="en-US" sz="1800" dirty="0"/>
              <a:t>Registration Announcement</a:t>
            </a:r>
          </a:p>
          <a:p>
            <a:pPr marL="552446" lvl="1" indent="0"/>
            <a:r>
              <a:rPr lang="en-US" sz="1800" dirty="0"/>
              <a:t>Warsaw Marriott Hotel</a:t>
            </a:r>
          </a:p>
          <a:p>
            <a:pPr marL="552446" lvl="1" indent="0"/>
            <a:r>
              <a:rPr lang="en-US" sz="1800" dirty="0"/>
              <a:t>Al. </a:t>
            </a:r>
            <a:r>
              <a:rPr lang="en-US" sz="1800" dirty="0" err="1"/>
              <a:t>Jerozolimskie</a:t>
            </a:r>
            <a:r>
              <a:rPr lang="en-US" sz="1800" dirty="0"/>
              <a:t> 65/79 Warsaw 00-697 Poland</a:t>
            </a:r>
          </a:p>
          <a:p>
            <a:pPr marL="552446" lvl="1" indent="0"/>
            <a:r>
              <a:rPr lang="en-US" sz="1800" dirty="0"/>
              <a:t>Reservations Tel: +48 22 630 55 28</a:t>
            </a:r>
          </a:p>
          <a:p>
            <a:pPr marL="552446" lvl="1" indent="0"/>
            <a:r>
              <a:rPr lang="en-US" sz="1800" dirty="0"/>
              <a:t>Main Hotel Tel: +48 22 630 63 06</a:t>
            </a:r>
          </a:p>
          <a:p>
            <a:pPr marL="552446" lvl="1" indent="0"/>
            <a:r>
              <a:rPr lang="en-US" sz="1800" dirty="0"/>
              <a:t>Hotel website: Warsaw Marriott Hotel</a:t>
            </a:r>
          </a:p>
          <a:p>
            <a:pPr marL="152396" indent="0">
              <a:buNone/>
            </a:pPr>
            <a:r>
              <a:rPr lang="en-US" sz="1800" dirty="0"/>
              <a:t>APRIL </a:t>
            </a:r>
            <a:r>
              <a:rPr lang="en-US" sz="1800"/>
              <a:t>05, 2024 - Early Registration Deadline:</a:t>
            </a:r>
          </a:p>
          <a:p>
            <a:pPr marL="152396" indent="0">
              <a:buNone/>
            </a:pPr>
            <a:endParaRPr lang="en-US" sz="1800" dirty="0"/>
          </a:p>
          <a:p>
            <a:r>
              <a:rPr lang="en-US" sz="1400" dirty="0"/>
              <a:t>Registration for the 2024 May IEEE 802 Wireless Interim Session is now open!! </a:t>
            </a:r>
          </a:p>
          <a:p>
            <a:r>
              <a:rPr lang="en-US" sz="1400" dirty="0"/>
              <a:t> </a:t>
            </a:r>
          </a:p>
          <a:p>
            <a:r>
              <a:rPr lang="en-US" sz="1400" dirty="0"/>
              <a:t>Information about the Session, registration and accommodation can be found at the </a:t>
            </a:r>
            <a:r>
              <a:rPr lang="en-US" sz="1400" dirty="0">
                <a:hlinkClick r:id="rId2"/>
              </a:rPr>
              <a:t>2024 May IEEE 802 Wireless Interim Session website</a:t>
            </a:r>
            <a:r>
              <a:rPr lang="en-US" sz="1400" dirty="0"/>
              <a:t> and in the attached announcement document.</a:t>
            </a:r>
          </a:p>
          <a:p>
            <a:r>
              <a:rPr lang="en-US" sz="1400" dirty="0"/>
              <a:t> </a:t>
            </a:r>
          </a:p>
          <a:p>
            <a:r>
              <a:rPr lang="en-US" sz="1400" dirty="0"/>
              <a:t>Please don’t hesitate to reach out to us via </a:t>
            </a:r>
            <a:r>
              <a:rPr lang="en-US" sz="1400" dirty="0">
                <a:hlinkClick r:id="rId3"/>
              </a:rPr>
              <a:t>802wireless@mtgevents.com.au</a:t>
            </a:r>
            <a:r>
              <a:rPr lang="en-US" sz="1400" dirty="0"/>
              <a:t> if you require any assistance or have any questions.</a:t>
            </a:r>
          </a:p>
          <a:p>
            <a:pPr marL="152396" indent="0">
              <a:buNone/>
            </a:pPr>
            <a:r>
              <a:rPr lang="en-US" sz="1800" dirty="0"/>
              <a:t> </a:t>
            </a:r>
          </a:p>
        </p:txBody>
      </p:sp>
      <p:sp>
        <p:nvSpPr>
          <p:cNvPr id="4" name="Slide Number Placeholder 3">
            <a:extLst>
              <a:ext uri="{FF2B5EF4-FFF2-40B4-BE49-F238E27FC236}">
                <a16:creationId xmlns:a16="http://schemas.microsoft.com/office/drawing/2014/main" id="{BB54E0B0-78AB-D527-55C6-EA6C660D9191}"/>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42098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14401" y="1298576"/>
            <a:ext cx="10361084" cy="5176837"/>
          </a:xfrm>
          <a:ln/>
        </p:spPr>
        <p:txBody>
          <a:bodyPr>
            <a:normAutofit/>
          </a:bodyPr>
          <a:lstStyle/>
          <a:p>
            <a:r>
              <a:rPr lang="en-GB" sz="2000" dirty="0"/>
              <a:t>Agenda Items for 1st Vice Chair –</a:t>
            </a:r>
          </a:p>
          <a:p>
            <a:r>
              <a:rPr lang="en-GB" sz="2000" dirty="0"/>
              <a:t>Monday March 11:</a:t>
            </a:r>
          </a:p>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a:p>
            <a:r>
              <a:rPr lang="en-GB" sz="2000" b="0" dirty="0"/>
              <a:t>	</a:t>
            </a:r>
          </a:p>
          <a:p>
            <a:r>
              <a:rPr lang="en-GB" sz="2000" dirty="0"/>
              <a:t>Friday March 15:</a:t>
            </a:r>
          </a:p>
          <a:p>
            <a:pPr lvl="1"/>
            <a:r>
              <a:rPr lang="en-US" sz="1800" dirty="0"/>
              <a:t>F3.1.2	DT	WG Straw Poll</a:t>
            </a:r>
          </a:p>
          <a:p>
            <a:pPr lvl="1"/>
            <a:r>
              <a:rPr lang="en-US" sz="1800" dirty="0"/>
              <a:t>F3.1.3	DT	Future venues Insight</a:t>
            </a:r>
          </a:p>
        </p:txBody>
      </p:sp>
      <p:sp>
        <p:nvSpPr>
          <p:cNvPr id="4" name="Date Placeholder 3"/>
          <p:cNvSpPr>
            <a:spLocks noGrp="1"/>
          </p:cNvSpPr>
          <p:nvPr>
            <p:ph type="dt" idx="10"/>
          </p:nvPr>
        </p:nvSpPr>
        <p:spPr/>
        <p:txBody>
          <a:bodyPr/>
          <a:lstStyle/>
          <a:p>
            <a:r>
              <a:rPr lang="en-US"/>
              <a:t>January 2024</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2" name="Footer Placeholder 1">
            <a:extLst>
              <a:ext uri="{FF2B5EF4-FFF2-40B4-BE49-F238E27FC236}">
                <a16:creationId xmlns:a16="http://schemas.microsoft.com/office/drawing/2014/main" id="{CB63D567-62FD-4949-DA21-50CC6745EDED}"/>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593" y="775702"/>
            <a:ext cx="7770813" cy="609599"/>
          </a:xfrm>
        </p:spPr>
        <p:txBody>
          <a:bodyPr/>
          <a:lstStyle/>
          <a:p>
            <a:pPr rtl="0" eaLnBrk="1" fontAlgn="base" hangingPunct="1"/>
            <a:r>
              <a:rPr lang="en-US" b="0" dirty="0">
                <a:cs typeface="+mj-cs"/>
              </a:rPr>
              <a:t>M3.6</a:t>
            </a:r>
            <a:r>
              <a:rPr lang="en-US" dirty="0">
                <a:cs typeface="+mj-cs"/>
              </a:rPr>
              <a:t> </a:t>
            </a:r>
            <a:r>
              <a:rPr lang="en-US" b="0" dirty="0">
                <a:cs typeface="+mj-cs"/>
              </a:rPr>
              <a:t>Recording attendance</a:t>
            </a:r>
            <a:endParaRPr lang="en-US" dirty="0"/>
          </a:p>
        </p:txBody>
      </p:sp>
      <p:sp>
        <p:nvSpPr>
          <p:cNvPr id="3" name="Content Placeholder 2"/>
          <p:cNvSpPr>
            <a:spLocks noGrp="1"/>
          </p:cNvSpPr>
          <p:nvPr>
            <p:ph idx="1"/>
          </p:nvPr>
        </p:nvSpPr>
        <p:spPr>
          <a:xfrm>
            <a:off x="915459" y="1517653"/>
            <a:ext cx="10460566" cy="4957761"/>
          </a:xfrm>
        </p:spPr>
        <p:txBody>
          <a:bodyPr>
            <a:normAutofit lnSpcReduction="10000"/>
          </a:bodyPr>
          <a:lstStyle/>
          <a:p>
            <a:pPr>
              <a:lnSpc>
                <a:spcPct val="90000"/>
              </a:lnSpc>
            </a:pPr>
            <a:r>
              <a:rPr lang="en-GB" dirty="0"/>
              <a:t>It is a </a:t>
            </a:r>
            <a:r>
              <a:rPr lang="en-GB" dirty="0">
                <a:solidFill>
                  <a:srgbClr val="FF3300"/>
                </a:solidFill>
              </a:rPr>
              <a:t>requirement</a:t>
            </a:r>
            <a:r>
              <a:rPr lang="en-GB" dirty="0"/>
              <a:t> that attendees record their participation at an 802.11 session and declare their affiliation.  This record is usually made using the IMAT attendance system.</a:t>
            </a:r>
          </a:p>
          <a:p>
            <a:pPr lvl="1">
              <a:lnSpc>
                <a:spcPct val="90000"/>
              </a:lnSpc>
            </a:pPr>
            <a:r>
              <a:rPr lang="en-GB" dirty="0"/>
              <a:t>If you wish to participate without recording attendance,  send an email per session to the WG 2</a:t>
            </a:r>
            <a:r>
              <a:rPr lang="en-GB" baseline="30000" dirty="0"/>
              <a:t>nd</a:t>
            </a:r>
            <a:r>
              <a:rPr lang="en-GB" dirty="0"/>
              <a:t> vice chair declaring your </a:t>
            </a:r>
            <a:r>
              <a:rPr lang="en-GB" dirty="0">
                <a:solidFill>
                  <a:schemeClr val="tx1"/>
                </a:solidFill>
              </a:rPr>
              <a:t>participation and affiliation.   You cannot gain or maintain 802.11 voting membership using this method.</a:t>
            </a:r>
          </a:p>
          <a:p>
            <a:pPr>
              <a:lnSpc>
                <a:spcPct val="90000"/>
              </a:lnSpc>
            </a:pPr>
            <a:r>
              <a:rPr lang="en-GB" dirty="0">
                <a:solidFill>
                  <a:srgbClr val="FF0000"/>
                </a:solidFill>
              </a:rPr>
              <a:t>You must record 75% attendance of required 802.11 slots in a session for that session to count towards gaining or maintaining 802.11 voting membership</a:t>
            </a:r>
          </a:p>
          <a:p>
            <a:pPr lvl="1">
              <a:lnSpc>
                <a:spcPct val="90000"/>
              </a:lnSpc>
            </a:pPr>
            <a:r>
              <a:rPr lang="en-GB" dirty="0">
                <a:solidFill>
                  <a:schemeClr val="tx1"/>
                </a:solidFill>
              </a:rPr>
              <a:t>You need a single IEEE-SA web account</a:t>
            </a:r>
          </a:p>
          <a:p>
            <a:pPr lvl="2">
              <a:lnSpc>
                <a:spcPct val="90000"/>
              </a:lnSpc>
            </a:pPr>
            <a:r>
              <a:rPr lang="en-GB" sz="2000" dirty="0"/>
              <a:t>The IEEE SA web account requires a working email address</a:t>
            </a:r>
          </a:p>
          <a:p>
            <a:pPr lvl="2">
              <a:lnSpc>
                <a:spcPct val="90000"/>
              </a:lnSpc>
            </a:pPr>
            <a:r>
              <a:rPr lang="en-GB" sz="2000" dirty="0"/>
              <a:t>do not remove your email address from the account</a:t>
            </a:r>
          </a:p>
          <a:p>
            <a:pPr lvl="1">
              <a:lnSpc>
                <a:spcPct val="90000"/>
              </a:lnSpc>
            </a:pPr>
            <a:r>
              <a:rPr lang="en-GB" dirty="0"/>
              <a:t>Use the email address associated with that web account when registering attendance</a:t>
            </a:r>
          </a:p>
          <a:p>
            <a:pPr lvl="2">
              <a:lnSpc>
                <a:spcPct val="90000"/>
              </a:lnSpc>
            </a:pPr>
            <a:r>
              <a:rPr lang="en-GB" sz="2000" dirty="0"/>
              <a:t>If you change email addresses, update the web account,  don’t create a new web account,  or your membership status may not be calculated properly</a:t>
            </a:r>
          </a:p>
          <a:p>
            <a:pPr lvl="2">
              <a:lnSpc>
                <a:spcPct val="90000"/>
              </a:lnSpc>
            </a:pPr>
            <a:endParaRPr lang="en-GB" sz="2000" dirty="0"/>
          </a:p>
          <a:p>
            <a:pPr lvl="1">
              <a:lnSpc>
                <a:spcPct val="90000"/>
              </a:lnSpc>
            </a:pPr>
            <a:r>
              <a:rPr lang="en-GB" sz="2400" dirty="0"/>
              <a:t>Record attendance using this URL:</a:t>
            </a:r>
            <a:r>
              <a:rPr lang="en-US" sz="2400" dirty="0"/>
              <a:t>  </a:t>
            </a:r>
            <a:r>
              <a:rPr lang="en-US" sz="2400" b="1" dirty="0">
                <a:solidFill>
                  <a:schemeClr val="tx2"/>
                </a:solidFill>
              </a:rPr>
              <a:t>IMAT.IEEE.ORG/</a:t>
            </a:r>
          </a:p>
        </p:txBody>
      </p:sp>
      <p:sp>
        <p:nvSpPr>
          <p:cNvPr id="6" name="Date Placeholder 5"/>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D4C263C-D4B0-4954-9299-2BA60A02869B}"/>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7" name="Footer Placeholder 6">
            <a:extLst>
              <a:ext uri="{FF2B5EF4-FFF2-40B4-BE49-F238E27FC236}">
                <a16:creationId xmlns:a16="http://schemas.microsoft.com/office/drawing/2014/main" id="{C44FD6A3-D5C4-FFCD-DEDA-76C87FA512E8}"/>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261349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6934" y="1676400"/>
            <a:ext cx="9616018" cy="1362075"/>
          </a:xfrm>
        </p:spPr>
        <p:txBody>
          <a:bodyPr/>
          <a:lstStyle/>
          <a:p>
            <a:pPr algn="ctr"/>
            <a:r>
              <a:rPr lang="en-US" sz="3600" dirty="0"/>
              <a:t>Friday, January 19, 2024</a:t>
            </a:r>
            <a:br>
              <a:rPr lang="en-US" sz="3600" dirty="0"/>
            </a:br>
            <a:r>
              <a:rPr lang="en-US" sz="3600" dirty="0"/>
              <a:t>802.11 WG Closing Plenary</a:t>
            </a:r>
          </a:p>
        </p:txBody>
      </p:sp>
      <p:sp>
        <p:nvSpPr>
          <p:cNvPr id="8" name="Text Placeholder 7"/>
          <p:cNvSpPr>
            <a:spLocks noGrp="1"/>
          </p:cNvSpPr>
          <p:nvPr>
            <p:ph type="body" idx="1"/>
          </p:nvPr>
        </p:nvSpPr>
        <p:spPr/>
        <p:txBody>
          <a:bodyPr/>
          <a:lstStyle/>
          <a:p>
            <a:r>
              <a:rPr lang="en-US" dirty="0"/>
              <a:t>Agenda Items:</a:t>
            </a:r>
          </a:p>
          <a:p>
            <a:r>
              <a:rPr lang="en-US" dirty="0"/>
              <a:t>3.1.2 	DT		Straw Poll regarding meetings</a:t>
            </a:r>
          </a:p>
          <a:p>
            <a:r>
              <a:rPr lang="en-US" dirty="0"/>
              <a:t>3.1.3	DT		Future venues status and discussion</a:t>
            </a:r>
          </a:p>
        </p:txBody>
      </p:sp>
      <p:sp>
        <p:nvSpPr>
          <p:cNvPr id="6" name="Date Placeholder 5"/>
          <p:cNvSpPr>
            <a:spLocks noGrp="1"/>
          </p:cNvSpPr>
          <p:nvPr>
            <p:ph type="dt" idx="10"/>
          </p:nvPr>
        </p:nvSpPr>
        <p:spPr/>
        <p:txBody>
          <a:bodyPr/>
          <a:lstStyle/>
          <a:p>
            <a:r>
              <a:rPr lang="en-US"/>
              <a:t>January 2024</a:t>
            </a:r>
            <a:endParaRPr lang="en-GB" dirty="0"/>
          </a:p>
        </p:txBody>
      </p:sp>
      <p:sp>
        <p:nvSpPr>
          <p:cNvPr id="2" name="Slide Number Placeholder 1">
            <a:extLst>
              <a:ext uri="{FF2B5EF4-FFF2-40B4-BE49-F238E27FC236}">
                <a16:creationId xmlns:a16="http://schemas.microsoft.com/office/drawing/2014/main" id="{B6471B00-D561-4706-9119-80B8D07348EB}"/>
              </a:ext>
            </a:extLst>
          </p:cNvPr>
          <p:cNvSpPr>
            <a:spLocks noGrp="1"/>
          </p:cNvSpPr>
          <p:nvPr>
            <p:ph type="sldNum" idx="12"/>
          </p:nvPr>
        </p:nvSpPr>
        <p:spPr/>
        <p:txBody>
          <a:bodyPr/>
          <a:lstStyle/>
          <a:p>
            <a:r>
              <a:rPr lang="en-GB"/>
              <a:t>Slide </a:t>
            </a:r>
            <a:fld id="{3ABCC52B-A3F7-440B-BBF2-55191E6E7773}" type="slidenum">
              <a:rPr lang="en-GB" smtClean="0"/>
              <a:pPr/>
              <a:t>21</a:t>
            </a:fld>
            <a:endParaRPr lang="en-GB"/>
          </a:p>
        </p:txBody>
      </p:sp>
      <p:sp>
        <p:nvSpPr>
          <p:cNvPr id="3" name="Footer Placeholder 2">
            <a:extLst>
              <a:ext uri="{FF2B5EF4-FFF2-40B4-BE49-F238E27FC236}">
                <a16:creationId xmlns:a16="http://schemas.microsoft.com/office/drawing/2014/main" id="{C9239993-B758-937A-8DCD-A8A86087884F}"/>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1978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D8E6-7A92-9C8D-6833-5B40111CF2A8}"/>
              </a:ext>
            </a:extLst>
          </p:cNvPr>
          <p:cNvSpPr>
            <a:spLocks noGrp="1"/>
          </p:cNvSpPr>
          <p:nvPr>
            <p:ph type="title"/>
          </p:nvPr>
        </p:nvSpPr>
        <p:spPr/>
        <p:txBody>
          <a:bodyPr/>
          <a:lstStyle/>
          <a:p>
            <a:r>
              <a:rPr lang="en-US" dirty="0"/>
              <a:t>Straw Poll: Return to This Venue: </a:t>
            </a:r>
            <a:br>
              <a:rPr lang="en-US" dirty="0"/>
            </a:br>
            <a:r>
              <a:rPr lang="en-US" dirty="0"/>
              <a:t>(Hilton Panama, Panama City, Panama)</a:t>
            </a:r>
          </a:p>
        </p:txBody>
      </p:sp>
      <p:sp>
        <p:nvSpPr>
          <p:cNvPr id="3" name="Content Placeholder 2">
            <a:extLst>
              <a:ext uri="{FF2B5EF4-FFF2-40B4-BE49-F238E27FC236}">
                <a16:creationId xmlns:a16="http://schemas.microsoft.com/office/drawing/2014/main" id="{C2421C23-33DA-1DC8-9B35-96B79CF73EBF}"/>
              </a:ext>
            </a:extLst>
          </p:cNvPr>
          <p:cNvSpPr>
            <a:spLocks noGrp="1"/>
          </p:cNvSpPr>
          <p:nvPr>
            <p:ph idx="1"/>
          </p:nvPr>
        </p:nvSpPr>
        <p:spPr>
          <a:xfrm>
            <a:off x="914401" y="2057400"/>
            <a:ext cx="10361084" cy="4267199"/>
          </a:xfrm>
        </p:spPr>
        <p:txBody>
          <a:bodyPr/>
          <a:lstStyle/>
          <a:p>
            <a:r>
              <a:rPr lang="en-US" sz="2000" dirty="0"/>
              <a:t>1. How many people would like to come back to this venue? </a:t>
            </a:r>
          </a:p>
          <a:p>
            <a:pPr lvl="1"/>
            <a:r>
              <a:rPr lang="en-US" dirty="0"/>
              <a:t>Yes – </a:t>
            </a:r>
          </a:p>
          <a:p>
            <a:pPr lvl="1"/>
            <a:r>
              <a:rPr lang="en-US" dirty="0"/>
              <a:t>No –  </a:t>
            </a:r>
          </a:p>
          <a:p>
            <a:r>
              <a:rPr lang="en-US" dirty="0"/>
              <a:t>2. Did you go to the social?</a:t>
            </a:r>
          </a:p>
          <a:p>
            <a:pPr lvl="1"/>
            <a:r>
              <a:rPr lang="en-US" dirty="0"/>
              <a:t>Yes – </a:t>
            </a:r>
          </a:p>
          <a:p>
            <a:pPr lvl="1"/>
            <a:r>
              <a:rPr lang="en-US" dirty="0"/>
              <a:t>No –  </a:t>
            </a:r>
          </a:p>
          <a:p>
            <a:r>
              <a:rPr lang="en-US" sz="2000" dirty="0"/>
              <a:t>3. If you attended the Social, did you like the social?</a:t>
            </a:r>
          </a:p>
          <a:p>
            <a:pPr lvl="1"/>
            <a:r>
              <a:rPr lang="en-US" sz="1800" dirty="0"/>
              <a:t>Yes – </a:t>
            </a:r>
          </a:p>
          <a:p>
            <a:pPr lvl="1"/>
            <a:r>
              <a:rPr lang="en-US" sz="1800" dirty="0"/>
              <a:t>No –  </a:t>
            </a:r>
          </a:p>
          <a:p>
            <a:endParaRPr lang="en-US" sz="2000" dirty="0"/>
          </a:p>
        </p:txBody>
      </p:sp>
      <p:sp>
        <p:nvSpPr>
          <p:cNvPr id="4" name="Date Placeholder 3">
            <a:extLst>
              <a:ext uri="{FF2B5EF4-FFF2-40B4-BE49-F238E27FC236}">
                <a16:creationId xmlns:a16="http://schemas.microsoft.com/office/drawing/2014/main" id="{82BBEE8D-7673-B9F3-0D94-8146821254ED}"/>
              </a:ext>
            </a:extLst>
          </p:cNvPr>
          <p:cNvSpPr>
            <a:spLocks noGrp="1"/>
          </p:cNvSpPr>
          <p:nvPr>
            <p:ph type="dt" idx="10"/>
          </p:nvPr>
        </p:nvSpPr>
        <p:spPr/>
        <p:txBody>
          <a:bodyPr/>
          <a:lstStyle/>
          <a:p>
            <a:r>
              <a:rPr lang="en-US"/>
              <a:t>January 2024</a:t>
            </a:r>
            <a:endParaRPr lang="en-GB" dirty="0"/>
          </a:p>
        </p:txBody>
      </p:sp>
      <p:sp>
        <p:nvSpPr>
          <p:cNvPr id="6" name="Slide Number Placeholder 5">
            <a:extLst>
              <a:ext uri="{FF2B5EF4-FFF2-40B4-BE49-F238E27FC236}">
                <a16:creationId xmlns:a16="http://schemas.microsoft.com/office/drawing/2014/main" id="{D3CC54C5-D39A-184E-7290-CE76A14CF9FD}"/>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7" name="Footer Placeholder 6">
            <a:extLst>
              <a:ext uri="{FF2B5EF4-FFF2-40B4-BE49-F238E27FC236}">
                <a16:creationId xmlns:a16="http://schemas.microsoft.com/office/drawing/2014/main" id="{92A21AFF-3830-2A64-7C8D-99FE719097D5}"/>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72822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2"/>
            <a:ext cx="10361084" cy="532606"/>
          </a:xfrm>
          <a:ln/>
        </p:spPr>
        <p:txBody>
          <a:bodyPr vert="horz" wrap="square" lIns="90000" tIns="46800" rIns="90000" bIns="46800" numCol="1" anchor="ctr" anchorCtr="0" compatLnSpc="1">
            <a:prstTxWarp prst="textNoShape">
              <a:avLst/>
            </a:prstTxWarp>
          </a:bodyPr>
          <a:lstStyle/>
          <a:p>
            <a:r>
              <a:rPr lang="en-US" sz="2800" dirty="0"/>
              <a:t>Future Interim Venue Status</a:t>
            </a:r>
          </a:p>
        </p:txBody>
      </p:sp>
      <p:sp>
        <p:nvSpPr>
          <p:cNvPr id="9218" name="Rectangle 2"/>
          <p:cNvSpPr>
            <a:spLocks noGrp="1" noChangeArrowheads="1"/>
          </p:cNvSpPr>
          <p:nvPr>
            <p:ph idx="1"/>
          </p:nvPr>
        </p:nvSpPr>
        <p:spPr>
          <a:xfrm>
            <a:off x="914401" y="1447800"/>
            <a:ext cx="10361084" cy="4953001"/>
          </a:xfrm>
          <a:ln/>
        </p:spPr>
        <p:txBody>
          <a:bodyPr/>
          <a:lstStyle/>
          <a:p>
            <a:pPr>
              <a:buFont typeface="Wingdings" panose="05000000000000000000" pitchFamily="2" charset="2"/>
              <a:buChar char="v"/>
            </a:pPr>
            <a:r>
              <a:rPr lang="en-GB" sz="2000" dirty="0">
                <a:highlight>
                  <a:srgbClr val="00FFFF"/>
                </a:highlight>
              </a:rPr>
              <a:t>2024-01 (14-19) Hilton Panama, Panama, Panama (Rebooked from Jan 2022)</a:t>
            </a:r>
          </a:p>
          <a:p>
            <a:pPr>
              <a:buFont typeface="Wingdings" panose="05000000000000000000" pitchFamily="2" charset="2"/>
              <a:buChar char="v"/>
            </a:pPr>
            <a:r>
              <a:rPr lang="en-GB" sz="2000" dirty="0">
                <a:highlight>
                  <a:srgbClr val="00FFFF"/>
                </a:highlight>
              </a:rPr>
              <a:t>2024-05 (12-17) Marriott Warsaw, Warsaw, Poland – (Rebook from May 2022)</a:t>
            </a:r>
          </a:p>
          <a:p>
            <a:pPr>
              <a:buFont typeface="Times New Roman" pitchFamily="16" charset="0"/>
              <a:buChar char="•"/>
            </a:pPr>
            <a:r>
              <a:rPr lang="en-GB" sz="2000" dirty="0"/>
              <a:t>2024-09 (8-13) Hilton Waikoloa, Waikoloa, HI, USA</a:t>
            </a:r>
          </a:p>
          <a:p>
            <a:pPr>
              <a:buFont typeface="Wingdings" panose="05000000000000000000" pitchFamily="2" charset="2"/>
              <a:buChar char="v"/>
            </a:pPr>
            <a:r>
              <a:rPr lang="en-GB" sz="2000" dirty="0">
                <a:highlight>
                  <a:srgbClr val="00FFFF"/>
                </a:highlight>
              </a:rPr>
              <a:t>2025-01 (12-17) Kobe, Japan – TBC (Moved from May 2023)</a:t>
            </a:r>
          </a:p>
          <a:p>
            <a:pPr>
              <a:buFont typeface="Wingdings" panose="05000000000000000000" pitchFamily="2" charset="2"/>
              <a:buChar char="v"/>
            </a:pPr>
            <a:r>
              <a:rPr lang="en-GB" sz="2000" dirty="0"/>
              <a:t>2025-05 (11-16) – Hilton Prague, Prague, Czech Republic </a:t>
            </a:r>
            <a:r>
              <a:rPr lang="en-GB" sz="1400" dirty="0">
                <a:highlight>
                  <a:srgbClr val="00FF00"/>
                </a:highlight>
              </a:rPr>
              <a:t>(Contract TBC)</a:t>
            </a:r>
          </a:p>
          <a:p>
            <a:pPr>
              <a:buFont typeface="Arial" panose="020B0604020202020204" pitchFamily="34" charset="0"/>
              <a:buChar char="•"/>
            </a:pPr>
            <a:r>
              <a:rPr lang="en-GB" sz="2000" dirty="0"/>
              <a:t>2025-09 (14-19) Hilton Waikoloa, Waikoloa, HI, USA</a:t>
            </a:r>
            <a:endParaRPr lang="en-US" sz="2000" dirty="0"/>
          </a:p>
          <a:p>
            <a:pPr>
              <a:buFont typeface="Times New Roman" pitchFamily="16" charset="0"/>
              <a:buChar char="•"/>
            </a:pPr>
            <a:r>
              <a:rPr lang="en-US" sz="2000" dirty="0"/>
              <a:t>2026-01 (11-16) – </a:t>
            </a:r>
            <a:r>
              <a:rPr lang="en-US" sz="2000" dirty="0">
                <a:highlight>
                  <a:srgbClr val="FFFF00"/>
                </a:highlight>
              </a:rPr>
              <a:t>RFP - Americas</a:t>
            </a:r>
          </a:p>
          <a:p>
            <a:pPr>
              <a:buFont typeface="Wingdings" panose="05000000000000000000" pitchFamily="2" charset="2"/>
              <a:buChar char="v"/>
            </a:pPr>
            <a:r>
              <a:rPr lang="en-US" sz="2000" dirty="0"/>
              <a:t>2026-05 (10-15) –</a:t>
            </a:r>
            <a:r>
              <a:rPr lang="en-US" sz="2000" dirty="0">
                <a:highlight>
                  <a:srgbClr val="FFFF00"/>
                </a:highlight>
              </a:rPr>
              <a:t> RFP - Europe</a:t>
            </a:r>
          </a:p>
          <a:p>
            <a:pPr>
              <a:buFont typeface="Arial" panose="020B0604020202020204" pitchFamily="34" charset="0"/>
              <a:buChar char="•"/>
            </a:pPr>
            <a:r>
              <a:rPr lang="en-US" sz="2000" dirty="0"/>
              <a:t>2026-09 (13-18) </a:t>
            </a:r>
            <a:r>
              <a:rPr lang="en-GB" sz="2000" dirty="0"/>
              <a:t>Hilton Waikoloa, Waikoloa, HI, USA</a:t>
            </a:r>
            <a:endParaRPr lang="en-US" sz="2000" dirty="0"/>
          </a:p>
          <a:p>
            <a:pPr>
              <a:buFont typeface="Times New Roman" pitchFamily="16" charset="0"/>
              <a:buChar char="•"/>
            </a:pPr>
            <a:r>
              <a:rPr lang="en-US" sz="2000" dirty="0"/>
              <a:t>2027-01 (10-15) –</a:t>
            </a:r>
            <a:r>
              <a:rPr lang="en-US" sz="2000" dirty="0">
                <a:highlight>
                  <a:srgbClr val="FFFF00"/>
                </a:highlight>
              </a:rPr>
              <a:t> RFP - Americas</a:t>
            </a:r>
            <a:r>
              <a:rPr lang="en-US" sz="2000" dirty="0"/>
              <a:t>	(could rotate J-M)</a:t>
            </a:r>
          </a:p>
          <a:p>
            <a:pPr>
              <a:buFont typeface="Wingdings" panose="05000000000000000000" pitchFamily="2" charset="2"/>
              <a:buChar char="v"/>
            </a:pPr>
            <a:r>
              <a:rPr lang="en-US" sz="2000" dirty="0"/>
              <a:t>2027-05 (9-14) </a:t>
            </a:r>
            <a:r>
              <a:rPr lang="en-US" sz="2000" dirty="0">
                <a:highlight>
                  <a:srgbClr val="FFFF00"/>
                </a:highlight>
              </a:rPr>
              <a:t>– RFP - Asia  </a:t>
            </a:r>
            <a:r>
              <a:rPr lang="en-US" sz="2000" dirty="0"/>
              <a:t>(could rotate J-M)</a:t>
            </a:r>
          </a:p>
          <a:p>
            <a:pPr>
              <a:buFont typeface="Times New Roman" pitchFamily="16" charset="0"/>
              <a:buChar char="•"/>
            </a:pPr>
            <a:r>
              <a:rPr lang="en-US" sz="2000" dirty="0"/>
              <a:t>2027-09 (12-17) – Grand Hyatt Atlanta, Buckhead, GA, USA </a:t>
            </a:r>
            <a:r>
              <a:rPr lang="en-GB" sz="1400" dirty="0">
                <a:highlight>
                  <a:srgbClr val="00FF00"/>
                </a:highlight>
              </a:rPr>
              <a:t>(Contract TBC)</a:t>
            </a:r>
          </a:p>
          <a:p>
            <a:pPr lvl="2">
              <a:buFont typeface="Times New Roman" pitchFamily="16" charset="0"/>
              <a:buChar char="•"/>
            </a:pPr>
            <a:endParaRPr lang="en-US" sz="1400" dirty="0"/>
          </a:p>
          <a:p>
            <a:pPr>
              <a:buFont typeface="Times New Roman" pitchFamily="16" charset="0"/>
              <a:buChar char="•"/>
            </a:pPr>
            <a:endParaRPr lang="en-GB" sz="2000" dirty="0"/>
          </a:p>
        </p:txBody>
      </p:sp>
      <p:sp>
        <p:nvSpPr>
          <p:cNvPr id="4" name="Date Placeholder 3"/>
          <p:cNvSpPr>
            <a:spLocks noGrp="1"/>
          </p:cNvSpPr>
          <p:nvPr>
            <p:ph type="dt" idx="10"/>
          </p:nvPr>
        </p:nvSpPr>
        <p:spPr/>
        <p:txBody>
          <a:bodyPr/>
          <a:lstStyle/>
          <a:p>
            <a:r>
              <a:rPr lang="en-US"/>
              <a:t>January 2024</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23</a:t>
            </a:fld>
            <a:endParaRPr lang="en-GB" dirty="0"/>
          </a:p>
        </p:txBody>
      </p:sp>
      <p:sp>
        <p:nvSpPr>
          <p:cNvPr id="8" name="TextBox 7">
            <a:extLst>
              <a:ext uri="{FF2B5EF4-FFF2-40B4-BE49-F238E27FC236}">
                <a16:creationId xmlns:a16="http://schemas.microsoft.com/office/drawing/2014/main" id="{0A6B1E07-1378-480A-858D-3AD03452127F}"/>
              </a:ext>
            </a:extLst>
          </p:cNvPr>
          <p:cNvSpPr txBox="1"/>
          <p:nvPr/>
        </p:nvSpPr>
        <p:spPr>
          <a:xfrm>
            <a:off x="8382000" y="4419600"/>
            <a:ext cx="3505200" cy="830997"/>
          </a:xfrm>
          <a:prstGeom prst="rect">
            <a:avLst/>
          </a:prstGeom>
          <a:noFill/>
        </p:spPr>
        <p:txBody>
          <a:bodyPr wrap="square" rtlCol="0">
            <a:spAutoFit/>
          </a:bodyPr>
          <a:lstStyle/>
          <a:p>
            <a:r>
              <a:rPr lang="en-US" sz="1600" dirty="0">
                <a:solidFill>
                  <a:schemeClr val="tx1"/>
                </a:solidFill>
              </a:rPr>
              <a:t>Meeting Planner:</a:t>
            </a:r>
          </a:p>
          <a:p>
            <a:pPr marL="285750" indent="-285750">
              <a:buFont typeface="Arial" panose="020B0604020202020204" pitchFamily="34" charset="0"/>
              <a:buChar char="•"/>
            </a:pPr>
            <a:r>
              <a:rPr lang="en-US" sz="1600" dirty="0">
                <a:solidFill>
                  <a:schemeClr val="tx1"/>
                </a:solidFill>
              </a:rPr>
              <a:t>Dotted Venues: Face to Face Events</a:t>
            </a:r>
          </a:p>
          <a:p>
            <a:pPr marL="285750" indent="-285750">
              <a:buFont typeface="Wingdings" panose="05000000000000000000" pitchFamily="2" charset="2"/>
              <a:buChar char="v"/>
            </a:pPr>
            <a:r>
              <a:rPr lang="en-US" sz="1600" dirty="0">
                <a:solidFill>
                  <a:schemeClr val="tx1"/>
                </a:solidFill>
              </a:rPr>
              <a:t>Starred Venues :MTG Events</a:t>
            </a:r>
          </a:p>
        </p:txBody>
      </p:sp>
      <p:sp>
        <p:nvSpPr>
          <p:cNvPr id="2" name="TextBox 1">
            <a:extLst>
              <a:ext uri="{FF2B5EF4-FFF2-40B4-BE49-F238E27FC236}">
                <a16:creationId xmlns:a16="http://schemas.microsoft.com/office/drawing/2014/main" id="{ADC1044F-B3FF-6E81-78E0-A5941766109D}"/>
              </a:ext>
            </a:extLst>
          </p:cNvPr>
          <p:cNvSpPr txBox="1"/>
          <p:nvPr/>
        </p:nvSpPr>
        <p:spPr>
          <a:xfrm>
            <a:off x="9753600" y="709614"/>
            <a:ext cx="1828800" cy="338554"/>
          </a:xfrm>
          <a:prstGeom prst="rect">
            <a:avLst/>
          </a:prstGeom>
          <a:noFill/>
        </p:spPr>
        <p:txBody>
          <a:bodyPr wrap="square" rtlCol="0">
            <a:spAutoFit/>
          </a:bodyPr>
          <a:lstStyle/>
          <a:p>
            <a:r>
              <a:rPr lang="en-US" sz="1600" dirty="0">
                <a:solidFill>
                  <a:schemeClr val="accent1">
                    <a:lumMod val="50000"/>
                  </a:schemeClr>
                </a:solidFill>
              </a:rPr>
              <a:t>As of Nov 12, 2023</a:t>
            </a:r>
          </a:p>
        </p:txBody>
      </p:sp>
    </p:spTree>
    <p:extLst>
      <p:ext uri="{BB962C8B-B14F-4D97-AF65-F5344CB8AC3E}">
        <p14:creationId xmlns:p14="http://schemas.microsoft.com/office/powerpoint/2010/main" val="836784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(Changing Week to July 27)</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v"/>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13-18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p:txBody>
          <a:bodyPr/>
          <a:lstStyle/>
          <a:p>
            <a:r>
              <a:rPr lang="en-US"/>
              <a:t>January 2024</a:t>
            </a:r>
            <a:endParaRPr lang="en-GB" dirty="0"/>
          </a:p>
        </p:txBody>
      </p:sp>
      <p:sp>
        <p:nvSpPr>
          <p:cNvPr id="5" name="Footer Placeholder 4">
            <a:extLst>
              <a:ext uri="{FF2B5EF4-FFF2-40B4-BE49-F238E27FC236}">
                <a16:creationId xmlns:a16="http://schemas.microsoft.com/office/drawing/2014/main" id="{A69EE029-D6A4-B1F8-79E0-06AA36E15A9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B6967BAC-5007-C2DA-00E1-D29ED7742ECE}"/>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9525000" y="6062246"/>
            <a:ext cx="1864785" cy="338554"/>
          </a:xfrm>
          <a:prstGeom prst="rect">
            <a:avLst/>
          </a:prstGeom>
          <a:noFill/>
        </p:spPr>
        <p:txBody>
          <a:bodyPr wrap="square" rtlCol="0">
            <a:spAutoFit/>
          </a:bodyPr>
          <a:lstStyle/>
          <a:p>
            <a:r>
              <a:rPr lang="en-US" sz="1600" dirty="0">
                <a:solidFill>
                  <a:schemeClr val="accent1">
                    <a:lumMod val="50000"/>
                  </a:schemeClr>
                </a:solidFill>
              </a:rPr>
              <a:t>As of Dec 13, 2023</a:t>
            </a:r>
          </a:p>
        </p:txBody>
      </p:sp>
    </p:spTree>
    <p:extLst>
      <p:ext uri="{BB962C8B-B14F-4D97-AF65-F5344CB8AC3E}">
        <p14:creationId xmlns:p14="http://schemas.microsoft.com/office/powerpoint/2010/main" val="813526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914401" y="1751015"/>
            <a:ext cx="10361084" cy="4343400"/>
          </a:xfrm>
        </p:spPr>
        <p:txBody>
          <a:bodyPr/>
          <a:lstStyle/>
          <a:p>
            <a:r>
              <a:rPr lang="en-US" dirty="0"/>
              <a:t>1. Plenary Meeting Status File: 802 EC-22/0003r0</a:t>
            </a:r>
          </a:p>
          <a:p>
            <a:pPr lvl="1"/>
            <a:r>
              <a:rPr lang="en-US" dirty="0">
                <a:solidFill>
                  <a:schemeClr val="accent2"/>
                </a:solidFill>
                <a:hlinkClick r:id="rId3">
                  <a:extLst>
                    <a:ext uri="{A12FA001-AC4F-418D-AE19-62706E023703}">
                      <ahyp:hlinkClr xmlns:ahyp="http://schemas.microsoft.com/office/drawing/2018/hyperlinkcolor" val="tx"/>
                    </a:ext>
                  </a:extLst>
                </a:hlinkClick>
              </a:rPr>
              <a:t>https://mentor.ieee.org/802-ec/dcn/22/ec-22-0003-00-00EC-future-802-plenary-venue-contract-status.xlsx</a:t>
            </a:r>
            <a:endParaRPr lang="en-US" dirty="0">
              <a:solidFill>
                <a:schemeClr val="accent2"/>
              </a:solidFill>
            </a:endParaRPr>
          </a:p>
          <a:p>
            <a:pPr lvl="1"/>
            <a:endParaRPr lang="en-GB" dirty="0"/>
          </a:p>
          <a:p>
            <a:r>
              <a:rPr lang="en-US" dirty="0"/>
              <a:t>2. IEEE 802WCSC Meeting Venue Manager Report: 802 EC-23/0001r05</a:t>
            </a:r>
          </a:p>
          <a:p>
            <a:pPr lvl="1"/>
            <a:r>
              <a:rPr lang="en-US" dirty="0">
                <a:solidFill>
                  <a:schemeClr val="accent2"/>
                </a:solidFill>
                <a:hlinkClick r:id="rId4">
                  <a:extLst>
                    <a:ext uri="{A12FA001-AC4F-418D-AE19-62706E023703}">
                      <ahyp:hlinkClr xmlns:ahyp="http://schemas.microsoft.com/office/drawing/2018/hyperlinkcolor" val="tx"/>
                    </a:ext>
                  </a:extLst>
                </a:hlinkClick>
              </a:rPr>
              <a:t>https://mentor.ieee.org/802-ec/dcn/23/ec-23-0001-05-WCSG-ieee-802wcsc-meeting-venue-manager-report-2023.pptx</a:t>
            </a:r>
            <a:r>
              <a:rPr lang="en-US" dirty="0">
                <a:solidFill>
                  <a:schemeClr val="accent2"/>
                </a:solidFill>
              </a:rPr>
              <a:t>  </a:t>
            </a:r>
          </a:p>
        </p:txBody>
      </p:sp>
      <p:sp>
        <p:nvSpPr>
          <p:cNvPr id="4" name="Date Placeholder 3"/>
          <p:cNvSpPr>
            <a:spLocks noGrp="1"/>
          </p:cNvSpPr>
          <p:nvPr>
            <p:ph type="dt" idx="10"/>
          </p:nvPr>
        </p:nvSpPr>
        <p:spPr/>
        <p:txBody>
          <a:bodyPr/>
          <a:lstStyle/>
          <a:p>
            <a:r>
              <a:rPr lang="en-US"/>
              <a:t>January 2024</a:t>
            </a:r>
            <a:endParaRPr lang="en-GB"/>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25</a:t>
            </a:fld>
            <a:endParaRPr lang="en-GB"/>
          </a:p>
        </p:txBody>
      </p:sp>
      <p:sp>
        <p:nvSpPr>
          <p:cNvPr id="3" name="Footer Placeholder 2">
            <a:extLst>
              <a:ext uri="{FF2B5EF4-FFF2-40B4-BE49-F238E27FC236}">
                <a16:creationId xmlns:a16="http://schemas.microsoft.com/office/drawing/2014/main" id="{EB3F1913-DB61-81B3-107C-FCB5E2895AD6}"/>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DF2AD-D7EF-4A51-AD0E-A14652E5BB67}"/>
              </a:ext>
            </a:extLst>
          </p:cNvPr>
          <p:cNvSpPr>
            <a:spLocks noGrp="1"/>
          </p:cNvSpPr>
          <p:nvPr>
            <p:ph type="title"/>
          </p:nvPr>
        </p:nvSpPr>
        <p:spPr>
          <a:xfrm>
            <a:off x="1020997" y="1565275"/>
            <a:ext cx="10363200" cy="1362075"/>
          </a:xfrm>
        </p:spPr>
        <p:txBody>
          <a:bodyPr/>
          <a:lstStyle/>
          <a:p>
            <a:pPr algn="ctr"/>
            <a:r>
              <a:rPr lang="en-US" dirty="0"/>
              <a:t>Monday, March 11, 2024</a:t>
            </a:r>
            <a:br>
              <a:rPr lang="en-US" dirty="0"/>
            </a:br>
            <a:r>
              <a:rPr lang="en-US" dirty="0"/>
              <a:t>802.11 WG Opening Plenary</a:t>
            </a:r>
          </a:p>
        </p:txBody>
      </p:sp>
      <p:sp>
        <p:nvSpPr>
          <p:cNvPr id="8" name="Text Placeholder 7">
            <a:extLst>
              <a:ext uri="{FF2B5EF4-FFF2-40B4-BE49-F238E27FC236}">
                <a16:creationId xmlns:a16="http://schemas.microsoft.com/office/drawing/2014/main" id="{DD2F5436-70CC-4EDA-9B70-2C205A1BE6E4}"/>
              </a:ext>
            </a:extLst>
          </p:cNvPr>
          <p:cNvSpPr>
            <a:spLocks noGrp="1"/>
          </p:cNvSpPr>
          <p:nvPr>
            <p:ph type="body" idx="1"/>
          </p:nvPr>
        </p:nvSpPr>
        <p:spPr>
          <a:xfrm>
            <a:off x="1053510" y="3886200"/>
            <a:ext cx="10363200" cy="2438400"/>
          </a:xfrm>
        </p:spPr>
        <p:txBody>
          <a:bodyPr/>
          <a:lstStyle/>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p:txBody>
      </p:sp>
      <p:sp>
        <p:nvSpPr>
          <p:cNvPr id="6" name="Date Placeholder 5">
            <a:extLst>
              <a:ext uri="{FF2B5EF4-FFF2-40B4-BE49-F238E27FC236}">
                <a16:creationId xmlns:a16="http://schemas.microsoft.com/office/drawing/2014/main" id="{E910CDB2-C764-4522-8019-692D594FF976}"/>
              </a:ext>
            </a:extLst>
          </p:cNvPr>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8B9CDC4-C5A6-488A-B56A-4C64EBBF2C8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2" name="Footer Placeholder 1">
            <a:extLst>
              <a:ext uri="{FF2B5EF4-FFF2-40B4-BE49-F238E27FC236}">
                <a16:creationId xmlns:a16="http://schemas.microsoft.com/office/drawing/2014/main" id="{A747BFEA-F926-A237-4742-7542ACBCC498}"/>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7146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Successful Mixed-mode Meeting Protocol</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endParaRPr lang="en-US" sz="2800" dirty="0"/>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11" name="Date Placeholder 3">
            <a:extLst>
              <a:ext uri="{FF2B5EF4-FFF2-40B4-BE49-F238E27FC236}">
                <a16:creationId xmlns:a16="http://schemas.microsoft.com/office/drawing/2014/main" id="{75BAD889-C9D8-626B-85E7-EE004EA77AE4}"/>
              </a:ext>
            </a:extLst>
          </p:cNvPr>
          <p:cNvSpPr>
            <a:spLocks noGrp="1"/>
          </p:cNvSpPr>
          <p:nvPr>
            <p:ph type="dt" idx="10"/>
          </p:nvPr>
        </p:nvSpPr>
        <p:spPr>
          <a:xfrm>
            <a:off x="929218" y="333375"/>
            <a:ext cx="2499783" cy="273050"/>
          </a:xfrm>
        </p:spPr>
        <p:txBody>
          <a:bodyPr/>
          <a:lstStyle/>
          <a:p>
            <a:pPr>
              <a:spcAft>
                <a:spcPts val="600"/>
              </a:spcAft>
            </a:pPr>
            <a:r>
              <a:rPr lang="en-US"/>
              <a:t>January 2024</a:t>
            </a:r>
            <a:endParaRPr lang="en-GB"/>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bwMode="auto">
          <a:xfrm>
            <a:off x="5676902" y="6558296"/>
            <a:ext cx="836082" cy="184666"/>
          </a:xfrm>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GB"/>
              <a:t>Slide </a:t>
            </a:r>
            <a:fld id="{440F5867-744E-4AA6-B0ED-4C44D2DFBB7B}" type="slidenum">
              <a:rPr lang="en-GB" smtClean="0"/>
              <a:pPr>
                <a:spcAft>
                  <a:spcPts val="600"/>
                </a:spcAft>
              </a:pPr>
              <a:t>4</a:t>
            </a:fld>
            <a:endParaRPr lang="en-GB"/>
          </a:p>
        </p:txBody>
      </p:sp>
      <p:sp>
        <p:nvSpPr>
          <p:cNvPr id="4" name="Footer Placeholder 3">
            <a:extLst>
              <a:ext uri="{FF2B5EF4-FFF2-40B4-BE49-F238E27FC236}">
                <a16:creationId xmlns:a16="http://schemas.microsoft.com/office/drawing/2014/main" id="{6096B069-D4AE-BF9D-0524-B0D4A098F2DB}"/>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60674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dirty="0"/>
              <a:t>March 2024 IEEE 802 Plenary Session</a:t>
            </a:r>
            <a:endParaRPr dirty="0"/>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buSzPts val="1400"/>
            </a:pPr>
            <a:r>
              <a:rPr lang="en" sz="1867" kern="0">
                <a:solidFill>
                  <a:srgbClr val="FFFFFF"/>
                </a:solidFill>
                <a:latin typeface="Roboto"/>
                <a:ea typeface="Roboto"/>
                <a:cs typeface="Roboto"/>
                <a:sym typeface="Roboto"/>
              </a:rPr>
              <a:t>Prepared By: Face to Face Events, February 28, 2024</a:t>
            </a:r>
            <a:endParaRPr sz="1867" kern="0">
              <a:solidFill>
                <a:srgbClr val="FFFFFF"/>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6FBB97A-CB80-EA7E-E5EE-3294AA748960}"/>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5</a:t>
            </a:fld>
            <a:endParaRPr lang="en" kern="0">
              <a:solidFill>
                <a:srgbClr val="73737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5" name="Google Shape;75;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Agate A</a:t>
            </a:r>
            <a:endParaRPr/>
          </a:p>
          <a:p>
            <a:pPr marL="0" indent="0">
              <a:lnSpc>
                <a:spcPct val="100000"/>
              </a:lnSpc>
              <a:spcBef>
                <a:spcPts val="1333"/>
              </a:spcBef>
              <a:buNone/>
            </a:pPr>
            <a:r>
              <a:rPr lang="en" b="1"/>
              <a:t>Registration: </a:t>
            </a:r>
            <a:r>
              <a:rPr lang="en"/>
              <a:t>Centennial Foyer</a:t>
            </a:r>
            <a:endParaRPr/>
          </a:p>
          <a:p>
            <a:pPr marL="0" indent="0">
              <a:lnSpc>
                <a:spcPct val="100000"/>
              </a:lnSpc>
              <a:spcBef>
                <a:spcPts val="1333"/>
              </a:spcBef>
              <a:buNone/>
            </a:pPr>
            <a:endParaRPr/>
          </a:p>
        </p:txBody>
      </p:sp>
      <p:sp>
        <p:nvSpPr>
          <p:cNvPr id="2" name="Slide Number Placeholder 1">
            <a:extLst>
              <a:ext uri="{FF2B5EF4-FFF2-40B4-BE49-F238E27FC236}">
                <a16:creationId xmlns:a16="http://schemas.microsoft.com/office/drawing/2014/main" id="{AB24A9B5-2E1E-CCD1-30AA-0497CCACA468}"/>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6</a:t>
            </a:fld>
            <a:endParaRPr lang="en" kern="0">
              <a:solidFill>
                <a:srgbClr val="73737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14600" y="685633"/>
            <a:ext cx="10962800" cy="1023600"/>
          </a:xfrm>
          <a:prstGeom prst="rect">
            <a:avLst/>
          </a:prstGeom>
          <a:noFill/>
          <a:ln>
            <a:noFill/>
          </a:ln>
        </p:spPr>
        <p:txBody>
          <a:bodyPr spcFirstLastPara="1" wrap="square" lIns="121900" tIns="121900" rIns="121900" bIns="121900" anchor="b" anchorCtr="0">
            <a:noAutofit/>
          </a:bodyPr>
          <a:lstStyle/>
          <a:p>
            <a:r>
              <a:rPr lang="en" dirty="0"/>
              <a:t>Network Access and Support Information </a:t>
            </a:r>
            <a:endParaRPr dirty="0"/>
          </a:p>
        </p:txBody>
      </p:sp>
      <p:sp>
        <p:nvSpPr>
          <p:cNvPr id="100" name="Google Shape;100;p7"/>
          <p:cNvSpPr txBox="1">
            <a:spLocks noGrp="1"/>
          </p:cNvSpPr>
          <p:nvPr>
            <p:ph type="body" idx="1"/>
          </p:nvPr>
        </p:nvSpPr>
        <p:spPr>
          <a:xfrm>
            <a:off x="614600" y="2328725"/>
            <a:ext cx="5333200" cy="4230571"/>
          </a:xfrm>
          <a:prstGeom prst="rect">
            <a:avLst/>
          </a:prstGeom>
          <a:noFill/>
          <a:ln>
            <a:noFill/>
          </a:ln>
        </p:spPr>
        <p:txBody>
          <a:bodyPr spcFirstLastPara="1" wrap="square" lIns="121900" tIns="121900" rIns="121900" bIns="121900" anchor="t" anchorCtr="0">
            <a:noAutofit/>
          </a:bodyPr>
          <a:lstStyle/>
          <a:p>
            <a:pPr marL="0" marR="101597" indent="0">
              <a:buNone/>
            </a:pPr>
            <a:r>
              <a:rPr lang="en" sz="1733" b="1" dirty="0"/>
              <a:t>SSID: </a:t>
            </a:r>
            <a:r>
              <a:rPr lang="en" sz="1733" dirty="0"/>
              <a:t>IEEE802</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WPA2/WPA3 </a:t>
            </a:r>
            <a:endParaRPr sz="1733" dirty="0"/>
          </a:p>
          <a:p>
            <a:pPr indent="-414856">
              <a:buSzPts val="1300"/>
            </a:pPr>
            <a:r>
              <a:rPr lang="en" sz="1733" dirty="0"/>
              <a:t>Supports 2.4 GHz &amp; 5 GHz Wi-Fi</a:t>
            </a:r>
            <a:endParaRPr sz="1333" dirty="0"/>
          </a:p>
          <a:p>
            <a:pPr marL="0" marR="101597" indent="0">
              <a:spcBef>
                <a:spcPts val="1333"/>
              </a:spcBef>
              <a:buNone/>
            </a:pPr>
            <a:r>
              <a:rPr lang="en" sz="1733" b="1" dirty="0"/>
              <a:t>SSID: </a:t>
            </a:r>
            <a:r>
              <a:rPr lang="en" sz="1733" dirty="0"/>
              <a:t>IEEE802-WPA3</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WPA3 </a:t>
            </a:r>
            <a:endParaRPr sz="1733" dirty="0"/>
          </a:p>
          <a:p>
            <a:pPr indent="-414856">
              <a:buSzPts val="1300"/>
            </a:pPr>
            <a:r>
              <a:rPr lang="en" sz="1733" dirty="0"/>
              <a:t>Supports 2.4 GHz, 5 GHz &amp; 6Ghz Wi-Fi</a:t>
            </a:r>
            <a:endParaRPr sz="1333" dirty="0"/>
          </a:p>
          <a:p>
            <a:pPr marL="0" marR="101597" indent="0">
              <a:lnSpc>
                <a:spcPct val="100000"/>
              </a:lnSpc>
              <a:spcBef>
                <a:spcPts val="1333"/>
              </a:spcBef>
              <a:buClr>
                <a:srgbClr val="000000"/>
              </a:buClr>
              <a:buNone/>
            </a:pPr>
            <a:r>
              <a:rPr lang="en" sz="1733" b="1" dirty="0"/>
              <a:t>IEEE 802 Documents: Local Document Server</a:t>
            </a:r>
            <a:r>
              <a:rPr lang="en" sz="1733" dirty="0"/>
              <a:t>  </a:t>
            </a:r>
            <a:endParaRPr sz="1733" dirty="0"/>
          </a:p>
          <a:p>
            <a:pPr marR="118530" indent="-431789">
              <a:lnSpc>
                <a:spcPct val="100000"/>
              </a:lnSpc>
              <a:spcBef>
                <a:spcPts val="1333"/>
              </a:spcBef>
              <a:buSzPts val="1500"/>
            </a:pPr>
            <a:r>
              <a:rPr lang="en" sz="1733"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000" dirty="0"/>
          </a:p>
        </p:txBody>
      </p:sp>
      <p:sp>
        <p:nvSpPr>
          <p:cNvPr id="101" name="Google Shape;101;p7"/>
          <p:cNvSpPr txBox="1">
            <a:spLocks noGrp="1"/>
          </p:cNvSpPr>
          <p:nvPr>
            <p:ph type="body" idx="2"/>
          </p:nvPr>
        </p:nvSpPr>
        <p:spPr>
          <a:xfrm>
            <a:off x="6229603" y="2328726"/>
            <a:ext cx="5347797" cy="4456905"/>
          </a:xfrm>
          <a:prstGeom prst="rect">
            <a:avLst/>
          </a:prstGeom>
          <a:noFill/>
          <a:ln>
            <a:noFill/>
          </a:ln>
        </p:spPr>
        <p:txBody>
          <a:bodyPr spcFirstLastPara="1" wrap="square" lIns="121900" tIns="121900" rIns="121900" bIns="121900" anchor="t" anchorCtr="0">
            <a:noAutofit/>
          </a:bodyPr>
          <a:lstStyle/>
          <a:p>
            <a:pPr marL="380990" indent="-380990">
              <a:lnSpc>
                <a:spcPct val="100000"/>
              </a:lnSpc>
              <a:buClr>
                <a:srgbClr val="000000"/>
              </a:buClr>
              <a:buFont typeface="Wingdings" panose="05000000000000000000" pitchFamily="2" charset="2"/>
              <a:buChar char="§"/>
            </a:pPr>
            <a:r>
              <a:rPr lang="en" sz="1733" b="1" dirty="0"/>
              <a:t>Onsite Network Support: </a:t>
            </a:r>
            <a:r>
              <a:rPr lang="en-US" sz="1600" b="1" dirty="0" err="1"/>
              <a:t>Linespeed</a:t>
            </a:r>
            <a:r>
              <a:rPr lang="en-US" sz="1600" b="1" dirty="0"/>
              <a:t> Events</a:t>
            </a:r>
            <a:endParaRPr sz="1733" b="1" dirty="0"/>
          </a:p>
          <a:p>
            <a:pPr marL="0" indent="0">
              <a:buClr>
                <a:srgbClr val="000000"/>
              </a:buClr>
              <a:buSzPts val="1800"/>
              <a:buNone/>
            </a:pPr>
            <a:r>
              <a:rPr lang="en" sz="1733" dirty="0"/>
              <a:t>Members of the Linespeed team can be dispatched by contacting the Meeting Planner directly or by placing a request at the event registration desk.</a:t>
            </a:r>
          </a:p>
          <a:p>
            <a:pPr marL="0" indent="0">
              <a:buClr>
                <a:srgbClr val="000000"/>
              </a:buClr>
              <a:buSzPts val="1800"/>
              <a:buNone/>
            </a:pPr>
            <a:endParaRPr lang="en" sz="1200" dirty="0"/>
          </a:p>
          <a:p>
            <a:pPr marL="380990" indent="-380990">
              <a:lnSpc>
                <a:spcPct val="100000"/>
              </a:lnSpc>
              <a:buClr>
                <a:srgbClr val="000000"/>
              </a:buClr>
              <a:buFont typeface="Wingdings" panose="05000000000000000000" pitchFamily="2" charset="2"/>
              <a:buChar char="§"/>
            </a:pPr>
            <a:r>
              <a:rPr lang="en-US" b="1" dirty="0" err="1"/>
              <a:t>Linespeed</a:t>
            </a:r>
            <a:r>
              <a:rPr lang="en-US" b="1" dirty="0"/>
              <a:t> Events</a:t>
            </a:r>
            <a:endParaRPr lang="en-US" sz="1333" dirty="0"/>
          </a:p>
          <a:p>
            <a:pPr marL="609585" lvl="1" indent="0">
              <a:lnSpc>
                <a:spcPct val="100000"/>
              </a:lnSpc>
              <a:spcBef>
                <a:spcPts val="0"/>
              </a:spcBef>
              <a:buClr>
                <a:srgbClr val="000000"/>
              </a:buClr>
              <a:buSzPts val="1400"/>
              <a:buNone/>
            </a:pPr>
            <a:r>
              <a:rPr lang="en-US" sz="1867" b="1" dirty="0"/>
              <a:t>Richard </a:t>
            </a:r>
            <a:r>
              <a:rPr lang="en-US" sz="1867" b="1" dirty="0" err="1"/>
              <a:t>Alfvin</a:t>
            </a:r>
            <a:endParaRPr lang="en-US" sz="1867" b="1" dirty="0"/>
          </a:p>
          <a:p>
            <a:pPr marL="609585" lvl="1" indent="0">
              <a:lnSpc>
                <a:spcPct val="100000"/>
              </a:lnSpc>
              <a:spcBef>
                <a:spcPts val="0"/>
              </a:spcBef>
              <a:buSzPts val="1400"/>
              <a:buNone/>
            </a:pPr>
            <a:r>
              <a:rPr lang="en-US" sz="1867" dirty="0"/>
              <a:t>Mobile: +1 (585) 781-0952 </a:t>
            </a:r>
          </a:p>
          <a:p>
            <a:pPr marL="609585" lvl="1" indent="0">
              <a:lnSpc>
                <a:spcPct val="100000"/>
              </a:lnSpc>
              <a:spcBef>
                <a:spcPts val="0"/>
              </a:spcBef>
              <a:buSzPts val="1400"/>
              <a:buNone/>
            </a:pPr>
            <a:r>
              <a:rPr lang="en-US" sz="1867" dirty="0"/>
              <a:t>Email: </a:t>
            </a:r>
            <a:r>
              <a:rPr lang="en-US" sz="1867"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867" dirty="0"/>
              <a:t> </a:t>
            </a:r>
          </a:p>
          <a:p>
            <a:pPr marL="0" indent="0">
              <a:lnSpc>
                <a:spcPct val="100000"/>
              </a:lnSpc>
              <a:buNone/>
            </a:pPr>
            <a:endParaRPr lang="en-US" dirty="0"/>
          </a:p>
          <a:p>
            <a:pPr marL="0" indent="0">
              <a:lnSpc>
                <a:spcPct val="100000"/>
              </a:lnSpc>
              <a:buClr>
                <a:srgbClr val="000000"/>
              </a:buClr>
              <a:buNone/>
            </a:pPr>
            <a:r>
              <a:rPr lang="en-US" b="1" dirty="0"/>
              <a:t>Network Office: </a:t>
            </a:r>
            <a:r>
              <a:rPr lang="en-US" dirty="0"/>
              <a:t>Agate B</a:t>
            </a:r>
          </a:p>
          <a:p>
            <a:pPr marL="0" indent="0">
              <a:lnSpc>
                <a:spcPct val="100000"/>
              </a:lnSpc>
              <a:buClr>
                <a:srgbClr val="000000"/>
              </a:buClr>
              <a:buNone/>
            </a:pPr>
            <a:r>
              <a:rPr lang="en-US" dirty="0"/>
              <a:t>If the Network Office is closed, please check in with Meeting Planner at the Registration Desk (Centennial Foyer) or Meeting Planner Office (Agate A).</a:t>
            </a:r>
            <a:endParaRPr lang="en-US" dirty="0">
              <a:highlight>
                <a:srgbClr val="FFFF00"/>
              </a:highlight>
            </a:endParaRPr>
          </a:p>
          <a:p>
            <a:pPr marL="0" indent="0">
              <a:spcBef>
                <a:spcPts val="1333"/>
              </a:spcBef>
              <a:buClr>
                <a:srgbClr val="000000"/>
              </a:buClr>
              <a:buSzPts val="1800"/>
              <a:buNone/>
            </a:pPr>
            <a:endParaRPr dirty="0"/>
          </a:p>
        </p:txBody>
      </p:sp>
      <p:sp>
        <p:nvSpPr>
          <p:cNvPr id="2" name="Slide Number Placeholder 1">
            <a:extLst>
              <a:ext uri="{FF2B5EF4-FFF2-40B4-BE49-F238E27FC236}">
                <a16:creationId xmlns:a16="http://schemas.microsoft.com/office/drawing/2014/main" id="{FFE26AA9-5DF8-E4FD-7C71-43CC015312AA}"/>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7</a:t>
            </a:fld>
            <a:endParaRPr lang="en" kern="0">
              <a:solidFill>
                <a:srgbClr val="73737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14600" y="582631"/>
            <a:ext cx="10962800" cy="1023600"/>
          </a:xfrm>
          <a:prstGeom prst="rect">
            <a:avLst/>
          </a:prstGeom>
          <a:noFill/>
          <a:ln>
            <a:noFill/>
          </a:ln>
        </p:spPr>
        <p:txBody>
          <a:bodyPr spcFirstLastPara="1" wrap="square" lIns="121900" tIns="121900" rIns="121900" bIns="121900" anchor="b" anchorCtr="0">
            <a:noAutofit/>
          </a:bodyPr>
          <a:lstStyle/>
          <a:p>
            <a:r>
              <a:rPr lang="en" dirty="0"/>
              <a:t>In Person Registration Times and Location</a:t>
            </a:r>
            <a:endParaRPr dirty="0"/>
          </a:p>
        </p:txBody>
      </p:sp>
      <p:sp>
        <p:nvSpPr>
          <p:cNvPr id="94" name="Google Shape;94;p3"/>
          <p:cNvSpPr txBox="1">
            <a:spLocks noGrp="1"/>
          </p:cNvSpPr>
          <p:nvPr>
            <p:ph type="body" idx="1"/>
          </p:nvPr>
        </p:nvSpPr>
        <p:spPr>
          <a:xfrm>
            <a:off x="629200" y="2414017"/>
            <a:ext cx="10962800" cy="4008751"/>
          </a:xfrm>
          <a:prstGeom prst="rect">
            <a:avLst/>
          </a:prstGeom>
          <a:noFill/>
          <a:ln>
            <a:noFill/>
          </a:ln>
        </p:spPr>
        <p:txBody>
          <a:bodyPr spcFirstLastPara="1" wrap="square" lIns="121900" tIns="121900" rIns="121900" bIns="121900" anchor="t" anchorCtr="0">
            <a:noAutofit/>
          </a:bodyPr>
          <a:lstStyle/>
          <a:p>
            <a:r>
              <a:rPr lang="en" b="1" dirty="0"/>
              <a:t>Sunday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5:00 PM - 7:30 PM</a:t>
            </a:r>
            <a:endParaRPr dirty="0"/>
          </a:p>
          <a:p>
            <a:r>
              <a:rPr lang="en" b="1" dirty="0"/>
              <a:t>Monday - Wednesday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7:30 AM - 5:00 PM</a:t>
            </a:r>
            <a:endParaRPr dirty="0"/>
          </a:p>
          <a:p>
            <a:r>
              <a:rPr lang="en" b="1" dirty="0"/>
              <a:t>Thursday</a:t>
            </a:r>
            <a:endParaRPr dirty="0"/>
          </a:p>
          <a:p>
            <a:pPr lvl="1" indent="-457189">
              <a:spcBef>
                <a:spcPts val="0"/>
              </a:spcBef>
              <a:buSzPts val="1800"/>
            </a:pPr>
            <a:r>
              <a:rPr lang="en" dirty="0"/>
              <a:t>Event Office, Agate A, 3rd Floor Hyatt Regency Denver</a:t>
            </a:r>
            <a:endParaRPr dirty="0"/>
          </a:p>
          <a:p>
            <a:pPr lvl="1">
              <a:spcBef>
                <a:spcPts val="0"/>
              </a:spcBef>
            </a:pPr>
            <a:r>
              <a:rPr lang="en" dirty="0"/>
              <a:t>8:00 AM - 5:00 PM</a:t>
            </a:r>
            <a:endParaRPr dirty="0"/>
          </a:p>
          <a:p>
            <a:pPr marL="0" indent="0">
              <a:buNone/>
            </a:pPr>
            <a:endParaRPr dirty="0"/>
          </a:p>
          <a:p>
            <a:pPr marL="0" indent="0">
              <a:spcBef>
                <a:spcPts val="1333"/>
              </a:spcBef>
              <a:spcAft>
                <a:spcPts val="2133"/>
              </a:spcAft>
              <a:buNone/>
            </a:pPr>
            <a:endParaRPr dirty="0"/>
          </a:p>
        </p:txBody>
      </p:sp>
      <p:sp>
        <p:nvSpPr>
          <p:cNvPr id="2" name="Slide Number Placeholder 1">
            <a:extLst>
              <a:ext uri="{FF2B5EF4-FFF2-40B4-BE49-F238E27FC236}">
                <a16:creationId xmlns:a16="http://schemas.microsoft.com/office/drawing/2014/main" id="{8184F831-5E1E-D60B-4142-D3ED00421AEA}"/>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8</a:t>
            </a:fld>
            <a:endParaRPr lang="en" kern="0">
              <a:solidFill>
                <a:srgbClr val="73737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3867" b="1" i="1"/>
          </a:p>
          <a:p>
            <a:pPr algn="ctr"/>
            <a:endParaRPr sz="2400" b="1" i="1"/>
          </a:p>
          <a:p>
            <a:pPr algn="ctr"/>
            <a:r>
              <a:rPr lang="en" sz="3867"/>
              <a:t>Monday March 11th at 9:00 AM</a:t>
            </a:r>
            <a:endParaRPr sz="3867"/>
          </a:p>
        </p:txBody>
      </p:sp>
      <p:sp>
        <p:nvSpPr>
          <p:cNvPr id="88" name="Google Shape;88;g26020473bd7_0_0"/>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IEEE 802 Newcomers (and all others!) </a:t>
            </a:r>
            <a:endParaRPr sz="1600" dirty="0"/>
          </a:p>
          <a:p>
            <a:pPr marL="0" indent="0">
              <a:buNone/>
            </a:pPr>
            <a:endParaRPr sz="1600" dirty="0"/>
          </a:p>
          <a:p>
            <a:pPr marL="0" indent="0">
              <a:buNone/>
            </a:pPr>
            <a:r>
              <a:rPr lang="en" sz="1600" b="1" dirty="0"/>
              <a:t>WHAT: 	</a:t>
            </a:r>
            <a:r>
              <a:rPr lang="en" sz="1600" dirty="0"/>
              <a:t>IEEE 802 Orientation Program, Details at &lt;</a:t>
            </a:r>
            <a:r>
              <a:rPr lang="en" sz="1600" u="sng" dirty="0">
                <a:solidFill>
                  <a:schemeClr val="hlink"/>
                </a:solidFill>
                <a:hlinkClick r:id="rId3"/>
              </a:rPr>
              <a:t>https://tinyurl.com/yurnwntr</a:t>
            </a:r>
            <a:r>
              <a:rPr lang="en" sz="1600" dirty="0"/>
              <a:t>&gt;</a:t>
            </a:r>
            <a:endParaRPr sz="1600" dirty="0"/>
          </a:p>
          <a:p>
            <a:pPr marL="0" indent="0">
              <a:buNone/>
            </a:pPr>
            <a:endParaRPr sz="1600" dirty="0"/>
          </a:p>
          <a:p>
            <a:pPr marL="0" indent="0">
              <a:buNone/>
            </a:pPr>
            <a:r>
              <a:rPr lang="en" sz="1600" b="1" dirty="0"/>
              <a:t>WHEN: 	</a:t>
            </a:r>
            <a:r>
              <a:rPr lang="en" sz="1600" dirty="0"/>
              <a:t>Monday 11 March, 9-10 MT </a:t>
            </a:r>
            <a:endParaRPr sz="1600" dirty="0"/>
          </a:p>
          <a:p>
            <a:pPr marL="0" indent="0">
              <a:buNone/>
            </a:pPr>
            <a:endParaRPr sz="1600" dirty="0"/>
          </a:p>
          <a:p>
            <a:pPr marL="0" indent="0">
              <a:buNone/>
            </a:pPr>
            <a:r>
              <a:rPr lang="en" sz="1600" b="1" dirty="0"/>
              <a:t>WHERE: 	</a:t>
            </a:r>
            <a:r>
              <a:rPr lang="en" sz="1600" dirty="0"/>
              <a:t>Granite BC II or online at</a:t>
            </a:r>
            <a:r>
              <a:rPr lang="en" sz="1600" b="1" dirty="0"/>
              <a:t> </a:t>
            </a:r>
            <a:r>
              <a:rPr lang="en" sz="1600" dirty="0"/>
              <a:t>IEEE 802 Calendar </a:t>
            </a:r>
            <a:r>
              <a:rPr lang="en" sz="1600" u="sng" dirty="0">
                <a:solidFill>
                  <a:schemeClr val="hlink"/>
                </a:solidFill>
                <a:hlinkClick r:id="rId4"/>
              </a:rPr>
              <a:t>https://ieee802.org/802tele_calendar.html</a:t>
            </a:r>
            <a:endParaRPr sz="1600" b="1" dirty="0"/>
          </a:p>
          <a:p>
            <a:pPr marL="0" indent="0">
              <a:buNone/>
            </a:pPr>
            <a:endParaRPr sz="1600" dirty="0"/>
          </a:p>
          <a:p>
            <a:pPr marL="0" indent="0">
              <a:buNone/>
            </a:pPr>
            <a:r>
              <a:rPr lang="en" sz="1600" b="1" dirty="0"/>
              <a:t>HOW TO PREPARE:</a:t>
            </a:r>
            <a:r>
              <a:rPr lang="en" sz="1600" dirty="0"/>
              <a:t>	Please take an hour and get to up speed with a high-level view of IEEE 802 and how it works before you plunge into the session. IEEE 802.15 First Vice Chair Phil Beecher will lead the program. Your questions will be answered. </a:t>
            </a:r>
            <a:endParaRPr sz="1600" dirty="0"/>
          </a:p>
          <a:p>
            <a:pPr marL="0" indent="0">
              <a:buNone/>
            </a:pPr>
            <a:endParaRPr sz="1600" dirty="0"/>
          </a:p>
          <a:p>
            <a:pPr marL="0" indent="0">
              <a:buNone/>
            </a:pPr>
            <a:r>
              <a:rPr lang="en" sz="1600" b="1" dirty="0"/>
              <a:t>REGISTRATION FEE:</a:t>
            </a:r>
            <a:r>
              <a:rPr lang="en" sz="1600" dirty="0"/>
              <a:t> Registration for the IEEE 802 Plenary Session (with fee) is required, whether attending in-person or remotely. </a:t>
            </a:r>
            <a:endParaRPr sz="1600" b="1"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2" name="Slide Number Placeholder 1">
            <a:extLst>
              <a:ext uri="{FF2B5EF4-FFF2-40B4-BE49-F238E27FC236}">
                <a16:creationId xmlns:a16="http://schemas.microsoft.com/office/drawing/2014/main" id="{B2813F63-3B73-6420-83FF-4C3C58B45A62}"/>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9</a:t>
            </a:fld>
            <a:endParaRPr lang="en" kern="0">
              <a:solidFill>
                <a:srgbClr val="737373"/>
              </a:solidFill>
            </a:endParaRPr>
          </a:p>
        </p:txBody>
      </p:sp>
    </p:spTree>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9C679E-BCDB-4A5C-A38F-ECA97E9DDB64}">
  <ds:schemaRefs>
    <ds:schemaRef ds:uri="http://schemas.microsoft.com/office/infopath/2007/PartnerControls"/>
    <ds:schemaRef ds:uri="http://purl.org/dc/term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ba37140e-f4c5-4a6c-a9b4-20a691ce6c8a"/>
    <ds:schemaRef ds:uri="cc9c437c-ae0c-4066-8d90-a0f7de786127"/>
    <ds:schemaRef ds:uri="http://www.w3.org/XML/1998/namespace"/>
  </ds:schemaRefs>
</ds:datastoreItem>
</file>

<file path=customXml/itemProps3.xml><?xml version="1.0" encoding="utf-8"?>
<ds:datastoreItem xmlns:ds="http://schemas.openxmlformats.org/officeDocument/2006/customXml" ds:itemID="{BD6226DE-9941-4687-A049-5E39BD535331}">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29127</TotalTime>
  <Words>2950</Words>
  <Application>Microsoft Office PowerPoint</Application>
  <PresentationFormat>Widescreen</PresentationFormat>
  <Paragraphs>414</Paragraphs>
  <Slides>25</Slides>
  <Notes>21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Arial</vt:lpstr>
      <vt:lpstr>Roboto</vt:lpstr>
      <vt:lpstr>Times New Roman</vt:lpstr>
      <vt:lpstr>Verdana</vt:lpstr>
      <vt:lpstr>Wingdings</vt:lpstr>
      <vt:lpstr>802-11 Theme</vt:lpstr>
      <vt:lpstr>Material</vt:lpstr>
      <vt:lpstr>Document</vt:lpstr>
      <vt:lpstr>1st Vice Chair Report – 2024 March Plenary - Denver</vt:lpstr>
      <vt:lpstr>Abstract</vt:lpstr>
      <vt:lpstr>Monday, March 11, 2024 802.11 WG Opening Plenary</vt:lpstr>
      <vt:lpstr>Successful Mixed-mode Meeting Protocol</vt:lpstr>
      <vt:lpstr>March 2024 IEEE 802 Plenary Session</vt:lpstr>
      <vt:lpstr>Meeting Planner Contact Information</vt:lpstr>
      <vt:lpstr>Network Access and Support Information </vt:lpstr>
      <vt:lpstr>In Person Registration Times and Location</vt:lpstr>
      <vt:lpstr>  IEEE 802 Newcomer Orientation  Monday March 11th at 9:00 AM</vt:lpstr>
      <vt:lpstr>Schedule of Meetings and Attendance</vt:lpstr>
      <vt:lpstr>Audio Visual Support – Onsite support</vt:lpstr>
      <vt:lpstr>Food and Beverage Breaks</vt:lpstr>
      <vt:lpstr>  IEEE 802 Milestone Preview &amp; Social  Wednesday March 13th at 6:30 PM</vt:lpstr>
      <vt:lpstr>Hyatt Regency Denver 3rd Floor Meeting Space Map </vt:lpstr>
      <vt:lpstr>Hyatt Regency Denver 4th Floor Meeting Space Map </vt:lpstr>
      <vt:lpstr>Quick Start Guide to Local information in Denver</vt:lpstr>
      <vt:lpstr>Health and Safety Options Close to Hyatt Regency</vt:lpstr>
      <vt:lpstr>Thanks for helping us make this session a success, we look forward to working with you again!</vt:lpstr>
      <vt:lpstr>PowerPoint Presentation</vt:lpstr>
      <vt:lpstr>M3.6 Recording attendance</vt:lpstr>
      <vt:lpstr>Friday, January 19, 2024 802.11 WG Closing Plenary</vt:lpstr>
      <vt:lpstr>Straw Poll: Return to This Venue:  (Hilton Panama, Panama City, Panama)</vt:lpstr>
      <vt:lpstr>Future Interim Venue Status</vt:lpstr>
      <vt:lpstr>Future 802 Plenary Venue Contract Status</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- 2024 March Plenary - Denver</dc:title>
  <dc:subject>March 2024</dc:subject>
  <dc:creator>Jon Rosdahl</dc:creator>
  <dc:description>Jon Rosdahl (Qualcomm)</dc:description>
  <cp:lastModifiedBy>Jon Rosdahl</cp:lastModifiedBy>
  <cp:revision>44</cp:revision>
  <cp:lastPrinted>1601-01-01T00:00:00Z</cp:lastPrinted>
  <dcterms:created xsi:type="dcterms:W3CDTF">2020-01-12T14:48:27Z</dcterms:created>
  <dcterms:modified xsi:type="dcterms:W3CDTF">2024-03-11T18:19:19Z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